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35"/>
  </p:notesMasterIdLst>
  <p:sldIdLst>
    <p:sldId id="256" r:id="rId3"/>
    <p:sldId id="257" r:id="rId4"/>
    <p:sldId id="258" r:id="rId5"/>
    <p:sldId id="28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8" r:id="rId30"/>
    <p:sldId id="284" r:id="rId31"/>
    <p:sldId id="285" r:id="rId32"/>
    <p:sldId id="286" r:id="rId33"/>
    <p:sldId id="290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ontserrat" panose="00000500000000000000" pitchFamily="2" charset="-52"/>
      <p:regular r:id="rId40"/>
      <p:bold r:id="rId41"/>
      <p:italic r:id="rId42"/>
      <p:boldItalic r:id="rId43"/>
    </p:embeddedFont>
    <p:embeddedFont>
      <p:font typeface="Trebuchet MS" panose="020B0603020202020204" pitchFamily="34" charset="0"/>
      <p:regular r:id="rId44"/>
      <p:bold r:id="rId45"/>
      <p:italic r:id="rId46"/>
      <p:boldItalic r:id="rId47"/>
    </p:embeddedFont>
    <p:embeddedFont>
      <p:font typeface="Trebuchet MS 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30">
          <p15:clr>
            <a:srgbClr val="747775"/>
          </p15:clr>
        </p15:guide>
        <p15:guide id="2" orient="horz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hE6GqzCJX8FJ8CoWSJcrzelZuj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6CF8"/>
    <a:srgbClr val="7DA5FB"/>
    <a:srgbClr val="558CF9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6723"/>
  </p:normalViewPr>
  <p:slideViewPr>
    <p:cSldViewPr snapToGrid="0">
      <p:cViewPr varScale="1">
        <p:scale>
          <a:sx n="82" d="100"/>
          <a:sy n="82" d="100"/>
        </p:scale>
        <p:origin x="1651" y="72"/>
      </p:cViewPr>
      <p:guideLst>
        <p:guide pos="23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customschemas.google.com/relationships/presentationmetadata" Target="metadata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DA5F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9B76-6243-BB9E-E90EDFF99E40}"/>
              </c:ext>
            </c:extLst>
          </c:dPt>
          <c:dPt>
            <c:idx val="1"/>
            <c:invertIfNegative val="0"/>
            <c:bubble3D val="0"/>
            <c:spPr>
              <a:solidFill>
                <a:srgbClr val="276CF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B76-6243-BB9E-E90EDFF99E40}"/>
              </c:ext>
            </c:extLst>
          </c:dPt>
          <c:cat>
            <c:strRef>
              <c:f>Лист1!$A$2:$A$5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66374</c:v>
                </c:pt>
                <c:pt idx="1">
                  <c:v>66603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76-6243-BB9E-E90EDFF99E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9B76-6243-BB9E-E90EDFF99E4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9B76-6243-BB9E-E90EDFF99E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gapDepth val="0"/>
        <c:shape val="cylinder"/>
        <c:axId val="289887744"/>
        <c:axId val="169669696"/>
        <c:axId val="0"/>
      </c:bar3DChart>
      <c:catAx>
        <c:axId val="2898877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9669696"/>
        <c:crosses val="autoZero"/>
        <c:auto val="1"/>
        <c:lblAlgn val="ctr"/>
        <c:lblOffset val="100"/>
        <c:noMultiLvlLbl val="0"/>
      </c:catAx>
      <c:valAx>
        <c:axId val="16966969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9887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276CF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282-194C-AFD6-DA13E98C15B8}"/>
              </c:ext>
            </c:extLst>
          </c:dPt>
          <c:dPt>
            <c:idx val="1"/>
            <c:bubble3D val="0"/>
            <c:spPr>
              <a:solidFill>
                <a:srgbClr val="7DA5F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82-194C-AFD6-DA13E98C15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B7-4004-AF1A-2DAD9026F3C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4B7-4004-AF1A-2DAD9026F3CD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8.6999999999999993</c:v>
                </c:pt>
                <c:pt idx="1">
                  <c:v>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82-194C-AFD6-DA13E98C15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‹№›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29256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24ce0323ac_0_3189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324ce0323ac_0_3189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66" name="Google Shape;166;g324ce0323ac_0_3189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324ce0323ac_0_318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g324ce0323ac_0_3189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324ce0323ac_0_3189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923236bba4_2_607:notes"/>
          <p:cNvSpPr txBox="1">
            <a:spLocks noGrp="1"/>
          </p:cNvSpPr>
          <p:nvPr>
            <p:ph type="body" idx="1"/>
          </p:nvPr>
        </p:nvSpPr>
        <p:spPr>
          <a:xfrm>
            <a:off x="914402" y="3251205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73" name="Google Shape;573;g3923236bba4_2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7588" y="512763"/>
            <a:ext cx="4564062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923236bba4_2_1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5" name="Google Shape;655;g3923236bba4_2_1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3923236bba4_2_1402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g3923236bba4_2_1402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687" name="Google Shape;687;g3923236bba4_2_1402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8" name="Google Shape;688;g3923236bba4_2_1402:notes"/>
          <p:cNvSpPr txBox="1">
            <a:spLocks noGrp="1"/>
          </p:cNvSpPr>
          <p:nvPr>
            <p:ph type="body" idx="1"/>
          </p:nvPr>
        </p:nvSpPr>
        <p:spPr>
          <a:xfrm>
            <a:off x="914401" y="3251201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9" name="Google Shape;689;g3923236bba4_2_1402:notes"/>
          <p:cNvSpPr txBox="1">
            <a:spLocks noGrp="1"/>
          </p:cNvSpPr>
          <p:nvPr>
            <p:ph type="ftr" idx="11"/>
          </p:nvPr>
        </p:nvSpPr>
        <p:spPr>
          <a:xfrm>
            <a:off x="0" y="6502401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g3923236bba4_2_1402:notes"/>
          <p:cNvSpPr txBox="1">
            <a:spLocks noGrp="1"/>
          </p:cNvSpPr>
          <p:nvPr>
            <p:ph type="sldNum" idx="12"/>
          </p:nvPr>
        </p:nvSpPr>
        <p:spPr>
          <a:xfrm>
            <a:off x="5180013" y="6502401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/>
              <a:t>‹#›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3923236bba4_2_1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1" name="Google Shape;721;g3923236bba4_2_15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2" name="Google Shape;722;g3923236bba4_2_15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3923236bba4_2_2901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g3923236bba4_2_2901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767" name="Google Shape;767;g3923236bba4_2_2901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8" name="Google Shape;768;g3923236bba4_2_290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9" name="Google Shape;769;g3923236bba4_2_2901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g3923236bba4_2_2901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uk-UA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3923236bba4_2_20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1" name="Google Shape;811;g3923236bba4_2_2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3923236bba4_2_21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3" name="Google Shape;873;g3923236bba4_2_2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3923236bba4_2_22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1" name="Google Shape;911;g3923236bba4_2_2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3923236bba4_2_3093:notes"/>
          <p:cNvSpPr txBox="1">
            <a:spLocks noGrp="1"/>
          </p:cNvSpPr>
          <p:nvPr>
            <p:ph type="body" idx="1"/>
          </p:nvPr>
        </p:nvSpPr>
        <p:spPr>
          <a:xfrm>
            <a:off x="914400" y="3251201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949" name="Google Shape;949;g3923236bba4_2_30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9175" y="512763"/>
            <a:ext cx="4564063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a1f6575b08_3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a1f6575b08_3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3923236bba4_2_3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2" name="Google Shape;1012;g3923236bba4_2_30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3" name="Google Shape;1013;g3923236bba4_2_30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2:notes"/>
          <p:cNvSpPr txBox="1">
            <a:spLocks noGrp="1"/>
          </p:cNvSpPr>
          <p:nvPr>
            <p:ph type="body" idx="1"/>
          </p:nvPr>
        </p:nvSpPr>
        <p:spPr>
          <a:xfrm>
            <a:off x="685802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1" name="Google Shape;110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3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9" name="Google Shape;113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7" name="Google Shape;1287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8" name="Google Shape;1288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3993e1b1751_31_57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1" name="Google Shape;1321;g3993e1b1751_31_57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322" name="Google Shape;1322;g3993e1b1751_31_57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3" name="Google Shape;1323;g3993e1b1751_31_5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4" name="Google Shape;1324;g3993e1b1751_31_57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5" name="Google Shape;1325;g3993e1b1751_31_5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42:notes"/>
          <p:cNvSpPr txBox="1">
            <a:spLocks noGrp="1"/>
          </p:cNvSpPr>
          <p:nvPr>
            <p:ph type="body" idx="1"/>
          </p:nvPr>
        </p:nvSpPr>
        <p:spPr>
          <a:xfrm>
            <a:off x="685802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6" name="Google Shape;137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g3b422f7f733_5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5" name="Google Shape;1455;g3b422f7f733_5_7:notes"/>
          <p:cNvSpPr txBox="1">
            <a:spLocks noGrp="1"/>
          </p:cNvSpPr>
          <p:nvPr>
            <p:ph type="body" idx="1"/>
          </p:nvPr>
        </p:nvSpPr>
        <p:spPr>
          <a:xfrm>
            <a:off x="673575" y="4686493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3923236bba4_2_2792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8" name="Google Shape;1748;g3923236bba4_2_2792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749" name="Google Shape;1749;g3923236bba4_2_2792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0" name="Google Shape;1750;g3923236bba4_2_279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1" name="Google Shape;1751;g3923236bba4_2_2792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2" name="Google Shape;1752;g3923236bba4_2_2792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uk-UA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g3923236bba4_2_321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6" name="Google Shape;1576;g3923236bba4_2_3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3993e1b1751_39_23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5" name="Google Shape;1615;g3993e1b1751_39_236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616" name="Google Shape;1616;g3993e1b1751_39_23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7" name="Google Shape;1617;g3993e1b1751_39_23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8" name="Google Shape;1618;g3993e1b1751_39_236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9" name="Google Shape;1619;g3993e1b1751_39_23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g3993e1b1751_39_36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5" name="Google Shape;1665;g3993e1b1751_39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p48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93" name="Google Shape;189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g3923236bba4_2_2705:notes"/>
          <p:cNvSpPr txBox="1">
            <a:spLocks noGrp="1"/>
          </p:cNvSpPr>
          <p:nvPr>
            <p:ph type="body" idx="1"/>
          </p:nvPr>
        </p:nvSpPr>
        <p:spPr>
          <a:xfrm>
            <a:off x="685802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7" name="Google Shape;1717;g3923236bba4_2_2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923236bba4_2_0:notes"/>
          <p:cNvSpPr txBox="1">
            <a:spLocks noGrp="1"/>
          </p:cNvSpPr>
          <p:nvPr>
            <p:ph type="body" idx="1"/>
          </p:nvPr>
        </p:nvSpPr>
        <p:spPr>
          <a:xfrm>
            <a:off x="685802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3923236bba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923236bba4_2_114:notes"/>
          <p:cNvSpPr txBox="1">
            <a:spLocks noGrp="1"/>
          </p:cNvSpPr>
          <p:nvPr>
            <p:ph type="body" idx="1"/>
          </p:nvPr>
        </p:nvSpPr>
        <p:spPr>
          <a:xfrm>
            <a:off x="685802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9" name="Google Shape;289;g3923236bba4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923236bba4_2_89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4" name="Google Shape;334;g3923236bba4_2_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923236bba4_2_1158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g3923236bba4_2_1158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89" name="Google Shape;389;g3923236bba4_2_1158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g3923236bba4_2_115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1" name="Google Shape;391;g3923236bba4_2_1158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g3923236bba4_2_115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uk-UA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923236bba4_2_3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3" name="Google Shape;443;g3923236bba4_2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ий слайд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і вертикальни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ий заголовок і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b422f7f733_5_9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3b422f7f733_5_9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g3b422f7f733_5_9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993e1b1751_39_167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3993e1b1751_39_167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3993e1b1751_39_167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993e1b1751_39_171"/>
          <p:cNvSpPr txBox="1">
            <a:spLocks noGrp="1"/>
          </p:cNvSpPr>
          <p:nvPr>
            <p:ph type="ctrTitle"/>
          </p:nvPr>
        </p:nvSpPr>
        <p:spPr>
          <a:xfrm>
            <a:off x="914400" y="2130432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3993e1b1751_39_17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g3993e1b1751_39_17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3993e1b1751_39_17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3993e1b1751_39_17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93e1b1751_39_17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3993e1b1751_39_177"/>
          <p:cNvSpPr txBox="1">
            <a:spLocks noGrp="1"/>
          </p:cNvSpPr>
          <p:nvPr>
            <p:ph type="body" idx="1"/>
          </p:nvPr>
        </p:nvSpPr>
        <p:spPr>
          <a:xfrm>
            <a:off x="609600" y="1600204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g3993e1b1751_39_177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3993e1b1751_39_177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3993e1b1751_39_177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993e1b1751_39_183"/>
          <p:cNvSpPr txBox="1">
            <a:spLocks noGrp="1"/>
          </p:cNvSpPr>
          <p:nvPr>
            <p:ph type="title"/>
          </p:nvPr>
        </p:nvSpPr>
        <p:spPr>
          <a:xfrm>
            <a:off x="963084" y="4406907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g3993e1b1751_39_183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g3993e1b1751_39_18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3993e1b1751_39_18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g3993e1b1751_39_18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993e1b1751_39_18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3993e1b1751_39_189"/>
          <p:cNvSpPr txBox="1">
            <a:spLocks noGrp="1"/>
          </p:cNvSpPr>
          <p:nvPr>
            <p:ph type="body" idx="1"/>
          </p:nvPr>
        </p:nvSpPr>
        <p:spPr>
          <a:xfrm>
            <a:off x="812800" y="1600204"/>
            <a:ext cx="7213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9" name="Google Shape;119;g3993e1b1751_39_189"/>
          <p:cNvSpPr txBox="1">
            <a:spLocks noGrp="1"/>
          </p:cNvSpPr>
          <p:nvPr>
            <p:ph type="body" idx="2"/>
          </p:nvPr>
        </p:nvSpPr>
        <p:spPr>
          <a:xfrm>
            <a:off x="8229600" y="1600204"/>
            <a:ext cx="7213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20" name="Google Shape;120;g3993e1b1751_39_189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3993e1b1751_39_189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3993e1b1751_39_189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993e1b1751_39_19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3993e1b1751_39_19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6" name="Google Shape;126;g3993e1b1751_39_19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7" name="Google Shape;127;g3993e1b1751_39_196"/>
          <p:cNvSpPr txBox="1">
            <a:spLocks noGrp="1"/>
          </p:cNvSpPr>
          <p:nvPr>
            <p:ph type="body" idx="3"/>
          </p:nvPr>
        </p:nvSpPr>
        <p:spPr>
          <a:xfrm>
            <a:off x="6193372" y="1535113"/>
            <a:ext cx="5388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8" name="Google Shape;128;g3993e1b1751_39_196"/>
          <p:cNvSpPr txBox="1">
            <a:spLocks noGrp="1"/>
          </p:cNvSpPr>
          <p:nvPr>
            <p:ph type="body" idx="4"/>
          </p:nvPr>
        </p:nvSpPr>
        <p:spPr>
          <a:xfrm>
            <a:off x="6193372" y="2174875"/>
            <a:ext cx="5388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9" name="Google Shape;129;g3993e1b1751_39_196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3993e1b1751_39_196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3993e1b1751_39_196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993e1b1751_39_20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3993e1b1751_39_205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3993e1b1751_39_205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g3993e1b1751_39_205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й слайд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993e1b1751_39_210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3993e1b1751_39_210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0" name="Google Shape;140;g3993e1b1751_39_210"/>
          <p:cNvSpPr txBox="1">
            <a:spLocks noGrp="1"/>
          </p:cNvSpPr>
          <p:nvPr>
            <p:ph type="body" idx="2"/>
          </p:nvPr>
        </p:nvSpPr>
        <p:spPr>
          <a:xfrm>
            <a:off x="609603" y="1435102"/>
            <a:ext cx="40110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1" name="Google Shape;141;g3993e1b1751_39_210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3993e1b1751_39_210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3993e1b1751_39_210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993e1b1751_39_217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3993e1b1751_39_217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g3993e1b1751_39_217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8" name="Google Shape;148;g3993e1b1751_39_217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3993e1b1751_39_217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g3993e1b1751_39_217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993e1b1751_39_22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3993e1b1751_39_224"/>
          <p:cNvSpPr txBox="1">
            <a:spLocks noGrp="1"/>
          </p:cNvSpPr>
          <p:nvPr>
            <p:ph type="body" idx="1"/>
          </p:nvPr>
        </p:nvSpPr>
        <p:spPr>
          <a:xfrm rot="5400000">
            <a:off x="3832950" y="-1623146"/>
            <a:ext cx="45261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g3993e1b1751_39_22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3993e1b1751_39_22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3993e1b1751_39_22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993e1b1751_39_230"/>
          <p:cNvSpPr txBox="1">
            <a:spLocks noGrp="1"/>
          </p:cNvSpPr>
          <p:nvPr>
            <p:ph type="title"/>
          </p:nvPr>
        </p:nvSpPr>
        <p:spPr>
          <a:xfrm rot="5400000">
            <a:off x="10688650" y="1371589"/>
            <a:ext cx="58515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g3993e1b1751_39_230"/>
          <p:cNvSpPr txBox="1">
            <a:spLocks noGrp="1"/>
          </p:cNvSpPr>
          <p:nvPr>
            <p:ph type="body" idx="1"/>
          </p:nvPr>
        </p:nvSpPr>
        <p:spPr>
          <a:xfrm rot="5400000">
            <a:off x="3271800" y="-2184461"/>
            <a:ext cx="5851500" cy="107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g3993e1b1751_39_230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g3993e1b1751_39_230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g3993e1b1751_39_230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зва та вміст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зва розділу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’єкти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рівняння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Лише заголовок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міст і підпис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і підпис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993e1b1751_39_16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g3993e1b1751_39_161"/>
          <p:cNvSpPr txBox="1">
            <a:spLocks noGrp="1"/>
          </p:cNvSpPr>
          <p:nvPr>
            <p:ph type="body" idx="1"/>
          </p:nvPr>
        </p:nvSpPr>
        <p:spPr>
          <a:xfrm>
            <a:off x="609600" y="1600204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g3993e1b1751_39_16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g3993e1b1751_39_16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g3993e1b1751_39_16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5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jp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gif"/><Relationship Id="rId10" Type="http://schemas.openxmlformats.org/officeDocument/2006/relationships/image" Target="../media/image41.png"/><Relationship Id="rId4" Type="http://schemas.openxmlformats.org/officeDocument/2006/relationships/image" Target="../media/image35.jp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7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5.png"/><Relationship Id="rId3" Type="http://schemas.openxmlformats.org/officeDocument/2006/relationships/image" Target="../media/image77.jpg"/><Relationship Id="rId7" Type="http://schemas.openxmlformats.org/officeDocument/2006/relationships/image" Target="../media/image8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jpg"/><Relationship Id="rId10" Type="http://schemas.openxmlformats.org/officeDocument/2006/relationships/image" Target="../media/image84.png"/><Relationship Id="rId4" Type="http://schemas.openxmlformats.org/officeDocument/2006/relationships/image" Target="../media/image78.jpg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7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86.png"/><Relationship Id="rId4" Type="http://schemas.openxmlformats.org/officeDocument/2006/relationships/image" Target="../media/image60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7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5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19.png"/><Relationship Id="rId4" Type="http://schemas.openxmlformats.org/officeDocument/2006/relationships/image" Target="../media/image11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jpg"/><Relationship Id="rId5" Type="http://schemas.openxmlformats.org/officeDocument/2006/relationships/image" Target="../media/image121.jpg"/><Relationship Id="rId4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jpg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26.jpg"/><Relationship Id="rId7" Type="http://schemas.openxmlformats.org/officeDocument/2006/relationships/image" Target="../media/image1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Relationship Id="rId9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24ce0323ac_0_3189"/>
          <p:cNvSpPr/>
          <p:nvPr/>
        </p:nvSpPr>
        <p:spPr>
          <a:xfrm>
            <a:off x="0" y="1"/>
            <a:ext cx="12591668" cy="6863503"/>
          </a:xfrm>
          <a:custGeom>
            <a:avLst/>
            <a:gdLst/>
            <a:ahLst/>
            <a:cxnLst/>
            <a:rect l="l" t="t" r="r" b="b"/>
            <a:pathLst>
              <a:path w="13289359" h="10438788" extrusionOk="0">
                <a:moveTo>
                  <a:pt x="0" y="0"/>
                </a:moveTo>
                <a:lnTo>
                  <a:pt x="13289359" y="0"/>
                </a:lnTo>
                <a:lnTo>
                  <a:pt x="13289359" y="10438788"/>
                </a:lnTo>
                <a:lnTo>
                  <a:pt x="0" y="10438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2955" b="-1146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324ce0323ac_0_3189"/>
          <p:cNvSpPr/>
          <p:nvPr/>
        </p:nvSpPr>
        <p:spPr>
          <a:xfrm>
            <a:off x="0" y="-1"/>
            <a:ext cx="12581100" cy="6858000"/>
          </a:xfrm>
          <a:prstGeom prst="rect">
            <a:avLst/>
          </a:prstGeom>
          <a:solidFill>
            <a:srgbClr val="7DA5FA">
              <a:alpha val="60000"/>
            </a:srgbClr>
          </a:solidFill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324ce0323ac_0_3189"/>
          <p:cNvSpPr/>
          <p:nvPr/>
        </p:nvSpPr>
        <p:spPr>
          <a:xfrm>
            <a:off x="5288" y="2742"/>
            <a:ext cx="12581100" cy="6858000"/>
          </a:xfrm>
          <a:prstGeom prst="rect">
            <a:avLst/>
          </a:prstGeom>
          <a:solidFill>
            <a:srgbClr val="719FFB">
              <a:alpha val="60000"/>
            </a:srgbClr>
          </a:solidFill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324ce0323ac_0_3189"/>
          <p:cNvSpPr txBox="1"/>
          <p:nvPr/>
        </p:nvSpPr>
        <p:spPr>
          <a:xfrm>
            <a:off x="1524012" y="2629281"/>
            <a:ext cx="914400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uk-UA" sz="4400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РЕЗУЛЬТАТИ РОБОТ</a:t>
            </a:r>
            <a:r>
              <a:rPr lang="uk-UA" sz="4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И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uk-UA" sz="4400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за 2025 р</a:t>
            </a:r>
            <a:r>
              <a:rPr lang="uk-UA" sz="4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ік</a:t>
            </a:r>
            <a:endParaRPr sz="4400" b="1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5" name="Google Shape;175;g324ce0323ac_0_3189"/>
          <p:cNvSpPr txBox="1"/>
          <p:nvPr/>
        </p:nvSpPr>
        <p:spPr>
          <a:xfrm>
            <a:off x="1415609" y="527800"/>
            <a:ext cx="209290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200" b="0" i="0" u="none" strike="noStrike" cap="none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Чернівецька обласна військова адміністрація</a:t>
            </a:r>
            <a:endParaRPr sz="12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6" name="Google Shape;176;g324ce0323ac_0_3189"/>
          <p:cNvSpPr/>
          <p:nvPr/>
        </p:nvSpPr>
        <p:spPr>
          <a:xfrm>
            <a:off x="213575" y="374678"/>
            <a:ext cx="1407345" cy="734321"/>
          </a:xfrm>
          <a:custGeom>
            <a:avLst/>
            <a:gdLst/>
            <a:ahLst/>
            <a:cxnLst/>
            <a:rect l="l" t="t" r="r" b="b"/>
            <a:pathLst>
              <a:path w="2108382" h="1100106" extrusionOk="0">
                <a:moveTo>
                  <a:pt x="0" y="0"/>
                </a:moveTo>
                <a:lnTo>
                  <a:pt x="2108382" y="0"/>
                </a:lnTo>
                <a:lnTo>
                  <a:pt x="2108382" y="1100106"/>
                </a:lnTo>
                <a:lnTo>
                  <a:pt x="0" y="1100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8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324ce0323ac_0_3189"/>
          <p:cNvSpPr txBox="1"/>
          <p:nvPr/>
        </p:nvSpPr>
        <p:spPr>
          <a:xfrm>
            <a:off x="2951479" y="6114756"/>
            <a:ext cx="6288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www.bu</a:t>
            </a:r>
            <a:r>
              <a:rPr lang="uk-UA" sz="1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k</a:t>
            </a:r>
            <a:r>
              <a:rPr lang="uk-UA"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oda.gov.ua</a:t>
            </a:r>
            <a:endParaRPr sz="16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78" name="Google Shape;178;g324ce0323ac_0_3189"/>
          <p:cNvGrpSpPr/>
          <p:nvPr/>
        </p:nvGrpSpPr>
        <p:grpSpPr>
          <a:xfrm>
            <a:off x="79" y="6300904"/>
            <a:ext cx="1251063" cy="369002"/>
            <a:chOff x="2373925" y="3634150"/>
            <a:chExt cx="1876500" cy="553475"/>
          </a:xfrm>
        </p:grpSpPr>
        <p:cxnSp>
          <p:nvCxnSpPr>
            <p:cNvPr id="179" name="Google Shape;179;g324ce0323ac_0_3189"/>
            <p:cNvCxnSpPr/>
            <p:nvPr/>
          </p:nvCxnSpPr>
          <p:spPr>
            <a:xfrm>
              <a:off x="2373925" y="3634150"/>
              <a:ext cx="14214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0" name="Google Shape;180;g324ce0323ac_0_3189"/>
            <p:cNvCxnSpPr/>
            <p:nvPr/>
          </p:nvCxnSpPr>
          <p:spPr>
            <a:xfrm>
              <a:off x="2373925" y="3910875"/>
              <a:ext cx="18765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1" name="Google Shape;181;g324ce0323ac_0_3189"/>
            <p:cNvCxnSpPr/>
            <p:nvPr/>
          </p:nvCxnSpPr>
          <p:spPr>
            <a:xfrm>
              <a:off x="2373925" y="4187625"/>
              <a:ext cx="11082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82" name="Google Shape;182;g324ce0323ac_0_3189"/>
          <p:cNvGrpSpPr/>
          <p:nvPr/>
        </p:nvGrpSpPr>
        <p:grpSpPr>
          <a:xfrm flipH="1">
            <a:off x="11330058" y="158938"/>
            <a:ext cx="1251063" cy="369002"/>
            <a:chOff x="2373925" y="3634150"/>
            <a:chExt cx="1876500" cy="553475"/>
          </a:xfrm>
        </p:grpSpPr>
        <p:cxnSp>
          <p:nvCxnSpPr>
            <p:cNvPr id="183" name="Google Shape;183;g324ce0323ac_0_3189"/>
            <p:cNvCxnSpPr/>
            <p:nvPr/>
          </p:nvCxnSpPr>
          <p:spPr>
            <a:xfrm>
              <a:off x="2373925" y="3634150"/>
              <a:ext cx="14214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4" name="Google Shape;184;g324ce0323ac_0_3189"/>
            <p:cNvCxnSpPr/>
            <p:nvPr/>
          </p:nvCxnSpPr>
          <p:spPr>
            <a:xfrm>
              <a:off x="2373925" y="3910875"/>
              <a:ext cx="18765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5" name="Google Shape;185;g324ce0323ac_0_3189"/>
            <p:cNvCxnSpPr/>
            <p:nvPr/>
          </p:nvCxnSpPr>
          <p:spPr>
            <a:xfrm>
              <a:off x="2373925" y="4187625"/>
              <a:ext cx="11082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"/>
          <p:cNvSpPr txBox="1"/>
          <p:nvPr/>
        </p:nvSpPr>
        <p:spPr>
          <a:xfrm>
            <a:off x="224222" y="235950"/>
            <a:ext cx="7713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89999" marR="0" lvl="0" indent="857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>
                <a:solidFill>
                  <a:srgbClr val="0072F2"/>
                </a:solidFill>
                <a:latin typeface="Trebuchet MS"/>
                <a:ea typeface="Trebuchet MS"/>
                <a:cs typeface="Trebuchet MS"/>
                <a:sym typeface="Trebuchet MS"/>
              </a:rPr>
              <a:t>Реформа управління публічними інвестиціями</a:t>
            </a:r>
            <a:endParaRPr sz="2200" b="1">
              <a:solidFill>
                <a:srgbClr val="0072F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492" name="Google Shape;492;p6"/>
          <p:cNvGrpSpPr/>
          <p:nvPr/>
        </p:nvGrpSpPr>
        <p:grpSpPr>
          <a:xfrm>
            <a:off x="7976606" y="288973"/>
            <a:ext cx="3536033" cy="550667"/>
            <a:chOff x="8473595" y="-3124295"/>
            <a:chExt cx="3536033" cy="528471"/>
          </a:xfrm>
        </p:grpSpPr>
        <p:pic>
          <p:nvPicPr>
            <p:cNvPr id="493" name="Google Shape;493;p6"/>
            <p:cNvPicPr preferRelativeResize="0"/>
            <p:nvPr/>
          </p:nvPicPr>
          <p:blipFill rotWithShape="1">
            <a:blip r:embed="rId3">
              <a:alphaModFix/>
            </a:blip>
            <a:srcRect t="15010"/>
            <a:stretch/>
          </p:blipFill>
          <p:spPr>
            <a:xfrm>
              <a:off x="8473595" y="-3124295"/>
              <a:ext cx="1704983" cy="52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4" name="Google Shape;494;p6"/>
            <p:cNvSpPr txBox="1"/>
            <p:nvPr/>
          </p:nvSpPr>
          <p:spPr>
            <a:xfrm>
              <a:off x="10133428" y="-3000312"/>
              <a:ext cx="1876200" cy="28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b="1" i="0" u="none" strike="noStrike" cap="none">
                  <a:solidFill>
                    <a:schemeClr val="dk1"/>
                  </a:solidFill>
                  <a:latin typeface="Trebuchet MS "/>
                  <a:ea typeface="Trebuchet MS "/>
                  <a:cs typeface="Trebuchet MS "/>
                  <a:sym typeface="Trebuchet MS "/>
                </a:rPr>
                <a:t>dream.gov.ua</a:t>
              </a:r>
              <a:endParaRPr sz="1600" b="1" i="0" u="none" strike="noStrike" cap="none">
                <a:solidFill>
                  <a:schemeClr val="dk1"/>
                </a:solidFill>
                <a:latin typeface="Trebuchet MS "/>
                <a:ea typeface="Trebuchet MS "/>
                <a:cs typeface="Trebuchet MS "/>
                <a:sym typeface="Trebuchet MS "/>
              </a:endParaRPr>
            </a:p>
          </p:txBody>
        </p:sp>
      </p:grpSp>
      <p:sp>
        <p:nvSpPr>
          <p:cNvPr id="497" name="Google Shape;497;p6"/>
          <p:cNvSpPr/>
          <p:nvPr/>
        </p:nvSpPr>
        <p:spPr>
          <a:xfrm>
            <a:off x="283600" y="2539751"/>
            <a:ext cx="652681" cy="605044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0" u="none" strike="noStrike" cap="none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26</a:t>
            </a:r>
            <a:endParaRPr sz="2800" b="1" i="0" u="none" strike="noStrike" cap="none" dirty="0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499" name="Google Shape;499;p6"/>
          <p:cNvSpPr txBox="1"/>
          <p:nvPr/>
        </p:nvSpPr>
        <p:spPr>
          <a:xfrm>
            <a:off x="1116917" y="2711478"/>
            <a:ext cx="4571955" cy="26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</a:t>
            </a:r>
            <a:r>
              <a:rPr lang="uk-UA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ріоритетн</a:t>
            </a:r>
            <a:r>
              <a:rPr lang="uk-UA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их напрямків для публічного інвестування</a:t>
            </a:r>
            <a:endParaRPr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01" name="Google Shape;501;p6"/>
          <p:cNvSpPr txBox="1"/>
          <p:nvPr/>
        </p:nvSpPr>
        <p:spPr>
          <a:xfrm>
            <a:off x="806569" y="1175351"/>
            <a:ext cx="5449500" cy="26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Утворено Інвестиційну раду Чернівецької області</a:t>
            </a:r>
            <a:endParaRPr i="0" u="none" strike="noStrike" cap="none">
              <a:solidFill>
                <a:srgbClr val="0072F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502" name="Google Shape;502;p6"/>
          <p:cNvGrpSpPr/>
          <p:nvPr/>
        </p:nvGrpSpPr>
        <p:grpSpPr>
          <a:xfrm>
            <a:off x="275162" y="1102378"/>
            <a:ext cx="423021" cy="422875"/>
            <a:chOff x="1605541" y="1860913"/>
            <a:chExt cx="208200" cy="208200"/>
          </a:xfrm>
        </p:grpSpPr>
        <p:sp>
          <p:nvSpPr>
            <p:cNvPr id="503" name="Google Shape;503;p6"/>
            <p:cNvSpPr/>
            <p:nvPr/>
          </p:nvSpPr>
          <p:spPr>
            <a:xfrm>
              <a:off x="1605541" y="1860913"/>
              <a:ext cx="208200" cy="208200"/>
            </a:xfrm>
            <a:prstGeom prst="ellipse">
              <a:avLst/>
            </a:prstGeom>
            <a:solidFill>
              <a:srgbClr val="0072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5750" tIns="92850" rIns="185750" bIns="9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Arial"/>
                <a:buNone/>
              </a:pPr>
              <a:endParaRPr sz="284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4" name="Google Shape;504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2423" y="1887854"/>
              <a:ext cx="159785" cy="15978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509" name="Google Shape;509;p6"/>
          <p:cNvSpPr txBox="1"/>
          <p:nvPr/>
        </p:nvSpPr>
        <p:spPr>
          <a:xfrm>
            <a:off x="854141" y="1809029"/>
            <a:ext cx="5519539" cy="47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Затверджено Середньостроковий план пріоритетних публічних інвестицій Чернівецької області на 2026-2028 роки </a:t>
            </a:r>
            <a:endParaRPr b="1" dirty="0">
              <a:solidFill>
                <a:srgbClr val="0072F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510" name="Google Shape;510;p6"/>
          <p:cNvGrpSpPr/>
          <p:nvPr/>
        </p:nvGrpSpPr>
        <p:grpSpPr>
          <a:xfrm>
            <a:off x="283609" y="1842811"/>
            <a:ext cx="423021" cy="422875"/>
            <a:chOff x="1605541" y="1860913"/>
            <a:chExt cx="208200" cy="208200"/>
          </a:xfrm>
        </p:grpSpPr>
        <p:sp>
          <p:nvSpPr>
            <p:cNvPr id="511" name="Google Shape;511;p6"/>
            <p:cNvSpPr/>
            <p:nvPr/>
          </p:nvSpPr>
          <p:spPr>
            <a:xfrm>
              <a:off x="1605541" y="1860913"/>
              <a:ext cx="208200" cy="208200"/>
            </a:xfrm>
            <a:prstGeom prst="ellipse">
              <a:avLst/>
            </a:prstGeom>
            <a:solidFill>
              <a:srgbClr val="0072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5750" tIns="92850" rIns="185750" bIns="9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Arial"/>
                <a:buNone/>
              </a:pPr>
              <a:endParaRPr sz="284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12" name="Google Shape;512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2423" y="1887854"/>
              <a:ext cx="159785" cy="15978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514" name="Google Shape;514;p6"/>
          <p:cNvSpPr txBox="1"/>
          <p:nvPr/>
        </p:nvSpPr>
        <p:spPr>
          <a:xfrm>
            <a:off x="7282887" y="1147854"/>
            <a:ext cx="4579332" cy="692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Сформовано Єдиний проєктний портфель публічних інвестицій Чернівецької області </a:t>
            </a:r>
            <a:endParaRPr b="1" dirty="0">
              <a:solidFill>
                <a:srgbClr val="0072F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на 2026 рік </a:t>
            </a:r>
            <a:endParaRPr b="1" dirty="0">
              <a:solidFill>
                <a:srgbClr val="0072F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515" name="Google Shape;515;p6"/>
          <p:cNvGrpSpPr/>
          <p:nvPr/>
        </p:nvGrpSpPr>
        <p:grpSpPr>
          <a:xfrm>
            <a:off x="6727589" y="1122373"/>
            <a:ext cx="423021" cy="422875"/>
            <a:chOff x="1605541" y="1860913"/>
            <a:chExt cx="208200" cy="208200"/>
          </a:xfrm>
        </p:grpSpPr>
        <p:sp>
          <p:nvSpPr>
            <p:cNvPr id="516" name="Google Shape;516;p6"/>
            <p:cNvSpPr/>
            <p:nvPr/>
          </p:nvSpPr>
          <p:spPr>
            <a:xfrm>
              <a:off x="1605541" y="1860913"/>
              <a:ext cx="208200" cy="208200"/>
            </a:xfrm>
            <a:prstGeom prst="ellipse">
              <a:avLst/>
            </a:prstGeom>
            <a:solidFill>
              <a:srgbClr val="0072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5750" tIns="92850" rIns="185750" bIns="9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Arial"/>
                <a:buNone/>
              </a:pPr>
              <a:endParaRPr sz="284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17" name="Google Shape;517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2423" y="1887854"/>
              <a:ext cx="159785" cy="15978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519" name="Google Shape;519;p6"/>
          <p:cNvSpPr/>
          <p:nvPr/>
        </p:nvSpPr>
        <p:spPr>
          <a:xfrm>
            <a:off x="739000" y="3324460"/>
            <a:ext cx="10858500" cy="477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276CF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40625" tIns="20300" rIns="40625" bIns="20300" anchor="ctr" anchorCtr="0">
            <a:noAutofit/>
          </a:bodyPr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Пріоритетні галузі для публічного інвестування та ключові проєкти в Єдиному проєктному портфелі області</a:t>
            </a:r>
          </a:p>
        </p:txBody>
      </p:sp>
      <p:sp>
        <p:nvSpPr>
          <p:cNvPr id="523" name="Google Shape;523;p6"/>
          <p:cNvSpPr/>
          <p:nvPr/>
        </p:nvSpPr>
        <p:spPr>
          <a:xfrm>
            <a:off x="6409169" y="2539740"/>
            <a:ext cx="652607" cy="605067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0" u="none" strike="noStrike" cap="none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46</a:t>
            </a:r>
            <a:endParaRPr sz="2800" b="1" i="0" u="none" strike="noStrike" cap="none" dirty="0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525" name="Google Shape;525;p6"/>
          <p:cNvSpPr txBox="1"/>
          <p:nvPr/>
        </p:nvSpPr>
        <p:spPr>
          <a:xfrm>
            <a:off x="7198623" y="2603757"/>
            <a:ext cx="3439561" cy="47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Публічних інвестиційних проєктів включено в Єдиний портфель області</a:t>
            </a:r>
            <a:endParaRPr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27" name="Google Shape;527;p6"/>
          <p:cNvSpPr txBox="1"/>
          <p:nvPr/>
        </p:nvSpPr>
        <p:spPr>
          <a:xfrm>
            <a:off x="979771" y="4118399"/>
            <a:ext cx="1541058" cy="415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проєктів</a:t>
            </a:r>
            <a:r>
              <a:rPr lang="uk-UA" sz="12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у галузі “Освіта і наука”</a:t>
            </a:r>
            <a:endParaRPr sz="12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28" name="Google Shape;528;p6"/>
          <p:cNvSpPr/>
          <p:nvPr/>
        </p:nvSpPr>
        <p:spPr>
          <a:xfrm>
            <a:off x="272765" y="4056738"/>
            <a:ext cx="561300" cy="538800"/>
          </a:xfrm>
          <a:prstGeom prst="ellipse">
            <a:avLst/>
          </a:prstGeom>
          <a:solidFill>
            <a:srgbClr val="0072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33338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endParaRPr sz="2000" b="1" u="none" strike="noStrike" cap="none" dirty="0">
              <a:solidFill>
                <a:schemeClr val="lt1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531" name="Google Shape;531;p6"/>
          <p:cNvSpPr txBox="1"/>
          <p:nvPr/>
        </p:nvSpPr>
        <p:spPr>
          <a:xfrm>
            <a:off x="979782" y="4909824"/>
            <a:ext cx="1737857" cy="415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проєктів</a:t>
            </a:r>
            <a:r>
              <a:rPr lang="uk-UA" sz="12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у галузі “Охорона здоров’я”</a:t>
            </a:r>
            <a:endParaRPr sz="12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32" name="Google Shape;532;p6"/>
          <p:cNvSpPr/>
          <p:nvPr/>
        </p:nvSpPr>
        <p:spPr>
          <a:xfrm>
            <a:off x="272765" y="4848163"/>
            <a:ext cx="561300" cy="538800"/>
          </a:xfrm>
          <a:prstGeom prst="ellipse">
            <a:avLst/>
          </a:prstGeom>
          <a:solidFill>
            <a:srgbClr val="0072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2000" b="1" u="none" strike="noStrike" cap="none" dirty="0">
                <a:solidFill>
                  <a:schemeClr val="lt1"/>
                </a:solidFill>
                <a:latin typeface="Trebuchet MS" panose="020B0703020202090204" pitchFamily="34" charset="0"/>
                <a:sym typeface="Arial"/>
              </a:rPr>
              <a:t>7</a:t>
            </a:r>
            <a:endParaRPr sz="2000" b="1" u="none" strike="noStrike" cap="none" dirty="0">
              <a:solidFill>
                <a:schemeClr val="lt1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535" name="Google Shape;535;p6"/>
          <p:cNvSpPr txBox="1"/>
          <p:nvPr/>
        </p:nvSpPr>
        <p:spPr>
          <a:xfrm>
            <a:off x="3656565" y="4118399"/>
            <a:ext cx="1902385" cy="415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проєктів</a:t>
            </a:r>
            <a:r>
              <a:rPr lang="uk-UA" sz="12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у галузі “Соціальна сфера”</a:t>
            </a:r>
            <a:endParaRPr sz="12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36" name="Google Shape;536;p6"/>
          <p:cNvSpPr/>
          <p:nvPr/>
        </p:nvSpPr>
        <p:spPr>
          <a:xfrm>
            <a:off x="2955602" y="4056738"/>
            <a:ext cx="561300" cy="538800"/>
          </a:xfrm>
          <a:prstGeom prst="ellipse">
            <a:avLst/>
          </a:prstGeom>
          <a:solidFill>
            <a:srgbClr val="0072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2000" b="1" u="none" strike="noStrike" cap="none" dirty="0">
                <a:solidFill>
                  <a:schemeClr val="lt1"/>
                </a:solidFill>
                <a:latin typeface="Trebuchet MS" panose="020B0703020202090204" pitchFamily="34" charset="0"/>
                <a:sym typeface="Arial"/>
              </a:rPr>
              <a:t>6</a:t>
            </a:r>
            <a:endParaRPr sz="2000" b="1" u="none" strike="noStrike" cap="none" dirty="0">
              <a:solidFill>
                <a:schemeClr val="lt1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539" name="Google Shape;539;p6"/>
          <p:cNvSpPr txBox="1"/>
          <p:nvPr/>
        </p:nvSpPr>
        <p:spPr>
          <a:xfrm>
            <a:off x="6727554" y="4026066"/>
            <a:ext cx="2148965" cy="60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проєкти</a:t>
            </a:r>
            <a:r>
              <a:rPr lang="uk-UA" sz="12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в галузі “Муніципальна інфраструктура та послуги”</a:t>
            </a:r>
            <a:endParaRPr sz="12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0" name="Google Shape;540;p6"/>
          <p:cNvSpPr/>
          <p:nvPr/>
        </p:nvSpPr>
        <p:spPr>
          <a:xfrm>
            <a:off x="6011040" y="4056738"/>
            <a:ext cx="561300" cy="538800"/>
          </a:xfrm>
          <a:prstGeom prst="ellipse">
            <a:avLst/>
          </a:prstGeom>
          <a:solidFill>
            <a:srgbClr val="0072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2000" b="1" u="none" strike="noStrike" cap="none" dirty="0">
                <a:solidFill>
                  <a:schemeClr val="lt1"/>
                </a:solidFill>
                <a:latin typeface="Trebuchet MS" panose="020B0703020202090204" pitchFamily="34" charset="0"/>
                <a:sym typeface="Arial"/>
              </a:rPr>
              <a:t>3</a:t>
            </a:r>
            <a:endParaRPr sz="2000" b="1" u="none" strike="noStrike" cap="none" dirty="0">
              <a:solidFill>
                <a:schemeClr val="lt1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543" name="Google Shape;543;p6"/>
          <p:cNvSpPr txBox="1"/>
          <p:nvPr/>
        </p:nvSpPr>
        <p:spPr>
          <a:xfrm>
            <a:off x="6748461" y="4909824"/>
            <a:ext cx="2018828" cy="415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проєкт</a:t>
            </a:r>
            <a:r>
              <a:rPr lang="uk-UA" sz="12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у галузі “Громадська безпека”</a:t>
            </a:r>
            <a:endParaRPr sz="12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4" name="Google Shape;544;p6"/>
          <p:cNvSpPr/>
          <p:nvPr/>
        </p:nvSpPr>
        <p:spPr>
          <a:xfrm>
            <a:off x="6036347" y="4848163"/>
            <a:ext cx="561300" cy="538800"/>
          </a:xfrm>
          <a:prstGeom prst="ellipse">
            <a:avLst/>
          </a:prstGeom>
          <a:solidFill>
            <a:srgbClr val="0072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2000" b="1" u="none" strike="noStrike" cap="none" dirty="0">
                <a:solidFill>
                  <a:schemeClr val="lt1"/>
                </a:solidFill>
                <a:latin typeface="Trebuchet MS" panose="020B0703020202090204" pitchFamily="34" charset="0"/>
                <a:sym typeface="Arial"/>
              </a:rPr>
              <a:t>1</a:t>
            </a:r>
            <a:endParaRPr sz="2000" b="1" u="none" strike="noStrike" cap="none" dirty="0">
              <a:solidFill>
                <a:schemeClr val="lt1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547" name="Google Shape;547;p6"/>
          <p:cNvSpPr txBox="1"/>
          <p:nvPr/>
        </p:nvSpPr>
        <p:spPr>
          <a:xfrm>
            <a:off x="3706490" y="4909824"/>
            <a:ext cx="1881793" cy="415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проєктів</a:t>
            </a:r>
            <a:r>
              <a:rPr lang="uk-UA" sz="12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у галузі “Транспорт”</a:t>
            </a:r>
            <a:endParaRPr sz="12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8" name="Google Shape;548;p6"/>
          <p:cNvSpPr/>
          <p:nvPr/>
        </p:nvSpPr>
        <p:spPr>
          <a:xfrm>
            <a:off x="2963902" y="4848163"/>
            <a:ext cx="561300" cy="538800"/>
          </a:xfrm>
          <a:prstGeom prst="ellipse">
            <a:avLst/>
          </a:prstGeom>
          <a:solidFill>
            <a:srgbClr val="0072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2000" b="1" u="none" strike="noStrike" cap="none" dirty="0">
                <a:solidFill>
                  <a:schemeClr val="lt1"/>
                </a:solidFill>
                <a:latin typeface="Trebuchet MS" panose="020B0703020202090204" pitchFamily="34" charset="0"/>
                <a:sym typeface="Arial"/>
              </a:rPr>
              <a:t>7</a:t>
            </a:r>
            <a:endParaRPr sz="2000" b="1" u="none" strike="noStrike" cap="none" dirty="0">
              <a:solidFill>
                <a:schemeClr val="lt1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551" name="Google Shape;551;p6"/>
          <p:cNvSpPr txBox="1"/>
          <p:nvPr/>
        </p:nvSpPr>
        <p:spPr>
          <a:xfrm>
            <a:off x="9928347" y="4026066"/>
            <a:ext cx="2148965" cy="60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проєкти</a:t>
            </a:r>
            <a:r>
              <a:rPr lang="uk-UA" sz="12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в галузі “Публічні послуги і пов’язана з ними </a:t>
            </a:r>
            <a:r>
              <a:rPr lang="uk-UA" sz="12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цифровізація</a:t>
            </a:r>
            <a:r>
              <a:rPr lang="uk-UA" sz="12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”</a:t>
            </a:r>
            <a:endParaRPr sz="12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52" name="Google Shape;552;p6"/>
          <p:cNvSpPr/>
          <p:nvPr/>
        </p:nvSpPr>
        <p:spPr>
          <a:xfrm>
            <a:off x="9227384" y="4056738"/>
            <a:ext cx="561300" cy="538800"/>
          </a:xfrm>
          <a:prstGeom prst="ellipse">
            <a:avLst/>
          </a:prstGeom>
          <a:solidFill>
            <a:srgbClr val="0072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2000" b="1" u="none" strike="noStrike" cap="none" dirty="0">
                <a:solidFill>
                  <a:schemeClr val="lt1"/>
                </a:solidFill>
                <a:latin typeface="Trebuchet MS" panose="020B0703020202090204" pitchFamily="34" charset="0"/>
                <a:sym typeface="Arial"/>
              </a:rPr>
              <a:t>2</a:t>
            </a:r>
            <a:endParaRPr sz="2000" b="1" u="none" strike="noStrike" cap="none" dirty="0">
              <a:solidFill>
                <a:schemeClr val="lt1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555" name="Google Shape;555;p6"/>
          <p:cNvSpPr txBox="1"/>
          <p:nvPr/>
        </p:nvSpPr>
        <p:spPr>
          <a:xfrm>
            <a:off x="9912265" y="4909824"/>
            <a:ext cx="1921117" cy="415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проєкт</a:t>
            </a:r>
            <a:r>
              <a:rPr lang="uk-UA" sz="12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у галузі “Довкілля”</a:t>
            </a:r>
            <a:endParaRPr sz="12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56" name="Google Shape;556;p6"/>
          <p:cNvSpPr/>
          <p:nvPr/>
        </p:nvSpPr>
        <p:spPr>
          <a:xfrm>
            <a:off x="9211302" y="4848163"/>
            <a:ext cx="561300" cy="538800"/>
          </a:xfrm>
          <a:prstGeom prst="ellipse">
            <a:avLst/>
          </a:prstGeom>
          <a:solidFill>
            <a:srgbClr val="0072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2000" b="1" u="none" strike="noStrike" cap="none" dirty="0">
                <a:solidFill>
                  <a:schemeClr val="lt1"/>
                </a:solidFill>
                <a:latin typeface="Trebuchet MS" panose="020B0703020202090204" pitchFamily="34" charset="0"/>
                <a:sym typeface="Arial"/>
              </a:rPr>
              <a:t>1</a:t>
            </a:r>
            <a:endParaRPr sz="2000" b="1" u="none" strike="noStrike" cap="none" dirty="0">
              <a:solidFill>
                <a:schemeClr val="lt1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562" name="Google Shape;562;p6"/>
          <p:cNvSpPr/>
          <p:nvPr/>
        </p:nvSpPr>
        <p:spPr>
          <a:xfrm>
            <a:off x="335901" y="5755069"/>
            <a:ext cx="652607" cy="605067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0" u="none" strike="noStrike" cap="none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4</a:t>
            </a:r>
            <a:endParaRPr sz="2800" b="1" i="0" u="none" strike="noStrike" cap="none" dirty="0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568" name="Google Shape;568;p6"/>
          <p:cNvSpPr/>
          <p:nvPr/>
        </p:nvSpPr>
        <p:spPr>
          <a:xfrm>
            <a:off x="6409169" y="5755069"/>
            <a:ext cx="652607" cy="605067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0" u="none" strike="noStrike" cap="none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42</a:t>
            </a:r>
            <a:endParaRPr sz="2800" b="1" i="0" u="none" strike="noStrike" cap="none" dirty="0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7" name="Google Shape;519;p6">
            <a:extLst>
              <a:ext uri="{FF2B5EF4-FFF2-40B4-BE49-F238E27FC236}">
                <a16:creationId xmlns:a16="http://schemas.microsoft.com/office/drawing/2014/main" id="{FFC24EC7-C7DE-3070-E711-FA244EDA06B2}"/>
              </a:ext>
            </a:extLst>
          </p:cNvPr>
          <p:cNvSpPr/>
          <p:nvPr/>
        </p:nvSpPr>
        <p:spPr>
          <a:xfrm>
            <a:off x="1121283" y="5629803"/>
            <a:ext cx="4974717" cy="85559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276CF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40625" tIns="20300" rIns="40625" bIns="20300" anchor="ctr" anchorCtr="0">
            <a:noAutofit/>
          </a:bodyPr>
          <a:lstStyle/>
          <a:p>
            <a:pPr lvl="0"/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Погоджені проєкти до фінансування за рахунок державного бюджету у 2026 році на суму </a:t>
            </a:r>
            <a:r>
              <a:rPr lang="uk-UA" sz="16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119,0</a:t>
            </a:r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млн грн</a:t>
            </a:r>
          </a:p>
        </p:txBody>
      </p:sp>
      <p:sp>
        <p:nvSpPr>
          <p:cNvPr id="8" name="Google Shape;519;p6">
            <a:extLst>
              <a:ext uri="{FF2B5EF4-FFF2-40B4-BE49-F238E27FC236}">
                <a16:creationId xmlns:a16="http://schemas.microsoft.com/office/drawing/2014/main" id="{82AE4C64-18FC-DD02-9B40-516D1BDFFA9B}"/>
              </a:ext>
            </a:extLst>
          </p:cNvPr>
          <p:cNvSpPr/>
          <p:nvPr/>
        </p:nvSpPr>
        <p:spPr>
          <a:xfrm>
            <a:off x="7192089" y="5629803"/>
            <a:ext cx="4755774" cy="85559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276CF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40625" tIns="20300" rIns="40625" bIns="20300" anchor="ctr" anchorCtr="0">
            <a:noAutofit/>
          </a:bodyPr>
          <a:lstStyle/>
          <a:p>
            <a:pPr lvl="0"/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Проєкти подано на розгляд Експертної робочої групи в рамках Програми відновлення України </a:t>
            </a:r>
            <a:r>
              <a:rPr lang="ro-RO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III (</a:t>
            </a:r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третій етап, транш В)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65747F-B8B3-6418-4718-2CBEED079F9D}"/>
              </a:ext>
            </a:extLst>
          </p:cNvPr>
          <p:cNvSpPr txBox="1"/>
          <p:nvPr/>
        </p:nvSpPr>
        <p:spPr>
          <a:xfrm>
            <a:off x="218589" y="4133941"/>
            <a:ext cx="6311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338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2000" b="1" u="none" strike="noStrike" cap="none" dirty="0">
                <a:solidFill>
                  <a:schemeClr val="lt1"/>
                </a:solidFill>
                <a:latin typeface="Trebuchet MS" panose="020B0703020202090204" pitchFamily="34" charset="0"/>
                <a:sym typeface="Arial"/>
              </a:rPr>
              <a:t>19</a:t>
            </a:r>
          </a:p>
        </p:txBody>
      </p:sp>
      <p:pic>
        <p:nvPicPr>
          <p:cNvPr id="11" name="Google Shape;224;g3a1f6575b08_30_0">
            <a:extLst>
              <a:ext uri="{FF2B5EF4-FFF2-40B4-BE49-F238E27FC236}">
                <a16:creationId xmlns:a16="http://schemas.microsoft.com/office/drawing/2014/main" id="{9570572E-CF3E-0033-FC18-C2257FD59EF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C0E0EA5-9517-1F3D-3BC0-AB79354BB767}"/>
              </a:ext>
            </a:extLst>
          </p:cNvPr>
          <p:cNvGrpSpPr/>
          <p:nvPr/>
        </p:nvGrpSpPr>
        <p:grpSpPr>
          <a:xfrm>
            <a:off x="-126124" y="724922"/>
            <a:ext cx="7719483" cy="108000"/>
            <a:chOff x="-2716262" y="879349"/>
            <a:chExt cx="7719483" cy="108000"/>
          </a:xfrm>
        </p:grpSpPr>
        <p:cxnSp>
          <p:nvCxnSpPr>
            <p:cNvPr id="13" name="Google Shape;215;g3a1f6575b08_30_0">
              <a:extLst>
                <a:ext uri="{FF2B5EF4-FFF2-40B4-BE49-F238E27FC236}">
                  <a16:creationId xmlns:a16="http://schemas.microsoft.com/office/drawing/2014/main" id="{AF849490-3EC7-0175-9AE7-CE5DB6A84E8A}"/>
                </a:ext>
              </a:extLst>
            </p:cNvPr>
            <p:cNvCxnSpPr>
              <a:cxnSpLocks/>
            </p:cNvCxnSpPr>
            <p:nvPr/>
          </p:nvCxnSpPr>
          <p:spPr>
            <a:xfrm>
              <a:off x="-2716262" y="935046"/>
              <a:ext cx="7611481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" name="Google Shape;216;g3a1f6575b08_30_0">
              <a:extLst>
                <a:ext uri="{FF2B5EF4-FFF2-40B4-BE49-F238E27FC236}">
                  <a16:creationId xmlns:a16="http://schemas.microsoft.com/office/drawing/2014/main" id="{4DF30428-BB52-7F74-517A-91BC2A01DDE3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923236bba4_2_607"/>
          <p:cNvSpPr txBox="1"/>
          <p:nvPr/>
        </p:nvSpPr>
        <p:spPr>
          <a:xfrm>
            <a:off x="42125" y="215050"/>
            <a:ext cx="654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89999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24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Міжнародна співпраця</a:t>
            </a:r>
            <a:endParaRPr sz="2400" b="1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76" name="Google Shape;576;g3923236bba4_2_607"/>
          <p:cNvSpPr txBox="1"/>
          <p:nvPr/>
        </p:nvSpPr>
        <p:spPr>
          <a:xfrm>
            <a:off x="250543" y="3318761"/>
            <a:ext cx="5658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Кількість поданих проєктних пропозицій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g3923236bba4_2_607"/>
          <p:cNvSpPr txBox="1"/>
          <p:nvPr/>
        </p:nvSpPr>
        <p:spPr>
          <a:xfrm>
            <a:off x="4884593" y="1748371"/>
            <a:ext cx="2378400" cy="415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200" u="none" strike="noStrike" cap="none">
                <a:solidFill>
                  <a:schemeClr val="dk1"/>
                </a:solidFill>
                <a:latin typeface="Trebuchet MS" panose="020B0703020202090204" pitchFamily="34" charset="0"/>
                <a:ea typeface="Trebuchet MS "/>
                <a:cs typeface="Trebuchet MS "/>
                <a:sym typeface="Trebuchet MS "/>
              </a:rPr>
              <a:t>Охорона </a:t>
            </a:r>
            <a:endParaRPr sz="1200" u="none" strike="noStrike" cap="none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200" u="none" strike="noStrike" cap="none">
                <a:solidFill>
                  <a:schemeClr val="dk1"/>
                </a:solidFill>
                <a:latin typeface="Trebuchet MS" panose="020B0703020202090204" pitchFamily="34" charset="0"/>
                <a:ea typeface="Trebuchet MS "/>
                <a:cs typeface="Trebuchet MS "/>
                <a:sym typeface="Trebuchet MS "/>
              </a:rPr>
              <a:t>здоров’я</a:t>
            </a:r>
            <a:endParaRPr sz="1200" u="none" strike="noStrike" cap="none">
              <a:solidFill>
                <a:schemeClr val="dk1"/>
              </a:solidFill>
              <a:latin typeface="Trebuchet MS" panose="020B0703020202090204" pitchFamily="34" charset="0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578" name="Google Shape;578;g3923236bba4_2_607"/>
          <p:cNvSpPr txBox="1"/>
          <p:nvPr/>
        </p:nvSpPr>
        <p:spPr>
          <a:xfrm>
            <a:off x="4884593" y="2297431"/>
            <a:ext cx="2378400" cy="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200" u="none" strike="noStrike" cap="none">
                <a:solidFill>
                  <a:schemeClr val="dk1"/>
                </a:solidFill>
                <a:latin typeface="Trebuchet MS" panose="020B0703020202090204" pitchFamily="34" charset="0"/>
                <a:ea typeface="Trebuchet MS "/>
                <a:cs typeface="Trebuchet MS "/>
                <a:sym typeface="Trebuchet MS "/>
              </a:rPr>
              <a:t>Екологія</a:t>
            </a:r>
            <a:endParaRPr sz="1200" u="none" strike="noStrike" cap="none">
              <a:solidFill>
                <a:schemeClr val="dk1"/>
              </a:solidFill>
              <a:latin typeface="Trebuchet MS" panose="020B0703020202090204" pitchFamily="34" charset="0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579" name="Google Shape;579;g3923236bba4_2_607"/>
          <p:cNvSpPr txBox="1"/>
          <p:nvPr/>
        </p:nvSpPr>
        <p:spPr>
          <a:xfrm>
            <a:off x="4900295" y="2761028"/>
            <a:ext cx="2028300" cy="415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20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Trebuchet MS "/>
                <a:cs typeface="Trebuchet MS "/>
                <a:sym typeface="Trebuchet MS "/>
              </a:rPr>
              <a:t>Цивільний </a:t>
            </a:r>
            <a:endParaRPr sz="1200" u="none" strike="noStrike" cap="none" dirty="0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20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Trebuchet MS "/>
                <a:cs typeface="Trebuchet MS "/>
                <a:sym typeface="Trebuchet MS "/>
              </a:rPr>
              <a:t>захист</a:t>
            </a:r>
            <a:endParaRPr sz="1200" u="none" strike="noStrike" cap="none" dirty="0">
              <a:solidFill>
                <a:schemeClr val="dk1"/>
              </a:solidFill>
              <a:latin typeface="Trebuchet MS" panose="020B0703020202090204" pitchFamily="34" charset="0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580" name="Google Shape;580;g3923236bba4_2_607"/>
          <p:cNvSpPr txBox="1"/>
          <p:nvPr/>
        </p:nvSpPr>
        <p:spPr>
          <a:xfrm>
            <a:off x="4883247" y="1127610"/>
            <a:ext cx="852000" cy="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200" u="none" strike="noStrike" cap="none">
                <a:solidFill>
                  <a:schemeClr val="dk1"/>
                </a:solidFill>
                <a:latin typeface="Trebuchet MS" panose="020B0703020202090204" pitchFamily="34" charset="0"/>
                <a:ea typeface="Trebuchet MS "/>
                <a:cs typeface="Trebuchet MS "/>
                <a:sym typeface="Trebuchet MS "/>
              </a:rPr>
              <a:t>Освіта</a:t>
            </a:r>
            <a:endParaRPr sz="1200" u="none" strike="noStrike" cap="none">
              <a:solidFill>
                <a:schemeClr val="dk1"/>
              </a:solidFill>
              <a:latin typeface="Trebuchet MS" panose="020B0703020202090204" pitchFamily="34" charset="0"/>
              <a:ea typeface="Trebuchet MS "/>
              <a:cs typeface="Trebuchet MS "/>
              <a:sym typeface="Trebuchet MS "/>
            </a:endParaRPr>
          </a:p>
        </p:txBody>
      </p:sp>
      <p:cxnSp>
        <p:nvCxnSpPr>
          <p:cNvPr id="581" name="Google Shape;581;g3923236bba4_2_607"/>
          <p:cNvCxnSpPr/>
          <p:nvPr/>
        </p:nvCxnSpPr>
        <p:spPr>
          <a:xfrm flipH="1">
            <a:off x="3783585" y="1266085"/>
            <a:ext cx="1009800" cy="105900"/>
          </a:xfrm>
          <a:prstGeom prst="straightConnector1">
            <a:avLst/>
          </a:prstGeom>
          <a:noFill/>
          <a:ln w="28575" cap="flat" cmpd="sng">
            <a:solidFill>
              <a:srgbClr val="276CF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582" name="Google Shape;582;g3923236bba4_2_607"/>
          <p:cNvSpPr txBox="1"/>
          <p:nvPr/>
        </p:nvSpPr>
        <p:spPr>
          <a:xfrm>
            <a:off x="176113" y="4423065"/>
            <a:ext cx="1989292" cy="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200" i="0" u="none" strike="noStrike" cap="none" dirty="0">
                <a:solidFill>
                  <a:schemeClr val="dk1"/>
                </a:solidFill>
                <a:latin typeface="Trebuchet MS "/>
                <a:ea typeface="Trebuchet MS "/>
                <a:cs typeface="Trebuchet MS "/>
                <a:sym typeface="Trebuchet MS "/>
              </a:rPr>
              <a:t>Охорона здоров’я</a:t>
            </a:r>
            <a:endParaRPr sz="1200" i="0" u="none" strike="noStrike" cap="none" dirty="0">
              <a:solidFill>
                <a:schemeClr val="dk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583" name="Google Shape;583;g3923236bba4_2_607"/>
          <p:cNvSpPr txBox="1"/>
          <p:nvPr/>
        </p:nvSpPr>
        <p:spPr>
          <a:xfrm>
            <a:off x="126296" y="5439919"/>
            <a:ext cx="2107976" cy="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200" i="0" u="none" strike="noStrike" cap="none">
                <a:solidFill>
                  <a:schemeClr val="dk1"/>
                </a:solidFill>
                <a:latin typeface="Trebuchet MS "/>
                <a:ea typeface="Trebuchet MS "/>
                <a:cs typeface="Trebuchet MS "/>
                <a:sym typeface="Trebuchet MS "/>
              </a:rPr>
              <a:t>Освіта</a:t>
            </a:r>
            <a:endParaRPr sz="1200" i="0" u="none" strike="noStrike" cap="none">
              <a:solidFill>
                <a:schemeClr val="dk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584" name="Google Shape;584;g3923236bba4_2_607"/>
          <p:cNvSpPr txBox="1"/>
          <p:nvPr/>
        </p:nvSpPr>
        <p:spPr>
          <a:xfrm>
            <a:off x="176113" y="6384971"/>
            <a:ext cx="1989292" cy="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200" i="0" u="none" strike="noStrike" cap="none" dirty="0">
                <a:solidFill>
                  <a:schemeClr val="dk1"/>
                </a:solidFill>
                <a:latin typeface="Trebuchet MS "/>
                <a:ea typeface="Trebuchet MS "/>
                <a:cs typeface="Trebuchet MS "/>
                <a:sym typeface="Trebuchet MS "/>
              </a:rPr>
              <a:t>Соціальний захист</a:t>
            </a:r>
            <a:endParaRPr sz="1200" i="0" u="none" strike="noStrike" cap="none" dirty="0">
              <a:solidFill>
                <a:schemeClr val="dk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585" name="Google Shape;585;g3923236bba4_2_607"/>
          <p:cNvSpPr txBox="1"/>
          <p:nvPr/>
        </p:nvSpPr>
        <p:spPr>
          <a:xfrm>
            <a:off x="3906350" y="4444644"/>
            <a:ext cx="1540728" cy="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200" i="0" u="none" strike="noStrike" cap="none" dirty="0">
                <a:solidFill>
                  <a:schemeClr val="dk1"/>
                </a:solidFill>
                <a:latin typeface="Trebuchet MS "/>
                <a:ea typeface="Trebuchet MS "/>
                <a:cs typeface="Trebuchet MS "/>
                <a:sym typeface="Trebuchet MS "/>
              </a:rPr>
              <a:t>Культура</a:t>
            </a:r>
            <a:endParaRPr sz="1200" i="0" u="none" strike="noStrike" cap="none" dirty="0">
              <a:solidFill>
                <a:schemeClr val="dk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586" name="Google Shape;586;g3923236bba4_2_607"/>
          <p:cNvSpPr txBox="1"/>
          <p:nvPr/>
        </p:nvSpPr>
        <p:spPr>
          <a:xfrm>
            <a:off x="3915875" y="5429080"/>
            <a:ext cx="1540728" cy="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200" i="0" u="none" strike="noStrike" cap="none" dirty="0">
                <a:solidFill>
                  <a:schemeClr val="dk1"/>
                </a:solidFill>
                <a:latin typeface="Trebuchet MS "/>
                <a:ea typeface="Trebuchet MS "/>
                <a:cs typeface="Trebuchet MS "/>
                <a:sym typeface="Trebuchet MS "/>
              </a:rPr>
              <a:t>Спорт</a:t>
            </a:r>
            <a:endParaRPr sz="1200" i="0" u="none" strike="noStrike" cap="none" dirty="0">
              <a:solidFill>
                <a:schemeClr val="dk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587" name="Google Shape;587;g3923236bba4_2_607"/>
          <p:cNvSpPr txBox="1"/>
          <p:nvPr/>
        </p:nvSpPr>
        <p:spPr>
          <a:xfrm>
            <a:off x="3906350" y="6382580"/>
            <a:ext cx="1540728" cy="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200" i="0" u="none" strike="noStrike" cap="none" dirty="0">
                <a:solidFill>
                  <a:schemeClr val="dk1"/>
                </a:solidFill>
                <a:latin typeface="Trebuchet MS "/>
                <a:ea typeface="Trebuchet MS "/>
                <a:cs typeface="Trebuchet MS "/>
                <a:sym typeface="Trebuchet MS "/>
              </a:rPr>
              <a:t>Урбанізація</a:t>
            </a:r>
            <a:endParaRPr sz="1200" i="0" u="none" strike="noStrike" cap="none" dirty="0">
              <a:solidFill>
                <a:schemeClr val="dk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588" name="Google Shape;588;g3923236bba4_2_607"/>
          <p:cNvSpPr txBox="1"/>
          <p:nvPr/>
        </p:nvSpPr>
        <p:spPr>
          <a:xfrm>
            <a:off x="2306086" y="6184273"/>
            <a:ext cx="1419296" cy="415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200" i="0" u="none" strike="noStrike" cap="none" dirty="0">
                <a:solidFill>
                  <a:schemeClr val="dk1"/>
                </a:solidFill>
                <a:latin typeface="Trebuchet MS "/>
                <a:ea typeface="Trebuchet MS "/>
                <a:cs typeface="Trebuchet MS "/>
                <a:sym typeface="Trebuchet MS "/>
              </a:rPr>
              <a:t>Транскордонне співробітництво</a:t>
            </a:r>
            <a:endParaRPr sz="1200" i="0" u="none" strike="noStrike" cap="none" dirty="0">
              <a:solidFill>
                <a:schemeClr val="dk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grpSp>
        <p:nvGrpSpPr>
          <p:cNvPr id="592" name="Google Shape;592;g3923236bba4_2_607"/>
          <p:cNvGrpSpPr/>
          <p:nvPr/>
        </p:nvGrpSpPr>
        <p:grpSpPr>
          <a:xfrm>
            <a:off x="282795" y="3611361"/>
            <a:ext cx="5555536" cy="163426"/>
            <a:chOff x="-842240" y="2882567"/>
            <a:chExt cx="7574009" cy="104700"/>
          </a:xfrm>
        </p:grpSpPr>
        <p:cxnSp>
          <p:nvCxnSpPr>
            <p:cNvPr id="593" name="Google Shape;593;g3923236bba4_2_607"/>
            <p:cNvCxnSpPr/>
            <p:nvPr/>
          </p:nvCxnSpPr>
          <p:spPr>
            <a:xfrm>
              <a:off x="-842240" y="2933799"/>
              <a:ext cx="7296000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94" name="Google Shape;594;g3923236bba4_2_607"/>
            <p:cNvSpPr/>
            <p:nvPr/>
          </p:nvSpPr>
          <p:spPr>
            <a:xfrm>
              <a:off x="6501069" y="2882567"/>
              <a:ext cx="230700" cy="1047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95" name="Google Shape;595;g3923236bba4_2_607"/>
          <p:cNvCxnSpPr>
            <a:stCxn id="577" idx="1"/>
          </p:cNvCxnSpPr>
          <p:nvPr/>
        </p:nvCxnSpPr>
        <p:spPr>
          <a:xfrm flipH="1" flipV="1">
            <a:off x="3751793" y="1687171"/>
            <a:ext cx="1132800" cy="268939"/>
          </a:xfrm>
          <a:prstGeom prst="straightConnector1">
            <a:avLst/>
          </a:prstGeom>
          <a:noFill/>
          <a:ln w="28575" cap="flat" cmpd="sng">
            <a:solidFill>
              <a:srgbClr val="276CF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596" name="Google Shape;596;g3923236bba4_2_607"/>
          <p:cNvCxnSpPr>
            <a:stCxn id="577" idx="1"/>
          </p:cNvCxnSpPr>
          <p:nvPr/>
        </p:nvCxnSpPr>
        <p:spPr>
          <a:xfrm flipH="1">
            <a:off x="3694193" y="1956110"/>
            <a:ext cx="1190400" cy="403661"/>
          </a:xfrm>
          <a:prstGeom prst="straightConnector1">
            <a:avLst/>
          </a:prstGeom>
          <a:noFill/>
          <a:ln w="28575" cap="flat" cmpd="sng">
            <a:solidFill>
              <a:srgbClr val="276CF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597" name="Google Shape;597;g3923236bba4_2_607"/>
          <p:cNvCxnSpPr>
            <a:stCxn id="578" idx="1"/>
          </p:cNvCxnSpPr>
          <p:nvPr/>
        </p:nvCxnSpPr>
        <p:spPr>
          <a:xfrm flipH="1">
            <a:off x="3901493" y="2412837"/>
            <a:ext cx="983100" cy="96394"/>
          </a:xfrm>
          <a:prstGeom prst="straightConnector1">
            <a:avLst/>
          </a:prstGeom>
          <a:noFill/>
          <a:ln w="28575" cap="flat" cmpd="sng">
            <a:solidFill>
              <a:srgbClr val="276CF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598" name="Google Shape;598;g3923236bba4_2_607"/>
          <p:cNvCxnSpPr>
            <a:stCxn id="579" idx="1"/>
          </p:cNvCxnSpPr>
          <p:nvPr/>
        </p:nvCxnSpPr>
        <p:spPr>
          <a:xfrm flipH="1" flipV="1">
            <a:off x="3801095" y="2731328"/>
            <a:ext cx="1099200" cy="237439"/>
          </a:xfrm>
          <a:prstGeom prst="straightConnector1">
            <a:avLst/>
          </a:prstGeom>
          <a:noFill/>
          <a:ln w="28575" cap="flat" cmpd="sng">
            <a:solidFill>
              <a:srgbClr val="276CF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599" name="Google Shape;599;g3923236bba4_2_607"/>
          <p:cNvSpPr txBox="1"/>
          <p:nvPr/>
        </p:nvSpPr>
        <p:spPr>
          <a:xfrm>
            <a:off x="10241280" y="3200104"/>
            <a:ext cx="1533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800" b="1" i="0" u="none" strike="noStrike" cap="none">
                <a:solidFill>
                  <a:schemeClr val="dk1"/>
                </a:solidFill>
                <a:latin typeface="Trebuchet MS "/>
                <a:ea typeface="Trebuchet MS "/>
                <a:cs typeface="Trebuchet MS "/>
                <a:sym typeface="Trebuchet MS "/>
              </a:rPr>
              <a:t>Впродовж 2025 року</a:t>
            </a:r>
            <a:endParaRPr sz="1800" b="1" i="0" u="none" strike="noStrike" cap="none">
              <a:solidFill>
                <a:srgbClr val="000000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pic>
        <p:nvPicPr>
          <p:cNvPr id="600" name="Google Shape;600;g3923236bba4_2_607" descr="D:\Данилюк\Міжнародна допомога\прапор Румунії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7237" y="4965894"/>
            <a:ext cx="703116" cy="54576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01" name="Google Shape;601;g3923236bba4_2_607" descr="ᐉ Прапор Молдова з гербом 90x150 см • Краща ціна в Києві, Україні • Купити  в Епіцентр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743707" y="4951828"/>
            <a:ext cx="851654" cy="58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g3923236bba4_2_607" descr="C:\Users\User7321\Desktop\Downloads\Flag_of_Sweden.sv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0521" y="4979962"/>
            <a:ext cx="700662" cy="50795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03" name="Google Shape;603;g3923236bba4_2_6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9166" y="4979962"/>
            <a:ext cx="688061" cy="50217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604" name="Google Shape;604;g3923236bba4_2_607" descr="C:\Users\User7321\Desktop\Downloads\Flag_of_the_U.S..svg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10093" y="4955218"/>
            <a:ext cx="703386" cy="531183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g3923236bba4_2_607"/>
          <p:cNvSpPr txBox="1"/>
          <p:nvPr/>
        </p:nvSpPr>
        <p:spPr>
          <a:xfrm>
            <a:off x="6471407" y="206324"/>
            <a:ext cx="4970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2300" b="1" i="0" u="none" strike="noStrike" cap="none">
                <a:solidFill>
                  <a:srgbClr val="287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 </a:t>
            </a:r>
            <a:endParaRPr sz="2300" b="1" i="0" u="none" strike="noStrike" cap="none">
              <a:solidFill>
                <a:srgbClr val="287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06" name="Google Shape;606;g3923236bba4_2_60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62673" y="880446"/>
            <a:ext cx="553543" cy="33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g3923236bba4_2_607" descr="D:\Данилюк\Міжнародна допомога\Німеччина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42075" y="864172"/>
            <a:ext cx="553046" cy="332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g3923236bba4_2_607" descr="D:\Данилюк\Міжнародна допомога\moldova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72583" y="1365689"/>
            <a:ext cx="576414" cy="38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g3923236bba4_2_60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 flipH="1">
            <a:off x="9207549" y="878210"/>
            <a:ext cx="567246" cy="32833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0" name="Google Shape;610;g3923236bba4_2_607" descr="D:\Данилюк\Прапори країн\canada_flag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873884" y="874392"/>
            <a:ext cx="586183" cy="355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g3923236bba4_2_60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611041" y="1404438"/>
            <a:ext cx="539860" cy="32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g3923236bba4_2_6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7837" y="1393918"/>
            <a:ext cx="539860" cy="361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g3923236bba4_2_60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400099" y="1398734"/>
            <a:ext cx="560631" cy="35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g3923236bba4_2_607" descr="Прапор Австрії (ID#929953851), ціна: 375 ₴, купити на Prom.ua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668659" y="1411294"/>
            <a:ext cx="514418" cy="34724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5" name="Google Shape;615;g3923236bba4_2_60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613227" y="864172"/>
            <a:ext cx="542678" cy="339306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g3923236bba4_2_607"/>
          <p:cNvSpPr txBox="1"/>
          <p:nvPr/>
        </p:nvSpPr>
        <p:spPr>
          <a:xfrm>
            <a:off x="6935373" y="4543865"/>
            <a:ext cx="61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20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15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g3923236bba4_2_607"/>
          <p:cNvSpPr txBox="1"/>
          <p:nvPr/>
        </p:nvSpPr>
        <p:spPr>
          <a:xfrm>
            <a:off x="7908329" y="4532119"/>
            <a:ext cx="46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20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4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g3923236bba4_2_607"/>
          <p:cNvSpPr txBox="1"/>
          <p:nvPr/>
        </p:nvSpPr>
        <p:spPr>
          <a:xfrm>
            <a:off x="8862993" y="4539455"/>
            <a:ext cx="46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20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g3923236bba4_2_607"/>
          <p:cNvSpPr txBox="1"/>
          <p:nvPr/>
        </p:nvSpPr>
        <p:spPr>
          <a:xfrm>
            <a:off x="9688441" y="4554130"/>
            <a:ext cx="46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20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g3923236bba4_2_607"/>
          <p:cNvSpPr txBox="1"/>
          <p:nvPr/>
        </p:nvSpPr>
        <p:spPr>
          <a:xfrm>
            <a:off x="10473442" y="4540692"/>
            <a:ext cx="46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20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g3923236bba4_2_607"/>
          <p:cNvSpPr/>
          <p:nvPr/>
        </p:nvSpPr>
        <p:spPr>
          <a:xfrm>
            <a:off x="858128" y="3854444"/>
            <a:ext cx="580500" cy="5592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3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 sz="2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g3923236bba4_2_607"/>
          <p:cNvSpPr/>
          <p:nvPr/>
        </p:nvSpPr>
        <p:spPr>
          <a:xfrm>
            <a:off x="6554498" y="908959"/>
            <a:ext cx="948900" cy="9087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3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53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g3923236bba4_2_607"/>
          <p:cNvSpPr/>
          <p:nvPr/>
        </p:nvSpPr>
        <p:spPr>
          <a:xfrm>
            <a:off x="7688229" y="2550503"/>
            <a:ext cx="1170000" cy="6531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3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140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g3923236bba4_2_607"/>
          <p:cNvSpPr/>
          <p:nvPr/>
        </p:nvSpPr>
        <p:spPr>
          <a:xfrm>
            <a:off x="10349134" y="2567497"/>
            <a:ext cx="1170000" cy="6531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3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23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g3923236bba4_2_607"/>
          <p:cNvSpPr txBox="1"/>
          <p:nvPr/>
        </p:nvSpPr>
        <p:spPr>
          <a:xfrm>
            <a:off x="6879102" y="3197760"/>
            <a:ext cx="2841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800" b="1" i="0" u="none" strike="noStrike" cap="none">
                <a:solidFill>
                  <a:schemeClr val="dk1"/>
                </a:solidFill>
                <a:latin typeface="Trebuchet MS "/>
                <a:ea typeface="Trebuchet MS "/>
                <a:cs typeface="Trebuchet MS "/>
                <a:sym typeface="Trebuchet MS "/>
              </a:rPr>
              <a:t>Всього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800" b="1" i="0" u="none" strike="noStrike" cap="none">
                <a:solidFill>
                  <a:schemeClr val="dk1"/>
                </a:solidFill>
                <a:latin typeface="Trebuchet MS "/>
                <a:ea typeface="Trebuchet MS "/>
                <a:cs typeface="Trebuchet MS "/>
                <a:sym typeface="Trebuchet MS "/>
              </a:rPr>
              <a:t>підписаних угод</a:t>
            </a:r>
            <a:endParaRPr sz="1800" b="1" i="0" u="none" strike="noStrike" cap="none">
              <a:solidFill>
                <a:srgbClr val="000000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pic>
        <p:nvPicPr>
          <p:cNvPr id="632" name="Google Shape;632;g3923236bba4_2_607" descr="Прапор Італії — Вікіпедія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210751" y="4962761"/>
            <a:ext cx="760855" cy="508251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g3923236bba4_2_607"/>
          <p:cNvSpPr txBox="1"/>
          <p:nvPr/>
        </p:nvSpPr>
        <p:spPr>
          <a:xfrm>
            <a:off x="11329227" y="4524280"/>
            <a:ext cx="46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20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g3923236bba4_2_607"/>
          <p:cNvSpPr/>
          <p:nvPr/>
        </p:nvSpPr>
        <p:spPr>
          <a:xfrm>
            <a:off x="6370138" y="5861936"/>
            <a:ext cx="1317600" cy="6531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0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46,9 </a:t>
            </a:r>
            <a:r>
              <a:rPr lang="uk-UA" sz="11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g3923236bba4_2_607"/>
          <p:cNvSpPr/>
          <p:nvPr/>
        </p:nvSpPr>
        <p:spPr>
          <a:xfrm>
            <a:off x="7910474" y="5832086"/>
            <a:ext cx="4214400" cy="712800"/>
          </a:xfrm>
          <a:prstGeom prst="roundRect">
            <a:avLst>
              <a:gd name="adj" fmla="val 24054"/>
            </a:avLst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g3923236bba4_2_607"/>
          <p:cNvSpPr/>
          <p:nvPr/>
        </p:nvSpPr>
        <p:spPr>
          <a:xfrm>
            <a:off x="7996283" y="5881285"/>
            <a:ext cx="41379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1" i="0" u="none" strike="noStrike" cap="none" dirty="0">
                <a:solidFill>
                  <a:schemeClr val="dk1"/>
                </a:solidFill>
                <a:latin typeface="Trebuchet MS "/>
                <a:ea typeface="Trebuchet MS "/>
                <a:cs typeface="Trebuchet MS "/>
                <a:sym typeface="Trebuchet MS "/>
              </a:rPr>
              <a:t>Отримана допомога від міжнародних партнерів у 2025 році</a:t>
            </a:r>
            <a:endParaRPr sz="1400" b="1" i="0" u="none" strike="noStrike" cap="none" dirty="0">
              <a:solidFill>
                <a:schemeClr val="dk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637" name="Google Shape;637;g3923236bba4_2_607"/>
          <p:cNvSpPr/>
          <p:nvPr/>
        </p:nvSpPr>
        <p:spPr>
          <a:xfrm>
            <a:off x="1934635" y="4707262"/>
            <a:ext cx="2082000" cy="545400"/>
          </a:xfrm>
          <a:prstGeom prst="roundRect">
            <a:avLst>
              <a:gd name="adj" fmla="val 24054"/>
            </a:avLst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algn="ctr">
              <a:buSzPts val="1200"/>
            </a:pPr>
            <a:r>
              <a:rPr lang="uk-UA" sz="2400" b="1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43 проєкти</a:t>
            </a:r>
          </a:p>
        </p:txBody>
      </p:sp>
      <p:sp>
        <p:nvSpPr>
          <p:cNvPr id="639" name="Google Shape;639;g3923236bba4_2_607"/>
          <p:cNvSpPr txBox="1"/>
          <p:nvPr/>
        </p:nvSpPr>
        <p:spPr>
          <a:xfrm>
            <a:off x="235037" y="1321626"/>
            <a:ext cx="1744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1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INTERREG NEXT «Угорщина ‒ Словаччина ‒ Румунія ‒ Україна 2021‒2027»</a:t>
            </a:r>
            <a:endParaRPr sz="1100"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0" name="Google Shape;640;g3923236bba4_2_607"/>
          <p:cNvSpPr txBox="1"/>
          <p:nvPr/>
        </p:nvSpPr>
        <p:spPr>
          <a:xfrm>
            <a:off x="256994" y="2248355"/>
            <a:ext cx="1744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1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INTERREG NEXT «Румунія ‒ Україна 2021‒2027»</a:t>
            </a:r>
            <a:endParaRPr sz="11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1" name="Google Shape;641;g3923236bba4_2_607"/>
          <p:cNvSpPr/>
          <p:nvPr/>
        </p:nvSpPr>
        <p:spPr>
          <a:xfrm>
            <a:off x="1939728" y="1319661"/>
            <a:ext cx="2077904" cy="645000"/>
          </a:xfrm>
          <a:prstGeom prst="roundRect">
            <a:avLst>
              <a:gd name="adj" fmla="val 50000"/>
            </a:avLst>
          </a:prstGeom>
          <a:solidFill>
            <a:srgbClr val="719FFB"/>
          </a:solidFill>
          <a:ln>
            <a:noFill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4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</a:t>
            </a:r>
            <a:r>
              <a:rPr lang="uk-UA" sz="1400" b="1" i="0" u="sng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ПРОЄКТИ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4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       1 МЛН ЄВРО</a:t>
            </a:r>
            <a:endParaRPr sz="14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2" name="Google Shape;642;g3923236bba4_2_607"/>
          <p:cNvSpPr/>
          <p:nvPr/>
        </p:nvSpPr>
        <p:spPr>
          <a:xfrm>
            <a:off x="2059065" y="1445059"/>
            <a:ext cx="421413" cy="39920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643" name="Google Shape;643;g3923236bba4_2_607"/>
          <p:cNvSpPr/>
          <p:nvPr/>
        </p:nvSpPr>
        <p:spPr>
          <a:xfrm>
            <a:off x="1960994" y="2272436"/>
            <a:ext cx="2077500" cy="618600"/>
          </a:xfrm>
          <a:prstGeom prst="roundRect">
            <a:avLst>
              <a:gd name="adj" fmla="val 50000"/>
            </a:avLst>
          </a:prstGeom>
          <a:solidFill>
            <a:srgbClr val="719FFB"/>
          </a:solidFill>
          <a:ln>
            <a:noFill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400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   </a:t>
            </a:r>
            <a:r>
              <a:rPr lang="uk-UA" sz="1400" b="1" i="0" u="sng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ПРОЄКТІВ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400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    7,9 МЛН ЄВРО</a:t>
            </a:r>
            <a:endParaRPr sz="1400" b="1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4" name="Google Shape;644;g3923236bba4_2_607"/>
          <p:cNvSpPr/>
          <p:nvPr/>
        </p:nvSpPr>
        <p:spPr>
          <a:xfrm>
            <a:off x="2096116" y="2396965"/>
            <a:ext cx="386647" cy="364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645" name="Google Shape;645;g3923236bba4_2_607"/>
          <p:cNvSpPr/>
          <p:nvPr/>
        </p:nvSpPr>
        <p:spPr>
          <a:xfrm>
            <a:off x="7369308" y="4042353"/>
            <a:ext cx="4149900" cy="514800"/>
          </a:xfrm>
          <a:prstGeom prst="roundRect">
            <a:avLst>
              <a:gd name="adj" fmla="val 46729"/>
            </a:avLst>
          </a:prstGeom>
          <a:solidFill>
            <a:srgbClr val="719FFB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g3923236bba4_2_607"/>
          <p:cNvSpPr txBox="1"/>
          <p:nvPr/>
        </p:nvSpPr>
        <p:spPr>
          <a:xfrm>
            <a:off x="7434497" y="3997569"/>
            <a:ext cx="3852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1" i="0" u="none" strike="noStrike" cap="none">
                <a:solidFill>
                  <a:schemeClr val="lt1"/>
                </a:solidFill>
                <a:latin typeface="Trebuchet MS "/>
                <a:ea typeface="Trebuchet MS "/>
                <a:cs typeface="Trebuchet MS "/>
                <a:sym typeface="Trebuchet MS "/>
              </a:rPr>
              <a:t>Країни, з якими підписано угоди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1" i="0" u="none" strike="noStrike" cap="none">
                <a:solidFill>
                  <a:schemeClr val="lt1"/>
                </a:solidFill>
                <a:latin typeface="Trebuchet MS "/>
                <a:ea typeface="Trebuchet MS "/>
                <a:cs typeface="Trebuchet MS "/>
                <a:sym typeface="Trebuchet MS "/>
              </a:rPr>
              <a:t>у 2025 році</a:t>
            </a:r>
            <a:endParaRPr sz="16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7" name="Google Shape;647;g3923236bba4_2_607"/>
          <p:cNvSpPr/>
          <p:nvPr/>
        </p:nvSpPr>
        <p:spPr>
          <a:xfrm>
            <a:off x="7344414" y="1929967"/>
            <a:ext cx="4149900" cy="514800"/>
          </a:xfrm>
          <a:prstGeom prst="roundRect">
            <a:avLst>
              <a:gd name="adj" fmla="val 46729"/>
            </a:avLst>
          </a:prstGeom>
          <a:solidFill>
            <a:srgbClr val="719FFB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g3923236bba4_2_607"/>
          <p:cNvSpPr txBox="1"/>
          <p:nvPr/>
        </p:nvSpPr>
        <p:spPr>
          <a:xfrm>
            <a:off x="7504883" y="2014824"/>
            <a:ext cx="3852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1" i="0" u="none" strike="noStrike" cap="none">
                <a:solidFill>
                  <a:schemeClr val="lt1"/>
                </a:solidFill>
                <a:latin typeface="Trebuchet MS "/>
                <a:ea typeface="Trebuchet MS "/>
                <a:cs typeface="Trebuchet MS "/>
                <a:sym typeface="Trebuchet MS "/>
              </a:rPr>
              <a:t>Угоди з міжнародними партнерами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g3923236bba4_2_607"/>
          <p:cNvSpPr/>
          <p:nvPr/>
        </p:nvSpPr>
        <p:spPr>
          <a:xfrm rot="5400000">
            <a:off x="6308922" y="4757276"/>
            <a:ext cx="227700" cy="1596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51" name="Google Shape;651;g3923236bba4_2_607"/>
          <p:cNvSpPr txBox="1"/>
          <p:nvPr/>
        </p:nvSpPr>
        <p:spPr>
          <a:xfrm>
            <a:off x="146393" y="743224"/>
            <a:ext cx="5658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Кількість </a:t>
            </a:r>
            <a:r>
              <a:rPr lang="uk-UA" sz="2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відібраних</a:t>
            </a:r>
            <a:r>
              <a:rPr lang="uk-UA"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проєктних пропозицій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g3923236bba4_2_607"/>
          <p:cNvSpPr txBox="1"/>
          <p:nvPr/>
        </p:nvSpPr>
        <p:spPr>
          <a:xfrm>
            <a:off x="6531499" y="488825"/>
            <a:ext cx="5079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Кількість </a:t>
            </a:r>
            <a:r>
              <a:rPr lang="uk-UA" sz="2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міжнародних зустрічей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21;g3923236bba4_2_607">
            <a:extLst>
              <a:ext uri="{FF2B5EF4-FFF2-40B4-BE49-F238E27FC236}">
                <a16:creationId xmlns:a16="http://schemas.microsoft.com/office/drawing/2014/main" id="{C3A1698D-4786-F58B-99D3-2AE4D970DA46}"/>
              </a:ext>
            </a:extLst>
          </p:cNvPr>
          <p:cNvSpPr/>
          <p:nvPr/>
        </p:nvSpPr>
        <p:spPr>
          <a:xfrm>
            <a:off x="4397893" y="3854444"/>
            <a:ext cx="580500" cy="5592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3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9</a:t>
            </a:r>
            <a:endParaRPr sz="2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21;g3923236bba4_2_607">
            <a:extLst>
              <a:ext uri="{FF2B5EF4-FFF2-40B4-BE49-F238E27FC236}">
                <a16:creationId xmlns:a16="http://schemas.microsoft.com/office/drawing/2014/main" id="{516098B9-3E69-D280-7DE5-513CAD82AE23}"/>
              </a:ext>
            </a:extLst>
          </p:cNvPr>
          <p:cNvSpPr/>
          <p:nvPr/>
        </p:nvSpPr>
        <p:spPr>
          <a:xfrm>
            <a:off x="4397893" y="4853904"/>
            <a:ext cx="580500" cy="5592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3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 sz="2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621;g3923236bba4_2_607">
            <a:extLst>
              <a:ext uri="{FF2B5EF4-FFF2-40B4-BE49-F238E27FC236}">
                <a16:creationId xmlns:a16="http://schemas.microsoft.com/office/drawing/2014/main" id="{E0657946-8EE9-A93B-723E-6AD16F1AEFFD}"/>
              </a:ext>
            </a:extLst>
          </p:cNvPr>
          <p:cNvSpPr/>
          <p:nvPr/>
        </p:nvSpPr>
        <p:spPr>
          <a:xfrm>
            <a:off x="4397893" y="5788904"/>
            <a:ext cx="580500" cy="5592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3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 sz="2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21;g3923236bba4_2_607">
            <a:extLst>
              <a:ext uri="{FF2B5EF4-FFF2-40B4-BE49-F238E27FC236}">
                <a16:creationId xmlns:a16="http://schemas.microsoft.com/office/drawing/2014/main" id="{9E401B60-E2A6-10E9-1A6E-9E7F7C57A864}"/>
              </a:ext>
            </a:extLst>
          </p:cNvPr>
          <p:cNvSpPr/>
          <p:nvPr/>
        </p:nvSpPr>
        <p:spPr>
          <a:xfrm>
            <a:off x="877394" y="5801753"/>
            <a:ext cx="580500" cy="5592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3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5</a:t>
            </a:r>
            <a:endParaRPr sz="2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DA500EF-0BA0-5192-F5C7-8E29FF7F72E3}"/>
              </a:ext>
            </a:extLst>
          </p:cNvPr>
          <p:cNvGrpSpPr/>
          <p:nvPr/>
        </p:nvGrpSpPr>
        <p:grpSpPr>
          <a:xfrm>
            <a:off x="834862" y="4853904"/>
            <a:ext cx="650112" cy="559200"/>
            <a:chOff x="834862" y="4853904"/>
            <a:chExt cx="650112" cy="559200"/>
          </a:xfrm>
        </p:grpSpPr>
        <p:sp>
          <p:nvSpPr>
            <p:cNvPr id="7" name="Google Shape;621;g3923236bba4_2_607">
              <a:extLst>
                <a:ext uri="{FF2B5EF4-FFF2-40B4-BE49-F238E27FC236}">
                  <a16:creationId xmlns:a16="http://schemas.microsoft.com/office/drawing/2014/main" id="{AE9C3C29-157A-82A9-B62A-E005035AA8DF}"/>
                </a:ext>
              </a:extLst>
            </p:cNvPr>
            <p:cNvSpPr/>
            <p:nvPr/>
          </p:nvSpPr>
          <p:spPr>
            <a:xfrm>
              <a:off x="877394" y="4853904"/>
              <a:ext cx="580500" cy="559200"/>
            </a:xfrm>
            <a:prstGeom prst="ellipse">
              <a:avLst/>
            </a:prstGeom>
            <a:solidFill>
              <a:schemeClr val="lt1"/>
            </a:solidFill>
            <a:ln w="26425" cap="flat" cmpd="sng">
              <a:solidFill>
                <a:srgbClr val="276CF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15900" sx="102000" sy="102000" algn="ctr" rotWithShape="0">
                <a:srgbClr val="000000">
                  <a:alpha val="12160"/>
                </a:srgbClr>
              </a:outerShdw>
            </a:effectLst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endParaRPr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FF9F5E-1613-E17C-BD60-B1F5DA445292}"/>
                </a:ext>
              </a:extLst>
            </p:cNvPr>
            <p:cNvSpPr txBox="1"/>
            <p:nvPr/>
          </p:nvSpPr>
          <p:spPr>
            <a:xfrm>
              <a:off x="834862" y="4903282"/>
              <a:ext cx="650112" cy="446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uk-UA" sz="2300" b="1" dirty="0">
                  <a:solidFill>
                    <a:srgbClr val="276CF8"/>
                  </a:solidFill>
                  <a:latin typeface="Trebuchet MS"/>
                  <a:sym typeface="Trebuchet MS"/>
                </a:rPr>
                <a:t>25</a:t>
              </a:r>
              <a:endParaRPr lang="uk-UA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Google Shape;621;g3923236bba4_2_607">
            <a:extLst>
              <a:ext uri="{FF2B5EF4-FFF2-40B4-BE49-F238E27FC236}">
                <a16:creationId xmlns:a16="http://schemas.microsoft.com/office/drawing/2014/main" id="{08522828-8B66-C8E0-0EA4-1A491C24F677}"/>
              </a:ext>
            </a:extLst>
          </p:cNvPr>
          <p:cNvSpPr/>
          <p:nvPr/>
        </p:nvSpPr>
        <p:spPr>
          <a:xfrm>
            <a:off x="2732375" y="5593605"/>
            <a:ext cx="580500" cy="5592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3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 sz="2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224;g3a1f6575b08_30_0">
            <a:extLst>
              <a:ext uri="{FF2B5EF4-FFF2-40B4-BE49-F238E27FC236}">
                <a16:creationId xmlns:a16="http://schemas.microsoft.com/office/drawing/2014/main" id="{73BB9802-B736-E721-9750-16E15B2CBF4A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680B43F-15C8-C742-0D8E-C6E38DC52937}"/>
              </a:ext>
            </a:extLst>
          </p:cNvPr>
          <p:cNvGrpSpPr/>
          <p:nvPr/>
        </p:nvGrpSpPr>
        <p:grpSpPr>
          <a:xfrm>
            <a:off x="-3599770" y="607061"/>
            <a:ext cx="7452131" cy="108000"/>
            <a:chOff x="-2448910" y="879349"/>
            <a:chExt cx="7452131" cy="108000"/>
          </a:xfrm>
        </p:grpSpPr>
        <p:cxnSp>
          <p:nvCxnSpPr>
            <p:cNvPr id="14" name="Google Shape;215;g3a1f6575b08_30_0">
              <a:extLst>
                <a:ext uri="{FF2B5EF4-FFF2-40B4-BE49-F238E27FC236}">
                  <a16:creationId xmlns:a16="http://schemas.microsoft.com/office/drawing/2014/main" id="{B34DBAFD-B378-6735-2D82-6D726A5FD671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" name="Google Shape;216;g3a1f6575b08_30_0">
              <a:extLst>
                <a:ext uri="{FF2B5EF4-FFF2-40B4-BE49-F238E27FC236}">
                  <a16:creationId xmlns:a16="http://schemas.microsoft.com/office/drawing/2014/main" id="{899ACF22-9892-3828-E9B7-0623CB25B730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3923236bba4_2_1289"/>
          <p:cNvSpPr/>
          <p:nvPr/>
        </p:nvSpPr>
        <p:spPr>
          <a:xfrm>
            <a:off x="945433" y="1131768"/>
            <a:ext cx="4149900" cy="514800"/>
          </a:xfrm>
          <a:prstGeom prst="roundRect">
            <a:avLst>
              <a:gd name="adj" fmla="val 46729"/>
            </a:avLst>
          </a:prstGeom>
          <a:solidFill>
            <a:srgbClr val="719FFB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algn="ctr">
              <a:buSzPts val="1400"/>
            </a:pPr>
            <a:r>
              <a:rPr lang="uk-UA" sz="1800" b="1" dirty="0">
                <a:solidFill>
                  <a:schemeClr val="lt1"/>
                </a:solidFill>
                <a:latin typeface="Trebuchet MS "/>
                <a:ea typeface="Trebuchet MS "/>
                <a:cs typeface="Trebuchet MS "/>
                <a:sym typeface="Trebuchet MS "/>
              </a:rPr>
              <a:t>Видатки обласного бюджету</a:t>
            </a:r>
            <a:endParaRPr lang="uk-UA" sz="1800" b="1" dirty="0">
              <a:solidFill>
                <a:schemeClr val="lt1"/>
              </a:solidFill>
            </a:endParaRPr>
          </a:p>
        </p:txBody>
      </p:sp>
      <p:cxnSp>
        <p:nvCxnSpPr>
          <p:cNvPr id="659" name="Google Shape;659;g3923236bba4_2_1289"/>
          <p:cNvCxnSpPr>
            <a:cxnSpLocks/>
          </p:cNvCxnSpPr>
          <p:nvPr/>
        </p:nvCxnSpPr>
        <p:spPr>
          <a:xfrm rot="10785315">
            <a:off x="878364" y="1722635"/>
            <a:ext cx="4284039" cy="18600"/>
          </a:xfrm>
          <a:prstGeom prst="straightConnector1">
            <a:avLst/>
          </a:prstGeom>
          <a:noFill/>
          <a:ln w="28575" cap="rnd" cmpd="sng">
            <a:solidFill>
              <a:srgbClr val="7DA5F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1" name="Google Shape;661;g3923236bba4_2_1289"/>
          <p:cNvSpPr txBox="1"/>
          <p:nvPr/>
        </p:nvSpPr>
        <p:spPr>
          <a:xfrm>
            <a:off x="211025" y="5121800"/>
            <a:ext cx="8615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88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g3923236bba4_2_1289" descr="Лайфхак: як контролювати гроші на ліки?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752" y="4642270"/>
            <a:ext cx="3267536" cy="185937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663" name="Google Shape;663;g3923236bba4_2_1289" descr="НАДАННЯ ЯКИХ САМЕ МЕДИЧНИХ ПОСЛУГ (ЯКІ КОДИ УКТ ЗЕД ПОСЛУГ) ПОТРЕБУЄ  ОБОВ'ЯЗКОВОГО ЗАСТОСУВАННЯ РРО? | Хрестівська сільська військова  адміністрація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8159" y="4642270"/>
            <a:ext cx="3382442" cy="1840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664" name="Google Shape;664;g3923236bba4_2_1289"/>
          <p:cNvSpPr txBox="1"/>
          <p:nvPr/>
        </p:nvSpPr>
        <p:spPr>
          <a:xfrm>
            <a:off x="211023" y="191281"/>
            <a:ext cx="5301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Охорона здоров’я</a:t>
            </a:r>
            <a:endParaRPr sz="2400" b="1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65" name="Google Shape;665;g3923236bba4_2_1289"/>
          <p:cNvSpPr txBox="1"/>
          <p:nvPr/>
        </p:nvSpPr>
        <p:spPr>
          <a:xfrm>
            <a:off x="2491018" y="2297376"/>
            <a:ext cx="32676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спрямовано на утримання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закладів охорони здоров’я </a:t>
            </a:r>
            <a:endParaRPr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666" name="Google Shape;666;g3923236bba4_2_1289"/>
          <p:cNvCxnSpPr/>
          <p:nvPr/>
        </p:nvCxnSpPr>
        <p:spPr>
          <a:xfrm rot="10785315">
            <a:off x="6966148" y="1704132"/>
            <a:ext cx="4284039" cy="18600"/>
          </a:xfrm>
          <a:prstGeom prst="straightConnector1">
            <a:avLst/>
          </a:prstGeom>
          <a:noFill/>
          <a:ln w="28575" cap="rnd" cmpd="sng">
            <a:solidFill>
              <a:srgbClr val="7DA5F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0" name="Google Shape;670;g3923236bba4_2_1289"/>
          <p:cNvSpPr/>
          <p:nvPr/>
        </p:nvSpPr>
        <p:spPr>
          <a:xfrm>
            <a:off x="238729" y="2324555"/>
            <a:ext cx="385105" cy="437886"/>
          </a:xfrm>
          <a:custGeom>
            <a:avLst/>
            <a:gdLst/>
            <a:ahLst/>
            <a:cxnLst/>
            <a:rect l="l" t="t" r="r" b="b"/>
            <a:pathLst>
              <a:path w="781939" h="781939" extrusionOk="0">
                <a:moveTo>
                  <a:pt x="0" y="0"/>
                </a:moveTo>
                <a:lnTo>
                  <a:pt x="781939" y="0"/>
                </a:lnTo>
                <a:lnTo>
                  <a:pt x="781939" y="781939"/>
                </a:lnTo>
                <a:lnTo>
                  <a:pt x="0" y="781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g3923236bba4_2_1289"/>
          <p:cNvSpPr/>
          <p:nvPr/>
        </p:nvSpPr>
        <p:spPr>
          <a:xfrm>
            <a:off x="807191" y="2217784"/>
            <a:ext cx="1515900" cy="6378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6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187,8 млн грн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g3923236bba4_2_1289"/>
          <p:cNvSpPr txBox="1"/>
          <p:nvPr/>
        </p:nvSpPr>
        <p:spPr>
          <a:xfrm>
            <a:off x="8884999" y="2238808"/>
            <a:ext cx="27452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здійснено </a:t>
            </a:r>
            <a:r>
              <a:rPr lang="uk-UA" b="0" i="0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контрактування</a:t>
            </a:r>
            <a:r>
              <a:rPr lang="uk-UA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закладів охорони </a:t>
            </a:r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здоров'я </a:t>
            </a:r>
            <a:r>
              <a:rPr lang="uk-UA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 НСЗУ</a:t>
            </a:r>
            <a:r>
              <a:rPr lang="uk-UA" sz="1200" dirty="0">
                <a:ea typeface="Trebuchet MS"/>
              </a:rPr>
              <a:t> </a:t>
            </a:r>
            <a:r>
              <a:rPr lang="uk-UA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(70 закладів)</a:t>
            </a:r>
            <a:endParaRPr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74" name="Google Shape;674;g3923236bba4_2_1289"/>
          <p:cNvSpPr/>
          <p:nvPr/>
        </p:nvSpPr>
        <p:spPr>
          <a:xfrm>
            <a:off x="6610455" y="2345563"/>
            <a:ext cx="385105" cy="437886"/>
          </a:xfrm>
          <a:custGeom>
            <a:avLst/>
            <a:gdLst/>
            <a:ahLst/>
            <a:cxnLst/>
            <a:rect l="l" t="t" r="r" b="b"/>
            <a:pathLst>
              <a:path w="781939" h="781939" extrusionOk="0">
                <a:moveTo>
                  <a:pt x="0" y="0"/>
                </a:moveTo>
                <a:lnTo>
                  <a:pt x="781939" y="0"/>
                </a:lnTo>
                <a:lnTo>
                  <a:pt x="781939" y="781939"/>
                </a:lnTo>
                <a:lnTo>
                  <a:pt x="0" y="781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g3923236bba4_2_1289"/>
          <p:cNvSpPr/>
          <p:nvPr/>
        </p:nvSpPr>
        <p:spPr>
          <a:xfrm>
            <a:off x="7178917" y="2238792"/>
            <a:ext cx="1515900" cy="6378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6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4,2  млрд грн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g3923236bba4_2_1289"/>
          <p:cNvSpPr txBox="1"/>
          <p:nvPr/>
        </p:nvSpPr>
        <p:spPr>
          <a:xfrm>
            <a:off x="8884999" y="3679414"/>
            <a:ext cx="306827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отримано обладнання від Міністерства охорони </a:t>
            </a:r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здоров'я</a:t>
            </a:r>
            <a:endParaRPr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77" name="Google Shape;677;g3923236bba4_2_1289"/>
          <p:cNvSpPr/>
          <p:nvPr/>
        </p:nvSpPr>
        <p:spPr>
          <a:xfrm>
            <a:off x="6578825" y="3697474"/>
            <a:ext cx="385105" cy="437886"/>
          </a:xfrm>
          <a:custGeom>
            <a:avLst/>
            <a:gdLst/>
            <a:ahLst/>
            <a:cxnLst/>
            <a:rect l="l" t="t" r="r" b="b"/>
            <a:pathLst>
              <a:path w="781939" h="781939" extrusionOk="0">
                <a:moveTo>
                  <a:pt x="0" y="0"/>
                </a:moveTo>
                <a:lnTo>
                  <a:pt x="781939" y="0"/>
                </a:lnTo>
                <a:lnTo>
                  <a:pt x="781939" y="781939"/>
                </a:lnTo>
                <a:lnTo>
                  <a:pt x="0" y="781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g3923236bba4_2_1289"/>
          <p:cNvSpPr/>
          <p:nvPr/>
        </p:nvSpPr>
        <p:spPr>
          <a:xfrm>
            <a:off x="7147287" y="3590703"/>
            <a:ext cx="1515900" cy="6378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6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10,6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6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g3923236bba4_2_1289"/>
          <p:cNvSpPr txBox="1"/>
          <p:nvPr/>
        </p:nvSpPr>
        <p:spPr>
          <a:xfrm>
            <a:off x="2491018" y="3490727"/>
            <a:ext cx="32676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</a:t>
            </a:r>
            <a:r>
              <a:rPr lang="uk-UA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тримано гуманітарної допомоги закладами охорони </a:t>
            </a:r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здоров'я</a:t>
            </a:r>
            <a:endParaRPr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80" name="Google Shape;680;g3923236bba4_2_1289"/>
          <p:cNvSpPr/>
          <p:nvPr/>
        </p:nvSpPr>
        <p:spPr>
          <a:xfrm>
            <a:off x="205980" y="3524892"/>
            <a:ext cx="385105" cy="437886"/>
          </a:xfrm>
          <a:custGeom>
            <a:avLst/>
            <a:gdLst/>
            <a:ahLst/>
            <a:cxnLst/>
            <a:rect l="l" t="t" r="r" b="b"/>
            <a:pathLst>
              <a:path w="781939" h="781939" extrusionOk="0">
                <a:moveTo>
                  <a:pt x="0" y="0"/>
                </a:moveTo>
                <a:lnTo>
                  <a:pt x="781939" y="0"/>
                </a:lnTo>
                <a:lnTo>
                  <a:pt x="781939" y="781939"/>
                </a:lnTo>
                <a:lnTo>
                  <a:pt x="0" y="781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g3923236bba4_2_1289"/>
          <p:cNvSpPr/>
          <p:nvPr/>
        </p:nvSpPr>
        <p:spPr>
          <a:xfrm>
            <a:off x="774442" y="3418121"/>
            <a:ext cx="1515900" cy="6378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6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100,2  млн грн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" name="Google Shape;682;g3923236bba4_2_1289" descr="Зображення, що містить Медичне обладнання, кімната, у приміщенні, медичний&#10;&#10;Вміст, створений ШІ, може бути неправильним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23030" y="4642270"/>
            <a:ext cx="3267538" cy="186988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4" name="Google Shape;658;g3923236bba4_2_1289">
            <a:extLst>
              <a:ext uri="{FF2B5EF4-FFF2-40B4-BE49-F238E27FC236}">
                <a16:creationId xmlns:a16="http://schemas.microsoft.com/office/drawing/2014/main" id="{E4EE12D0-2866-2EC3-B482-58E2B0AD644A}"/>
              </a:ext>
            </a:extLst>
          </p:cNvPr>
          <p:cNvSpPr/>
          <p:nvPr/>
        </p:nvSpPr>
        <p:spPr>
          <a:xfrm>
            <a:off x="6998758" y="1131768"/>
            <a:ext cx="4149900" cy="514800"/>
          </a:xfrm>
          <a:prstGeom prst="roundRect">
            <a:avLst>
              <a:gd name="adj" fmla="val 46729"/>
            </a:avLst>
          </a:prstGeom>
          <a:solidFill>
            <a:srgbClr val="719FFB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lvl="0" algn="ctr">
              <a:lnSpc>
                <a:spcPct val="124800"/>
              </a:lnSpc>
              <a:buSzPts val="2000"/>
            </a:pPr>
            <a:r>
              <a:rPr lang="uk-UA" sz="1800" b="1" dirty="0">
                <a:solidFill>
                  <a:schemeClr val="lt1"/>
                </a:solidFill>
                <a:latin typeface="Trebuchet MS "/>
                <a:ea typeface="Trebuchet MS "/>
                <a:cs typeface="Trebuchet MS "/>
                <a:sym typeface="Trebuchet MS "/>
              </a:rPr>
              <a:t>Видатки державного бюджету</a:t>
            </a:r>
            <a:endParaRPr lang="uk-UA" sz="1800" b="1" dirty="0">
              <a:solidFill>
                <a:schemeClr val="lt1"/>
              </a:solidFill>
            </a:endParaRPr>
          </a:p>
        </p:txBody>
      </p:sp>
      <p:pic>
        <p:nvPicPr>
          <p:cNvPr id="6" name="Google Shape;224;g3a1f6575b08_30_0">
            <a:extLst>
              <a:ext uri="{FF2B5EF4-FFF2-40B4-BE49-F238E27FC236}">
                <a16:creationId xmlns:a16="http://schemas.microsoft.com/office/drawing/2014/main" id="{839F6ACC-E641-885D-40A9-301F9FC2FD0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C0E0B6C-ADC6-00F7-654D-547FA6343E26}"/>
              </a:ext>
            </a:extLst>
          </p:cNvPr>
          <p:cNvGrpSpPr/>
          <p:nvPr/>
        </p:nvGrpSpPr>
        <p:grpSpPr>
          <a:xfrm>
            <a:off x="-4083931" y="588536"/>
            <a:ext cx="7452131" cy="108000"/>
            <a:chOff x="-2448910" y="879349"/>
            <a:chExt cx="7452131" cy="108000"/>
          </a:xfrm>
        </p:grpSpPr>
        <p:cxnSp>
          <p:nvCxnSpPr>
            <p:cNvPr id="8" name="Google Shape;215;g3a1f6575b08_30_0">
              <a:extLst>
                <a:ext uri="{FF2B5EF4-FFF2-40B4-BE49-F238E27FC236}">
                  <a16:creationId xmlns:a16="http://schemas.microsoft.com/office/drawing/2014/main" id="{FC0D6ACD-1A26-4CF4-308F-ABB8FEDAA126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Google Shape;216;g3a1f6575b08_30_0">
              <a:extLst>
                <a:ext uri="{FF2B5EF4-FFF2-40B4-BE49-F238E27FC236}">
                  <a16:creationId xmlns:a16="http://schemas.microsoft.com/office/drawing/2014/main" id="{BBB81876-1C71-6FED-23EC-0B3C8D7A9C02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oogle Shape;352;g3923236bba4_2_898">
            <a:extLst>
              <a:ext uri="{FF2B5EF4-FFF2-40B4-BE49-F238E27FC236}">
                <a16:creationId xmlns:a16="http://schemas.microsoft.com/office/drawing/2014/main" id="{F2CB54FA-E5A5-6923-2DFB-EE443B31794F}"/>
              </a:ext>
            </a:extLst>
          </p:cNvPr>
          <p:cNvCxnSpPr/>
          <p:nvPr/>
        </p:nvCxnSpPr>
        <p:spPr>
          <a:xfrm>
            <a:off x="281441" y="1951408"/>
            <a:ext cx="440700" cy="0"/>
          </a:xfrm>
          <a:prstGeom prst="straightConnector1">
            <a:avLst/>
          </a:prstGeom>
          <a:noFill/>
          <a:ln w="19050" cap="flat" cmpd="sng">
            <a:solidFill>
              <a:srgbClr val="276CF8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" name="Google Shape;337;g3923236bba4_2_898">
            <a:extLst>
              <a:ext uri="{FF2B5EF4-FFF2-40B4-BE49-F238E27FC236}">
                <a16:creationId xmlns:a16="http://schemas.microsoft.com/office/drawing/2014/main" id="{7AD80CFE-C19A-43E2-914D-A547F037252B}"/>
              </a:ext>
            </a:extLst>
          </p:cNvPr>
          <p:cNvSpPr/>
          <p:nvPr/>
        </p:nvSpPr>
        <p:spPr>
          <a:xfrm>
            <a:off x="509224" y="1507984"/>
            <a:ext cx="6968465" cy="884558"/>
          </a:xfrm>
          <a:prstGeom prst="roundRect">
            <a:avLst>
              <a:gd name="adj" fmla="val 35364"/>
            </a:avLst>
          </a:prstGeom>
          <a:solidFill>
            <a:schemeClr val="bg1"/>
          </a:solidFill>
          <a:ln w="2857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Google Shape;352;g3923236bba4_2_898">
            <a:extLst>
              <a:ext uri="{FF2B5EF4-FFF2-40B4-BE49-F238E27FC236}">
                <a16:creationId xmlns:a16="http://schemas.microsoft.com/office/drawing/2014/main" id="{A69B75F7-8180-E9F8-75C4-A065F83AEA76}"/>
              </a:ext>
            </a:extLst>
          </p:cNvPr>
          <p:cNvCxnSpPr/>
          <p:nvPr/>
        </p:nvCxnSpPr>
        <p:spPr>
          <a:xfrm>
            <a:off x="281441" y="3006915"/>
            <a:ext cx="440700" cy="0"/>
          </a:xfrm>
          <a:prstGeom prst="straightConnector1">
            <a:avLst/>
          </a:prstGeom>
          <a:noFill/>
          <a:ln w="19050" cap="flat" cmpd="sng">
            <a:solidFill>
              <a:srgbClr val="276CF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" name="Google Shape;370;g3923236bba4_2_898">
            <a:extLst>
              <a:ext uri="{FF2B5EF4-FFF2-40B4-BE49-F238E27FC236}">
                <a16:creationId xmlns:a16="http://schemas.microsoft.com/office/drawing/2014/main" id="{6D0A1B34-EA85-EC7F-5D2E-8FB5F52458BB}"/>
              </a:ext>
            </a:extLst>
          </p:cNvPr>
          <p:cNvCxnSpPr>
            <a:cxnSpLocks/>
          </p:cNvCxnSpPr>
          <p:nvPr/>
        </p:nvCxnSpPr>
        <p:spPr>
          <a:xfrm>
            <a:off x="281540" y="1950261"/>
            <a:ext cx="0" cy="4081820"/>
          </a:xfrm>
          <a:prstGeom prst="straightConnector1">
            <a:avLst/>
          </a:prstGeom>
          <a:noFill/>
          <a:ln w="12700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93" name="Google Shape;693;g3923236bba4_2_1402"/>
          <p:cNvSpPr txBox="1"/>
          <p:nvPr/>
        </p:nvSpPr>
        <p:spPr>
          <a:xfrm>
            <a:off x="170775" y="120675"/>
            <a:ext cx="10140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0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sz="24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Капітальний ремонт та реконструкція приміщень</a:t>
            </a:r>
            <a:endParaRPr sz="2400" b="1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 закладів охорони </a:t>
            </a:r>
            <a:r>
              <a:rPr lang="uk-UA" sz="24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здоров'я</a:t>
            </a:r>
            <a:r>
              <a:rPr lang="uk-UA" sz="24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 області</a:t>
            </a:r>
            <a:endParaRPr sz="2400" b="1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94" name="Google Shape;694;g3923236bba4_2_1402"/>
          <p:cNvSpPr txBox="1"/>
          <p:nvPr/>
        </p:nvSpPr>
        <p:spPr>
          <a:xfrm flipH="1">
            <a:off x="1746855" y="5813199"/>
            <a:ext cx="5661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6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ОКНП </a:t>
            </a:r>
            <a:r>
              <a:rPr lang="uk-UA" sz="1600" dirty="0">
                <a:latin typeface="Trebuchet MS"/>
                <a:ea typeface="Trebuchet MS"/>
                <a:cs typeface="Trebuchet MS"/>
                <a:sym typeface="Trebuchet MS"/>
              </a:rPr>
              <a:t>“</a:t>
            </a:r>
            <a:r>
              <a:rPr lang="uk-UA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Чернівецька обласна клінічна лікарня</a:t>
            </a:r>
            <a:r>
              <a:rPr lang="uk-UA" sz="1600" dirty="0">
                <a:latin typeface="Trebuchet MS"/>
                <a:ea typeface="Trebuchet MS"/>
                <a:cs typeface="Trebuchet MS"/>
                <a:sym typeface="Trebuchet MS"/>
              </a:rPr>
              <a:t>”</a:t>
            </a:r>
            <a:r>
              <a:rPr lang="uk-UA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6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95" name="Google Shape;695;g3923236bba4_2_1402"/>
          <p:cNvSpPr txBox="1"/>
          <p:nvPr/>
        </p:nvSpPr>
        <p:spPr>
          <a:xfrm>
            <a:off x="1794508" y="2863271"/>
            <a:ext cx="5980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6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ОКНП </a:t>
            </a:r>
            <a:r>
              <a:rPr lang="uk-UA" sz="1600" dirty="0">
                <a:latin typeface="Trebuchet MS"/>
                <a:ea typeface="Trebuchet MS"/>
                <a:cs typeface="Trebuchet MS"/>
                <a:sym typeface="Trebuchet MS"/>
              </a:rPr>
              <a:t>“</a:t>
            </a:r>
            <a:r>
              <a:rPr lang="uk-UA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Чернівецький обласний госпіталь ветеранів війни</a:t>
            </a:r>
            <a:r>
              <a:rPr lang="uk-UA" sz="1600" dirty="0">
                <a:latin typeface="Trebuchet MS"/>
                <a:ea typeface="Trebuchet MS"/>
                <a:cs typeface="Trebuchet MS"/>
                <a:sym typeface="Trebuchet MS"/>
              </a:rPr>
              <a:t>”</a:t>
            </a:r>
            <a:r>
              <a:rPr lang="uk-UA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6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96" name="Google Shape;696;g3923236bba4_2_1402"/>
          <p:cNvSpPr txBox="1"/>
          <p:nvPr/>
        </p:nvSpPr>
        <p:spPr>
          <a:xfrm>
            <a:off x="1794507" y="3839671"/>
            <a:ext cx="5980500" cy="295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6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ОКНП “</a:t>
            </a:r>
            <a:r>
              <a:rPr lang="uk-UA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Чернівецька лікарня швидкої медичної допомоги”</a:t>
            </a:r>
            <a:endParaRPr sz="16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97" name="Google Shape;697;g3923236bba4_2_1402"/>
          <p:cNvSpPr txBox="1"/>
          <p:nvPr/>
        </p:nvSpPr>
        <p:spPr>
          <a:xfrm>
            <a:off x="1746979" y="4816053"/>
            <a:ext cx="55248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6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ОКНП </a:t>
            </a:r>
            <a:r>
              <a:rPr lang="uk-UA" sz="1600">
                <a:latin typeface="Trebuchet MS"/>
                <a:ea typeface="Trebuchet MS"/>
                <a:cs typeface="Trebuchet MS"/>
                <a:sym typeface="Trebuchet MS"/>
              </a:rPr>
              <a:t>“</a:t>
            </a:r>
            <a:r>
              <a:rPr lang="uk-UA" sz="16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Чернівецька обласна дитяча клінічна лікарня</a:t>
            </a:r>
            <a:r>
              <a:rPr lang="uk-UA" sz="1600">
                <a:latin typeface="Trebuchet MS"/>
                <a:ea typeface="Trebuchet MS"/>
                <a:cs typeface="Trebuchet MS"/>
                <a:sym typeface="Trebuchet MS"/>
              </a:rPr>
              <a:t>”</a:t>
            </a:r>
            <a:r>
              <a:rPr lang="uk-UA" sz="16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6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just" rtl="0">
              <a:lnSpc>
                <a:spcPct val="12006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2006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98" name="Google Shape;698;g3923236bba4_2_1402" descr="Реконструкція медзакладів Чернівців: в обласній лікарні збудують новий  корпус - АСС"/>
          <p:cNvSpPr/>
          <p:nvPr/>
        </p:nvSpPr>
        <p:spPr>
          <a:xfrm>
            <a:off x="276750" y="-821150"/>
            <a:ext cx="2466900" cy="17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9" name="Google Shape;699;g3923236bba4_2_1402"/>
          <p:cNvPicPr preferRelativeResize="0"/>
          <p:nvPr/>
        </p:nvPicPr>
        <p:blipFill rotWithShape="1">
          <a:blip r:embed="rId3">
            <a:alphaModFix/>
          </a:blip>
          <a:srcRect b="37468"/>
          <a:stretch/>
        </p:blipFill>
        <p:spPr>
          <a:xfrm>
            <a:off x="7963485" y="983660"/>
            <a:ext cx="3000000" cy="169260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700" name="Google Shape;700;g3923236bba4_2_14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2179" y="2863271"/>
            <a:ext cx="3012819" cy="169260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701" name="Google Shape;701;g3923236bba4_2_14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3485" y="4755007"/>
            <a:ext cx="2999982" cy="171194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702" name="Google Shape;702;g3923236bba4_2_1402"/>
          <p:cNvSpPr/>
          <p:nvPr/>
        </p:nvSpPr>
        <p:spPr>
          <a:xfrm>
            <a:off x="1304706" y="1616130"/>
            <a:ext cx="1347054" cy="651300"/>
          </a:xfrm>
          <a:prstGeom prst="ellipse">
            <a:avLst/>
          </a:prstGeom>
          <a:noFill/>
          <a:ln w="264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0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132,6</a:t>
            </a:r>
            <a:endParaRPr sz="16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3" name="Google Shape;703;g3923236bba4_2_1402"/>
          <p:cNvGrpSpPr/>
          <p:nvPr/>
        </p:nvGrpSpPr>
        <p:grpSpPr>
          <a:xfrm>
            <a:off x="746366" y="2663067"/>
            <a:ext cx="838576" cy="694100"/>
            <a:chOff x="98900" y="5063100"/>
            <a:chExt cx="431100" cy="419700"/>
          </a:xfrm>
        </p:grpSpPr>
        <p:sp>
          <p:nvSpPr>
            <p:cNvPr id="704" name="Google Shape;704;g3923236bba4_2_1402"/>
            <p:cNvSpPr/>
            <p:nvPr/>
          </p:nvSpPr>
          <p:spPr>
            <a:xfrm>
              <a:off x="98900" y="5063100"/>
              <a:ext cx="431100" cy="419700"/>
            </a:xfrm>
            <a:prstGeom prst="ellipse">
              <a:avLst/>
            </a:prstGeom>
            <a:solidFill>
              <a:srgbClr val="0072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85750" tIns="92850" rIns="185750" bIns="9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Arial"/>
                <a:buNone/>
              </a:pPr>
              <a:endParaRPr sz="284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g3923236bba4_2_1402"/>
            <p:cNvSpPr txBox="1"/>
            <p:nvPr/>
          </p:nvSpPr>
          <p:spPr>
            <a:xfrm>
              <a:off x="153196" y="5126714"/>
              <a:ext cx="370200" cy="2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uk-UA" sz="16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42,1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uk-UA" sz="12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млн грн</a:t>
              </a:r>
              <a:endPara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706" name="Google Shape;706;g3923236bba4_2_1402"/>
          <p:cNvGrpSpPr/>
          <p:nvPr/>
        </p:nvGrpSpPr>
        <p:grpSpPr>
          <a:xfrm>
            <a:off x="746365" y="3658981"/>
            <a:ext cx="838576" cy="694100"/>
            <a:chOff x="98900" y="5063100"/>
            <a:chExt cx="431100" cy="419700"/>
          </a:xfrm>
        </p:grpSpPr>
        <p:sp>
          <p:nvSpPr>
            <p:cNvPr id="707" name="Google Shape;707;g3923236bba4_2_1402"/>
            <p:cNvSpPr/>
            <p:nvPr/>
          </p:nvSpPr>
          <p:spPr>
            <a:xfrm>
              <a:off x="98900" y="5063100"/>
              <a:ext cx="431100" cy="419700"/>
            </a:xfrm>
            <a:prstGeom prst="ellipse">
              <a:avLst/>
            </a:prstGeom>
            <a:solidFill>
              <a:srgbClr val="0072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85750" tIns="92850" rIns="185750" bIns="9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Arial"/>
                <a:buNone/>
              </a:pPr>
              <a:endParaRPr sz="284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g3923236bba4_2_1402"/>
            <p:cNvSpPr txBox="1"/>
            <p:nvPr/>
          </p:nvSpPr>
          <p:spPr>
            <a:xfrm>
              <a:off x="153196" y="5126714"/>
              <a:ext cx="370200" cy="2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uk-UA" sz="16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12,3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uk-UA" sz="12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млн грн</a:t>
              </a:r>
              <a:endPara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709" name="Google Shape;709;g3923236bba4_2_1402"/>
          <p:cNvGrpSpPr/>
          <p:nvPr/>
        </p:nvGrpSpPr>
        <p:grpSpPr>
          <a:xfrm>
            <a:off x="759611" y="4697802"/>
            <a:ext cx="825611" cy="694100"/>
            <a:chOff x="98900" y="5063100"/>
            <a:chExt cx="475500" cy="419700"/>
          </a:xfrm>
        </p:grpSpPr>
        <p:sp>
          <p:nvSpPr>
            <p:cNvPr id="710" name="Google Shape;710;g3923236bba4_2_1402"/>
            <p:cNvSpPr/>
            <p:nvPr/>
          </p:nvSpPr>
          <p:spPr>
            <a:xfrm>
              <a:off x="98900" y="5063100"/>
              <a:ext cx="475500" cy="419700"/>
            </a:xfrm>
            <a:prstGeom prst="ellipse">
              <a:avLst/>
            </a:prstGeom>
            <a:solidFill>
              <a:srgbClr val="0072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85750" tIns="92850" rIns="185750" bIns="9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Arial"/>
                <a:buNone/>
              </a:pPr>
              <a:endParaRPr sz="284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g3923236bba4_2_1402"/>
            <p:cNvSpPr txBox="1"/>
            <p:nvPr/>
          </p:nvSpPr>
          <p:spPr>
            <a:xfrm>
              <a:off x="153196" y="5126714"/>
              <a:ext cx="363600" cy="2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uk-UA" sz="16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10,4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uk-UA" sz="12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млн грн</a:t>
              </a:r>
              <a:endPara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712" name="Google Shape;712;g3923236bba4_2_1402"/>
          <p:cNvGrpSpPr/>
          <p:nvPr/>
        </p:nvGrpSpPr>
        <p:grpSpPr>
          <a:xfrm>
            <a:off x="746365" y="5685031"/>
            <a:ext cx="838830" cy="694100"/>
            <a:chOff x="98900" y="5063100"/>
            <a:chExt cx="475500" cy="419700"/>
          </a:xfrm>
        </p:grpSpPr>
        <p:sp>
          <p:nvSpPr>
            <p:cNvPr id="713" name="Google Shape;713;g3923236bba4_2_1402"/>
            <p:cNvSpPr/>
            <p:nvPr/>
          </p:nvSpPr>
          <p:spPr>
            <a:xfrm>
              <a:off x="98900" y="5063100"/>
              <a:ext cx="475500" cy="419700"/>
            </a:xfrm>
            <a:prstGeom prst="ellipse">
              <a:avLst/>
            </a:prstGeom>
            <a:solidFill>
              <a:srgbClr val="0072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85750" tIns="92850" rIns="185750" bIns="9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Arial"/>
                <a:buNone/>
              </a:pPr>
              <a:endParaRPr sz="284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g3923236bba4_2_1402"/>
            <p:cNvSpPr txBox="1"/>
            <p:nvPr/>
          </p:nvSpPr>
          <p:spPr>
            <a:xfrm>
              <a:off x="153196" y="5126714"/>
              <a:ext cx="364500" cy="2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uk-UA" sz="16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67,8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uk-UA" sz="12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млн грн</a:t>
              </a:r>
              <a:endPara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999E177-DB9A-CB9A-076C-61CFF5A87D35}"/>
              </a:ext>
            </a:extLst>
          </p:cNvPr>
          <p:cNvSpPr txBox="1"/>
          <p:nvPr/>
        </p:nvSpPr>
        <p:spPr>
          <a:xfrm>
            <a:off x="2530900" y="1593587"/>
            <a:ext cx="44866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спрямовано на капітальний ремонт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закладів охорони здоров’я з обласного бюджету</a:t>
            </a:r>
          </a:p>
        </p:txBody>
      </p:sp>
      <p:pic>
        <p:nvPicPr>
          <p:cNvPr id="7" name="Google Shape;343;g3923236bba4_2_898">
            <a:extLst>
              <a:ext uri="{FF2B5EF4-FFF2-40B4-BE49-F238E27FC236}">
                <a16:creationId xmlns:a16="http://schemas.microsoft.com/office/drawing/2014/main" id="{68D9239A-DE07-432F-D078-0D66B45BA9A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1356" y="1779175"/>
            <a:ext cx="342277" cy="342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352;g3923236bba4_2_898">
            <a:extLst>
              <a:ext uri="{FF2B5EF4-FFF2-40B4-BE49-F238E27FC236}">
                <a16:creationId xmlns:a16="http://schemas.microsoft.com/office/drawing/2014/main" id="{CDBD08A8-A752-A359-24F5-DD2F464C0B10}"/>
              </a:ext>
            </a:extLst>
          </p:cNvPr>
          <p:cNvCxnSpPr>
            <a:cxnSpLocks/>
          </p:cNvCxnSpPr>
          <p:nvPr/>
        </p:nvCxnSpPr>
        <p:spPr>
          <a:xfrm>
            <a:off x="281441" y="4002595"/>
            <a:ext cx="429759" cy="0"/>
          </a:xfrm>
          <a:prstGeom prst="straightConnector1">
            <a:avLst/>
          </a:prstGeom>
          <a:noFill/>
          <a:ln w="19050" cap="flat" cmpd="sng">
            <a:solidFill>
              <a:srgbClr val="276CF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" name="Google Shape;352;g3923236bba4_2_898">
            <a:extLst>
              <a:ext uri="{FF2B5EF4-FFF2-40B4-BE49-F238E27FC236}">
                <a16:creationId xmlns:a16="http://schemas.microsoft.com/office/drawing/2014/main" id="{58C78FAF-EB80-16EB-B4A1-49F5BEA01020}"/>
              </a:ext>
            </a:extLst>
          </p:cNvPr>
          <p:cNvCxnSpPr>
            <a:cxnSpLocks/>
          </p:cNvCxnSpPr>
          <p:nvPr/>
        </p:nvCxnSpPr>
        <p:spPr>
          <a:xfrm>
            <a:off x="281441" y="5038915"/>
            <a:ext cx="429759" cy="0"/>
          </a:xfrm>
          <a:prstGeom prst="straightConnector1">
            <a:avLst/>
          </a:prstGeom>
          <a:noFill/>
          <a:ln w="19050" cap="flat" cmpd="sng">
            <a:solidFill>
              <a:srgbClr val="276CF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" name="Google Shape;352;g3923236bba4_2_898">
            <a:extLst>
              <a:ext uri="{FF2B5EF4-FFF2-40B4-BE49-F238E27FC236}">
                <a16:creationId xmlns:a16="http://schemas.microsoft.com/office/drawing/2014/main" id="{D6DA6FD9-3D19-3240-0398-3358E205CEDD}"/>
              </a:ext>
            </a:extLst>
          </p:cNvPr>
          <p:cNvCxnSpPr>
            <a:cxnSpLocks/>
          </p:cNvCxnSpPr>
          <p:nvPr/>
        </p:nvCxnSpPr>
        <p:spPr>
          <a:xfrm>
            <a:off x="281441" y="6024435"/>
            <a:ext cx="429759" cy="0"/>
          </a:xfrm>
          <a:prstGeom prst="straightConnector1">
            <a:avLst/>
          </a:prstGeom>
          <a:noFill/>
          <a:ln w="19050" cap="flat" cmpd="sng">
            <a:solidFill>
              <a:srgbClr val="276CF8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6" name="Google Shape;224;g3a1f6575b08_30_0">
            <a:extLst>
              <a:ext uri="{FF2B5EF4-FFF2-40B4-BE49-F238E27FC236}">
                <a16:creationId xmlns:a16="http://schemas.microsoft.com/office/drawing/2014/main" id="{72D31A00-6025-BBC7-2BCB-E68FDE2903D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512A5F3-F5C2-B32D-85FF-254C02078364}"/>
              </a:ext>
            </a:extLst>
          </p:cNvPr>
          <p:cNvGrpSpPr/>
          <p:nvPr/>
        </p:nvGrpSpPr>
        <p:grpSpPr>
          <a:xfrm>
            <a:off x="-84083" y="899314"/>
            <a:ext cx="7812964" cy="108000"/>
            <a:chOff x="-2809743" y="879349"/>
            <a:chExt cx="7812964" cy="108000"/>
          </a:xfrm>
        </p:grpSpPr>
        <p:cxnSp>
          <p:nvCxnSpPr>
            <p:cNvPr id="18" name="Google Shape;215;g3a1f6575b08_30_0">
              <a:extLst>
                <a:ext uri="{FF2B5EF4-FFF2-40B4-BE49-F238E27FC236}">
                  <a16:creationId xmlns:a16="http://schemas.microsoft.com/office/drawing/2014/main" id="{38FE3E6E-A56D-7570-E554-EBEC4FC7182C}"/>
                </a:ext>
              </a:extLst>
            </p:cNvPr>
            <p:cNvCxnSpPr>
              <a:cxnSpLocks/>
            </p:cNvCxnSpPr>
            <p:nvPr/>
          </p:nvCxnSpPr>
          <p:spPr>
            <a:xfrm>
              <a:off x="-2809743" y="935046"/>
              <a:ext cx="7704962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" name="Google Shape;216;g3a1f6575b08_30_0">
              <a:extLst>
                <a:ext uri="{FF2B5EF4-FFF2-40B4-BE49-F238E27FC236}">
                  <a16:creationId xmlns:a16="http://schemas.microsoft.com/office/drawing/2014/main" id="{C59F808B-7DC0-14F6-994D-B00C029A5C2F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3923236bba4_2_1515"/>
          <p:cNvSpPr/>
          <p:nvPr/>
        </p:nvSpPr>
        <p:spPr>
          <a:xfrm>
            <a:off x="5509957" y="1123787"/>
            <a:ext cx="6670800" cy="5861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F31A43E0-C3A9-B175-B8FB-E6182271BCF8}"/>
              </a:ext>
            </a:extLst>
          </p:cNvPr>
          <p:cNvSpPr/>
          <p:nvPr/>
        </p:nvSpPr>
        <p:spPr>
          <a:xfrm>
            <a:off x="6011917" y="2297023"/>
            <a:ext cx="5409327" cy="641591"/>
          </a:xfrm>
          <a:prstGeom prst="roundRect">
            <a:avLst>
              <a:gd name="adj" fmla="val 46441"/>
            </a:avLst>
          </a:prstGeom>
          <a:solidFill>
            <a:srgbClr val="276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5855B8D4-2441-899E-5CEE-FA2E5CF53217}"/>
              </a:ext>
            </a:extLst>
          </p:cNvPr>
          <p:cNvSpPr/>
          <p:nvPr/>
        </p:nvSpPr>
        <p:spPr>
          <a:xfrm>
            <a:off x="6011917" y="1371029"/>
            <a:ext cx="5409327" cy="641591"/>
          </a:xfrm>
          <a:prstGeom prst="roundRect">
            <a:avLst>
              <a:gd name="adj" fmla="val 46441"/>
            </a:avLst>
          </a:prstGeom>
          <a:solidFill>
            <a:srgbClr val="276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725" name="Google Shape;725;g3923236bba4_2_1515" descr="Литва виділить 6 мільйонів євро на системи реабілітації в Україні: Литва  виділить 6 мільйонів євро на системи реабілітації в Україні, – МОЗ |  Бізнес.Цензор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9962" y="5120389"/>
            <a:ext cx="3068721" cy="1737612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g3923236bba4_2_1515"/>
          <p:cNvSpPr txBox="1"/>
          <p:nvPr/>
        </p:nvSpPr>
        <p:spPr>
          <a:xfrm>
            <a:off x="227432" y="182113"/>
            <a:ext cx="6682200" cy="561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89999" marR="0" lvl="0" indent="0" algn="l" rtl="0">
              <a:lnSpc>
                <a:spcPct val="15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 dirty="0">
                <a:solidFill>
                  <a:srgbClr val="276CF8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Реабілітація</a:t>
            </a:r>
            <a:endParaRPr sz="1400" b="1" i="0" u="none" strike="noStrike" cap="none" dirty="0">
              <a:solidFill>
                <a:srgbClr val="000000"/>
              </a:solidFill>
              <a:latin typeface="Trebuchet MS" panose="020B0703020202090204" pitchFamily="34" charset="0"/>
            </a:endParaRPr>
          </a:p>
        </p:txBody>
      </p:sp>
      <p:sp>
        <p:nvSpPr>
          <p:cNvPr id="727" name="Google Shape;727;g3923236bba4_2_1515"/>
          <p:cNvSpPr txBox="1"/>
          <p:nvPr/>
        </p:nvSpPr>
        <p:spPr>
          <a:xfrm>
            <a:off x="292700" y="949683"/>
            <a:ext cx="5098200" cy="11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4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  <a:p>
            <a:pPr marL="0" marR="0" lvl="0" indent="0" algn="l" rtl="0">
              <a:lnSpc>
                <a:spcPct val="94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1" i="0" u="none" strike="noStrike" cap="none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            </a:t>
            </a:r>
            <a:r>
              <a:rPr lang="uk-UA" sz="1400" b="0" i="0" u="none" strike="noStrike" cap="none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 відділень стаціонарної реабілітації</a:t>
            </a:r>
            <a:endParaRPr sz="1400" b="0" i="0" u="none" strike="noStrike" cap="none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  <a:p>
            <a:pPr marL="0" marR="0" lvl="0" indent="0" algn="l" rtl="0">
              <a:lnSpc>
                <a:spcPct val="94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72F3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21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  <a:p>
            <a:pPr marL="0" marR="0" lvl="0" indent="0" algn="l" rtl="0">
              <a:lnSpc>
                <a:spcPct val="94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0" i="0" u="none" strike="noStrike" cap="none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                </a:t>
            </a:r>
            <a:endParaRPr>
              <a:latin typeface="Trebuchet MS" panose="020B0703020202090204" pitchFamily="34" charset="0"/>
            </a:endParaRPr>
          </a:p>
        </p:txBody>
      </p:sp>
      <p:pic>
        <p:nvPicPr>
          <p:cNvPr id="728" name="Google Shape;728;g3923236bba4_2_1515" descr="Алгоритм реабілітації: як почати своє відновлення після травми -  Реабілітація травм війни в Україні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69797" y="5100156"/>
            <a:ext cx="2945524" cy="1775720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g3923236bba4_2_1515"/>
          <p:cNvSpPr/>
          <p:nvPr/>
        </p:nvSpPr>
        <p:spPr>
          <a:xfrm>
            <a:off x="1150747" y="2541357"/>
            <a:ext cx="38202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дорослих і дітей отримали реабілітаційну </a:t>
            </a:r>
            <a:endParaRPr dirty="0">
              <a:latin typeface="Trebuchet MS" panose="020B0703020202090204" pitchFamily="34" charset="0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допомогу за 11 місяців 2025 року</a:t>
            </a:r>
            <a:endParaRPr u="none" strike="noStrike" cap="none" dirty="0">
              <a:solidFill>
                <a:schemeClr val="dk1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730" name="Google Shape;730;g3923236bba4_2_1515"/>
          <p:cNvSpPr txBox="1"/>
          <p:nvPr/>
        </p:nvSpPr>
        <p:spPr>
          <a:xfrm>
            <a:off x="7217334" y="-7624"/>
            <a:ext cx="5432400" cy="76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05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 dirty="0">
                <a:solidFill>
                  <a:srgbClr val="276CF8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Ментальне здоров’я</a:t>
            </a:r>
            <a:endParaRPr sz="2400" b="1" i="0" u="none" strike="noStrike" cap="none" dirty="0">
              <a:solidFill>
                <a:srgbClr val="276CF8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731" name="Google Shape;731;g3923236bba4_2_1515"/>
          <p:cNvSpPr txBox="1"/>
          <p:nvPr/>
        </p:nvSpPr>
        <p:spPr>
          <a:xfrm>
            <a:off x="7037767" y="1569359"/>
            <a:ext cx="428695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600" b="0" i="0" u="none" strike="noStrike" cap="none" dirty="0">
                <a:solidFill>
                  <a:schemeClr val="bg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     Центрів ментального здоров’я </a:t>
            </a:r>
            <a:endParaRPr sz="1600" b="0" i="0" u="none" strike="noStrike" cap="none" dirty="0">
              <a:solidFill>
                <a:schemeClr val="bg1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732" name="Google Shape;732;g3923236bba4_2_1515"/>
          <p:cNvGrpSpPr/>
          <p:nvPr/>
        </p:nvGrpSpPr>
        <p:grpSpPr>
          <a:xfrm>
            <a:off x="5867374" y="865649"/>
            <a:ext cx="27011" cy="27011"/>
            <a:chOff x="0" y="0"/>
            <a:chExt cx="314452" cy="314452"/>
          </a:xfrm>
        </p:grpSpPr>
        <p:sp>
          <p:nvSpPr>
            <p:cNvPr id="733" name="Google Shape;733;g3923236bba4_2_1515"/>
            <p:cNvSpPr/>
            <p:nvPr/>
          </p:nvSpPr>
          <p:spPr>
            <a:xfrm>
              <a:off x="26416" y="26416"/>
              <a:ext cx="288036" cy="288036"/>
            </a:xfrm>
            <a:custGeom>
              <a:avLst/>
              <a:gdLst/>
              <a:ahLst/>
              <a:cxnLst/>
              <a:rect l="l" t="t" r="r" b="b"/>
              <a:pathLst>
                <a:path w="304800" h="304800" extrusionOk="0">
                  <a:moveTo>
                    <a:pt x="0" y="152400"/>
                  </a:moveTo>
                  <a:cubicBezTo>
                    <a:pt x="0" y="68199"/>
                    <a:pt x="68199" y="0"/>
                    <a:pt x="152400" y="0"/>
                  </a:cubicBezTo>
                  <a:cubicBezTo>
                    <a:pt x="236601" y="0"/>
                    <a:pt x="304800" y="68199"/>
                    <a:pt x="304800" y="152400"/>
                  </a:cubicBezTo>
                  <a:cubicBezTo>
                    <a:pt x="304800" y="236601"/>
                    <a:pt x="236601" y="304800"/>
                    <a:pt x="152400" y="304800"/>
                  </a:cubicBezTo>
                  <a:cubicBezTo>
                    <a:pt x="68199" y="304800"/>
                    <a:pt x="0" y="236601"/>
                    <a:pt x="0" y="152400"/>
                  </a:cubicBezTo>
                  <a:close/>
                </a:path>
              </a:pathLst>
            </a:custGeom>
            <a:solidFill>
              <a:srgbClr val="7DA5FA"/>
            </a:solidFill>
            <a:ln>
              <a:noFill/>
            </a:ln>
          </p:spPr>
          <p:txBody>
            <a:bodyPr spcFirstLastPara="1" wrap="square" lIns="15700" tIns="15700" rIns="15700" bIns="1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"/>
                <a:buFont typeface="Arial"/>
                <a:buNone/>
              </a:pPr>
              <a:endParaRPr sz="24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g3923236bba4_2_1515"/>
            <p:cNvSpPr/>
            <p:nvPr/>
          </p:nvSpPr>
          <p:spPr>
            <a:xfrm>
              <a:off x="0" y="0"/>
              <a:ext cx="216367" cy="216367"/>
            </a:xfrm>
            <a:custGeom>
              <a:avLst/>
              <a:gdLst/>
              <a:ahLst/>
              <a:cxnLst/>
              <a:rect l="l" t="t" r="r" b="b"/>
              <a:pathLst>
                <a:path w="357632" h="357632" extrusionOk="0">
                  <a:moveTo>
                    <a:pt x="0" y="178816"/>
                  </a:moveTo>
                  <a:cubicBezTo>
                    <a:pt x="0" y="80010"/>
                    <a:pt x="80010" y="0"/>
                    <a:pt x="178816" y="0"/>
                  </a:cubicBezTo>
                  <a:lnTo>
                    <a:pt x="178816" y="26416"/>
                  </a:lnTo>
                  <a:lnTo>
                    <a:pt x="178816" y="0"/>
                  </a:lnTo>
                  <a:cubicBezTo>
                    <a:pt x="277622" y="0"/>
                    <a:pt x="357632" y="80010"/>
                    <a:pt x="357632" y="178816"/>
                  </a:cubicBezTo>
                  <a:lnTo>
                    <a:pt x="331216" y="178816"/>
                  </a:lnTo>
                  <a:lnTo>
                    <a:pt x="357632" y="178816"/>
                  </a:lnTo>
                  <a:cubicBezTo>
                    <a:pt x="357632" y="277622"/>
                    <a:pt x="277622" y="357632"/>
                    <a:pt x="178816" y="357632"/>
                  </a:cubicBezTo>
                  <a:lnTo>
                    <a:pt x="178816" y="331216"/>
                  </a:lnTo>
                  <a:lnTo>
                    <a:pt x="178816" y="357632"/>
                  </a:lnTo>
                  <a:cubicBezTo>
                    <a:pt x="80010" y="357632"/>
                    <a:pt x="0" y="277622"/>
                    <a:pt x="0" y="178816"/>
                  </a:cubicBezTo>
                  <a:lnTo>
                    <a:pt x="26416" y="178816"/>
                  </a:lnTo>
                  <a:lnTo>
                    <a:pt x="52832" y="178816"/>
                  </a:lnTo>
                  <a:lnTo>
                    <a:pt x="26416" y="178816"/>
                  </a:lnTo>
                  <a:lnTo>
                    <a:pt x="0" y="178816"/>
                  </a:lnTo>
                  <a:moveTo>
                    <a:pt x="52832" y="178816"/>
                  </a:moveTo>
                  <a:cubicBezTo>
                    <a:pt x="52832" y="193421"/>
                    <a:pt x="41021" y="205232"/>
                    <a:pt x="26416" y="205232"/>
                  </a:cubicBezTo>
                  <a:cubicBezTo>
                    <a:pt x="11811" y="205232"/>
                    <a:pt x="0" y="193421"/>
                    <a:pt x="0" y="178816"/>
                  </a:cubicBezTo>
                  <a:cubicBezTo>
                    <a:pt x="0" y="164211"/>
                    <a:pt x="11811" y="152400"/>
                    <a:pt x="26416" y="152400"/>
                  </a:cubicBezTo>
                  <a:cubicBezTo>
                    <a:pt x="41021" y="152400"/>
                    <a:pt x="52832" y="164211"/>
                    <a:pt x="52832" y="178816"/>
                  </a:cubicBezTo>
                  <a:cubicBezTo>
                    <a:pt x="52832" y="248412"/>
                    <a:pt x="109220" y="304800"/>
                    <a:pt x="178816" y="304800"/>
                  </a:cubicBezTo>
                  <a:cubicBezTo>
                    <a:pt x="248412" y="304800"/>
                    <a:pt x="304800" y="248412"/>
                    <a:pt x="304800" y="178816"/>
                  </a:cubicBezTo>
                  <a:cubicBezTo>
                    <a:pt x="304800" y="109220"/>
                    <a:pt x="248412" y="52832"/>
                    <a:pt x="178816" y="52832"/>
                  </a:cubicBezTo>
                  <a:lnTo>
                    <a:pt x="178816" y="26416"/>
                  </a:lnTo>
                  <a:lnTo>
                    <a:pt x="178816" y="52832"/>
                  </a:lnTo>
                  <a:cubicBezTo>
                    <a:pt x="109220" y="52832"/>
                    <a:pt x="52832" y="109220"/>
                    <a:pt x="52832" y="178816"/>
                  </a:cubicBezTo>
                  <a:close/>
                </a:path>
              </a:pathLst>
            </a:custGeom>
            <a:solidFill>
              <a:srgbClr val="7DA5FA"/>
            </a:solidFill>
            <a:ln>
              <a:noFill/>
            </a:ln>
          </p:spPr>
          <p:txBody>
            <a:bodyPr spcFirstLastPara="1" wrap="square" lIns="15700" tIns="15700" rIns="15700" bIns="1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"/>
                <a:buFont typeface="Arial"/>
                <a:buNone/>
              </a:pPr>
              <a:endParaRPr sz="24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6" name="Google Shape;736;g3923236bba4_2_1515"/>
          <p:cNvSpPr txBox="1"/>
          <p:nvPr/>
        </p:nvSpPr>
        <p:spPr>
          <a:xfrm>
            <a:off x="1163082" y="4261811"/>
            <a:ext cx="300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0" i="0" u="none" strike="noStrike" cap="none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військовослужбовців проліковано</a:t>
            </a:r>
            <a:endParaRPr>
              <a:latin typeface="Trebuchet MS" panose="020B0703020202090204" pitchFamily="34" charset="0"/>
            </a:endParaRPr>
          </a:p>
        </p:txBody>
      </p:sp>
      <p:sp>
        <p:nvSpPr>
          <p:cNvPr id="737" name="Google Shape;737;g3923236bba4_2_1515"/>
          <p:cNvSpPr txBox="1"/>
          <p:nvPr/>
        </p:nvSpPr>
        <p:spPr>
          <a:xfrm flipH="1">
            <a:off x="1154257" y="4934721"/>
            <a:ext cx="404676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sym typeface="Arial"/>
              </a:rPr>
              <a:t>військових пройшли медичну реабілітацію</a:t>
            </a:r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738" name="Google Shape;738;g3923236bba4_2_1515"/>
          <p:cNvSpPr txBox="1"/>
          <p:nvPr/>
        </p:nvSpPr>
        <p:spPr>
          <a:xfrm>
            <a:off x="1100311" y="5608709"/>
            <a:ext cx="328810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latin typeface="Trebuchet MS" panose="020B0703020202090204" pitchFamily="34" charset="0"/>
              </a:rPr>
              <a:t>в</a:t>
            </a:r>
            <a:r>
              <a:rPr lang="uk-UA" sz="1400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sym typeface="Arial"/>
              </a:rPr>
              <a:t>ійськовим проведено </a:t>
            </a:r>
            <a:r>
              <a:rPr lang="uk-UA" sz="1400" b="0" i="0" u="none" strike="noStrike" cap="none" dirty="0" err="1">
                <a:solidFill>
                  <a:srgbClr val="000000"/>
                </a:solidFill>
                <a:latin typeface="Trebuchet MS" panose="020B0703020202090204" pitchFamily="34" charset="0"/>
                <a:sym typeface="Arial"/>
              </a:rPr>
              <a:t>зуболікування</a:t>
            </a:r>
            <a:r>
              <a:rPr lang="uk-UA" sz="1400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sym typeface="Arial"/>
              </a:rPr>
              <a:t> та </a:t>
            </a:r>
            <a:r>
              <a:rPr lang="uk-UA" dirty="0">
                <a:latin typeface="Trebuchet MS" panose="020B0703020202090204" pitchFamily="34" charset="0"/>
              </a:rPr>
              <a:t>зубопротезування</a:t>
            </a:r>
            <a:r>
              <a:rPr lang="uk-UA" sz="1400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sym typeface="Arial"/>
              </a:rPr>
              <a:t> </a:t>
            </a:r>
            <a:endParaRPr sz="1400" b="1" i="0" u="none" strike="noStrike" cap="none" dirty="0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739" name="Google Shape;739;g3923236bba4_2_1515"/>
          <p:cNvSpPr txBox="1"/>
          <p:nvPr/>
        </p:nvSpPr>
        <p:spPr>
          <a:xfrm>
            <a:off x="4645875" y="5608709"/>
            <a:ext cx="11103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0" u="none" strike="noStrike" cap="none" dirty="0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24,3</a:t>
            </a:r>
            <a:r>
              <a:rPr lang="uk-UA" sz="1200" b="1" i="0" u="none" strike="noStrike" cap="none" dirty="0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1" i="0" u="none" strike="noStrike" cap="none" dirty="0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200" dirty="0"/>
          </a:p>
        </p:txBody>
      </p:sp>
      <p:sp>
        <p:nvSpPr>
          <p:cNvPr id="741" name="Google Shape;741;g3923236bba4_2_1515"/>
          <p:cNvSpPr txBox="1"/>
          <p:nvPr/>
        </p:nvSpPr>
        <p:spPr>
          <a:xfrm flipH="1">
            <a:off x="277330" y="1154170"/>
            <a:ext cx="84087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14</a:t>
            </a:r>
            <a:endParaRPr sz="1800"/>
          </a:p>
        </p:txBody>
      </p:sp>
      <p:sp>
        <p:nvSpPr>
          <p:cNvPr id="743" name="Google Shape;743;g3923236bba4_2_1515"/>
          <p:cNvSpPr txBox="1"/>
          <p:nvPr/>
        </p:nvSpPr>
        <p:spPr>
          <a:xfrm flipH="1">
            <a:off x="277330" y="1866834"/>
            <a:ext cx="84087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 dirty="0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20</a:t>
            </a:r>
            <a:endParaRPr sz="1800" dirty="0"/>
          </a:p>
        </p:txBody>
      </p:sp>
      <p:sp>
        <p:nvSpPr>
          <p:cNvPr id="744" name="Google Shape;744;g3923236bba4_2_1515"/>
          <p:cNvSpPr txBox="1"/>
          <p:nvPr/>
        </p:nvSpPr>
        <p:spPr>
          <a:xfrm>
            <a:off x="1100311" y="1881954"/>
            <a:ext cx="3483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відділень амбулаторної реабілітації </a:t>
            </a:r>
            <a:endParaRPr sz="1400" b="0" i="0" u="none" strike="noStrike" cap="none" dirty="0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746" name="Google Shape;746;g3923236bba4_2_1515"/>
          <p:cNvSpPr txBox="1"/>
          <p:nvPr/>
        </p:nvSpPr>
        <p:spPr>
          <a:xfrm>
            <a:off x="153590" y="4243098"/>
            <a:ext cx="108835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 dirty="0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10112</a:t>
            </a:r>
            <a:endParaRPr sz="1800" dirty="0"/>
          </a:p>
        </p:txBody>
      </p:sp>
      <p:sp>
        <p:nvSpPr>
          <p:cNvPr id="748" name="Google Shape;748;g3923236bba4_2_1515"/>
          <p:cNvSpPr txBox="1"/>
          <p:nvPr/>
        </p:nvSpPr>
        <p:spPr>
          <a:xfrm>
            <a:off x="221192" y="4905423"/>
            <a:ext cx="953154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 dirty="0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2420</a:t>
            </a:r>
            <a:endParaRPr sz="1800" dirty="0"/>
          </a:p>
        </p:txBody>
      </p:sp>
      <p:sp>
        <p:nvSpPr>
          <p:cNvPr id="750" name="Google Shape;750;g3923236bba4_2_1515"/>
          <p:cNvSpPr txBox="1"/>
          <p:nvPr/>
        </p:nvSpPr>
        <p:spPr>
          <a:xfrm>
            <a:off x="221192" y="5594953"/>
            <a:ext cx="953154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 dirty="0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3590</a:t>
            </a:r>
            <a:endParaRPr sz="1800" dirty="0"/>
          </a:p>
        </p:txBody>
      </p:sp>
      <p:sp>
        <p:nvSpPr>
          <p:cNvPr id="751" name="Google Shape;751;g3923236bba4_2_1515"/>
          <p:cNvSpPr/>
          <p:nvPr/>
        </p:nvSpPr>
        <p:spPr>
          <a:xfrm>
            <a:off x="292700" y="3335936"/>
            <a:ext cx="4908325" cy="590063"/>
          </a:xfrm>
          <a:custGeom>
            <a:avLst/>
            <a:gdLst/>
            <a:ahLst/>
            <a:cxnLst/>
            <a:rect l="l" t="t" r="r" b="b"/>
            <a:pathLst>
              <a:path w="12299188" h="1522743" extrusionOk="0">
                <a:moveTo>
                  <a:pt x="0" y="581015"/>
                </a:moveTo>
                <a:cubicBezTo>
                  <a:pt x="0" y="260097"/>
                  <a:pt x="235712" y="0"/>
                  <a:pt x="526542" y="0"/>
                </a:cubicBezTo>
                <a:lnTo>
                  <a:pt x="11772646" y="0"/>
                </a:lnTo>
                <a:cubicBezTo>
                  <a:pt x="12063476" y="0"/>
                  <a:pt x="12299188" y="260097"/>
                  <a:pt x="12299188" y="581015"/>
                </a:cubicBezTo>
                <a:lnTo>
                  <a:pt x="12299188" y="941732"/>
                </a:lnTo>
                <a:cubicBezTo>
                  <a:pt x="12299188" y="1262649"/>
                  <a:pt x="12063476" y="1522743"/>
                  <a:pt x="11772646" y="1522743"/>
                </a:cubicBezTo>
                <a:lnTo>
                  <a:pt x="526542" y="1522743"/>
                </a:lnTo>
                <a:cubicBezTo>
                  <a:pt x="235712" y="1522743"/>
                  <a:pt x="0" y="1262649"/>
                  <a:pt x="0" y="941732"/>
                </a:cubicBezTo>
                <a:close/>
              </a:path>
            </a:pathLst>
          </a:custGeom>
          <a:solidFill>
            <a:srgbClr val="287C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5272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52" name="Google Shape;752;g3923236bba4_2_1515"/>
          <p:cNvSpPr txBox="1"/>
          <p:nvPr/>
        </p:nvSpPr>
        <p:spPr>
          <a:xfrm>
            <a:off x="651641" y="3394775"/>
            <a:ext cx="4198016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1" i="0" u="none" strike="noStrike" cap="none">
                <a:solidFill>
                  <a:schemeClr val="lt1"/>
                </a:solidFill>
                <a:latin typeface="Trebuchet MS "/>
                <a:ea typeface="Trebuchet MS "/>
                <a:cs typeface="Trebuchet MS "/>
                <a:sym typeface="Trebuchet MS "/>
              </a:rPr>
              <a:t>Медична допомога військовим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1" i="0" u="none" strike="noStrike" cap="none">
                <a:solidFill>
                  <a:schemeClr val="lt1"/>
                </a:solidFill>
                <a:latin typeface="Trebuchet MS "/>
                <a:ea typeface="Trebuchet MS "/>
                <a:cs typeface="Trebuchet MS "/>
                <a:sym typeface="Trebuchet MS "/>
              </a:rPr>
              <a:t>за 11 місяців 2025 року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g3923236bba4_2_1515"/>
          <p:cNvSpPr txBox="1"/>
          <p:nvPr/>
        </p:nvSpPr>
        <p:spPr>
          <a:xfrm flipH="1">
            <a:off x="6376456" y="1517100"/>
            <a:ext cx="84087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0" u="none" strike="noStrike" cap="none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6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755" name="Google Shape;755;g3923236bba4_2_1515"/>
          <p:cNvSpPr txBox="1"/>
          <p:nvPr/>
        </p:nvSpPr>
        <p:spPr>
          <a:xfrm>
            <a:off x="6681951" y="2448468"/>
            <a:ext cx="4091152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600" b="0" i="0" u="none" strike="noStrike" cap="none" dirty="0">
                <a:solidFill>
                  <a:schemeClr val="bg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пацієнтам надано допомогу</a:t>
            </a:r>
            <a:endParaRPr sz="1600" b="0" i="0" u="none" strike="noStrike" cap="none" dirty="0">
              <a:solidFill>
                <a:schemeClr val="bg1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757" name="Google Shape;757;g3923236bba4_2_1515"/>
          <p:cNvSpPr txBox="1"/>
          <p:nvPr/>
        </p:nvSpPr>
        <p:spPr>
          <a:xfrm>
            <a:off x="6328056" y="2427281"/>
            <a:ext cx="95315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0" u="none" strike="noStrike" cap="none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6752</a:t>
            </a: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758" name="Google Shape;758;g3923236bba4_2_1515" descr="Зображення, що містить особа, одежа, у приміщенні, стіна&#10;&#10;Вміст, створений ШІ, може бути неправильним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7334" y="3137090"/>
            <a:ext cx="2907261" cy="177572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g3923236bba4_2_1515"/>
          <p:cNvSpPr/>
          <p:nvPr/>
        </p:nvSpPr>
        <p:spPr>
          <a:xfrm>
            <a:off x="4236292" y="5989711"/>
            <a:ext cx="385105" cy="357898"/>
          </a:xfrm>
          <a:custGeom>
            <a:avLst/>
            <a:gdLst/>
            <a:ahLst/>
            <a:cxnLst/>
            <a:rect l="l" t="t" r="r" b="b"/>
            <a:pathLst>
              <a:path w="781939" h="781939" extrusionOk="0">
                <a:moveTo>
                  <a:pt x="0" y="0"/>
                </a:moveTo>
                <a:lnTo>
                  <a:pt x="781939" y="0"/>
                </a:lnTo>
                <a:lnTo>
                  <a:pt x="781939" y="781939"/>
                </a:lnTo>
                <a:lnTo>
                  <a:pt x="0" y="781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743;g3923236bba4_2_1515">
            <a:extLst>
              <a:ext uri="{FF2B5EF4-FFF2-40B4-BE49-F238E27FC236}">
                <a16:creationId xmlns:a16="http://schemas.microsoft.com/office/drawing/2014/main" id="{5B08CAD9-EF13-8EFF-26EE-E94BEA2DC018}"/>
              </a:ext>
            </a:extLst>
          </p:cNvPr>
          <p:cNvSpPr txBox="1"/>
          <p:nvPr/>
        </p:nvSpPr>
        <p:spPr>
          <a:xfrm flipH="1">
            <a:off x="87857" y="2548701"/>
            <a:ext cx="121982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 dirty="0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4956</a:t>
            </a:r>
            <a:endParaRPr sz="1800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77C9D7B-19B9-4AB0-E6A7-8996FA9D8E00}"/>
              </a:ext>
            </a:extLst>
          </p:cNvPr>
          <p:cNvCxnSpPr/>
          <p:nvPr/>
        </p:nvCxnSpPr>
        <p:spPr>
          <a:xfrm>
            <a:off x="409903" y="1650124"/>
            <a:ext cx="4173408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B1BDBB3-4ACA-40EC-9AAF-2FA5DA1EE9BC}"/>
              </a:ext>
            </a:extLst>
          </p:cNvPr>
          <p:cNvCxnSpPr/>
          <p:nvPr/>
        </p:nvCxnSpPr>
        <p:spPr>
          <a:xfrm>
            <a:off x="409903" y="2406869"/>
            <a:ext cx="4173408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7455C2B-DE04-72AC-A50D-EDEC58198C11}"/>
              </a:ext>
            </a:extLst>
          </p:cNvPr>
          <p:cNvCxnSpPr/>
          <p:nvPr/>
        </p:nvCxnSpPr>
        <p:spPr>
          <a:xfrm>
            <a:off x="409903" y="4740165"/>
            <a:ext cx="4173408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607B603-D847-B1E0-84DC-159458FAF2CC}"/>
              </a:ext>
            </a:extLst>
          </p:cNvPr>
          <p:cNvCxnSpPr/>
          <p:nvPr/>
        </p:nvCxnSpPr>
        <p:spPr>
          <a:xfrm>
            <a:off x="409903" y="5475890"/>
            <a:ext cx="4173408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oogle Shape;224;g3a1f6575b08_30_0">
            <a:extLst>
              <a:ext uri="{FF2B5EF4-FFF2-40B4-BE49-F238E27FC236}">
                <a16:creationId xmlns:a16="http://schemas.microsoft.com/office/drawing/2014/main" id="{0389DF66-CFBD-A279-20C7-AE214A38CA0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936773F-445E-8F3B-5D04-5F3C817D0923}"/>
              </a:ext>
            </a:extLst>
          </p:cNvPr>
          <p:cNvGrpSpPr/>
          <p:nvPr/>
        </p:nvGrpSpPr>
        <p:grpSpPr>
          <a:xfrm>
            <a:off x="-4246555" y="724931"/>
            <a:ext cx="7452131" cy="108000"/>
            <a:chOff x="-2448910" y="879349"/>
            <a:chExt cx="7452131" cy="108000"/>
          </a:xfrm>
        </p:grpSpPr>
        <p:cxnSp>
          <p:nvCxnSpPr>
            <p:cNvPr id="15" name="Google Shape;215;g3a1f6575b08_30_0">
              <a:extLst>
                <a:ext uri="{FF2B5EF4-FFF2-40B4-BE49-F238E27FC236}">
                  <a16:creationId xmlns:a16="http://schemas.microsoft.com/office/drawing/2014/main" id="{4678B700-970F-080C-5F8C-CD2871A794A0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" name="Google Shape;216;g3a1f6575b08_30_0">
              <a:extLst>
                <a:ext uri="{FF2B5EF4-FFF2-40B4-BE49-F238E27FC236}">
                  <a16:creationId xmlns:a16="http://schemas.microsoft.com/office/drawing/2014/main" id="{83A975DF-6644-E946-E029-1955311C9428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52073080-7E61-3309-BD9A-8B2679C41586}"/>
              </a:ext>
            </a:extLst>
          </p:cNvPr>
          <p:cNvGrpSpPr/>
          <p:nvPr/>
        </p:nvGrpSpPr>
        <p:grpSpPr>
          <a:xfrm rot="10800000">
            <a:off x="6765364" y="714679"/>
            <a:ext cx="7452131" cy="108000"/>
            <a:chOff x="-2448910" y="879349"/>
            <a:chExt cx="7452131" cy="108000"/>
          </a:xfrm>
        </p:grpSpPr>
        <p:cxnSp>
          <p:nvCxnSpPr>
            <p:cNvPr id="18" name="Google Shape;215;g3a1f6575b08_30_0">
              <a:extLst>
                <a:ext uri="{FF2B5EF4-FFF2-40B4-BE49-F238E27FC236}">
                  <a16:creationId xmlns:a16="http://schemas.microsoft.com/office/drawing/2014/main" id="{EB8B419F-5AD6-62A2-6314-447BE028EA8F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" name="Google Shape;216;g3a1f6575b08_30_0">
              <a:extLst>
                <a:ext uri="{FF2B5EF4-FFF2-40B4-BE49-F238E27FC236}">
                  <a16:creationId xmlns:a16="http://schemas.microsoft.com/office/drawing/2014/main" id="{92CD9A4F-47ED-6AAF-437B-6858FB2B5A0B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3923236bba4_2_2901"/>
          <p:cNvSpPr/>
          <p:nvPr/>
        </p:nvSpPr>
        <p:spPr>
          <a:xfrm>
            <a:off x="0" y="902354"/>
            <a:ext cx="12192000" cy="5984655"/>
          </a:xfrm>
          <a:custGeom>
            <a:avLst/>
            <a:gdLst/>
            <a:ahLst/>
            <a:cxnLst/>
            <a:rect l="l" t="t" r="r" b="b"/>
            <a:pathLst>
              <a:path w="24384000" h="11909761" extrusionOk="0">
                <a:moveTo>
                  <a:pt x="0" y="0"/>
                </a:moveTo>
                <a:lnTo>
                  <a:pt x="24384000" y="0"/>
                </a:lnTo>
                <a:lnTo>
                  <a:pt x="24384000" y="11909761"/>
                </a:lnTo>
                <a:lnTo>
                  <a:pt x="0" y="11909761"/>
                </a:lnTo>
              </a:path>
            </a:pathLst>
          </a:custGeom>
          <a:solidFill>
            <a:srgbClr val="F5F5F5"/>
          </a:solidFill>
          <a:ln>
            <a:noFill/>
          </a:ln>
        </p:spPr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66154A93-6C95-E969-7F03-C8EC6138271E}"/>
              </a:ext>
            </a:extLst>
          </p:cNvPr>
          <p:cNvSpPr/>
          <p:nvPr/>
        </p:nvSpPr>
        <p:spPr>
          <a:xfrm>
            <a:off x="152578" y="1261242"/>
            <a:ext cx="5987436" cy="5097518"/>
          </a:xfrm>
          <a:prstGeom prst="roundRect">
            <a:avLst>
              <a:gd name="adj" fmla="val 56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3" name="Google Shape;773;g3923236bba4_2_2901"/>
          <p:cNvSpPr txBox="1"/>
          <p:nvPr/>
        </p:nvSpPr>
        <p:spPr>
          <a:xfrm>
            <a:off x="479283" y="279492"/>
            <a:ext cx="6074400" cy="45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9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Ветеранська політика</a:t>
            </a:r>
            <a:endParaRPr sz="2400" b="1" i="0" u="none" strike="noStrike" cap="none" dirty="0">
              <a:solidFill>
                <a:srgbClr val="276C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g3923236bba4_2_2901"/>
          <p:cNvSpPr txBox="1"/>
          <p:nvPr/>
        </p:nvSpPr>
        <p:spPr>
          <a:xfrm>
            <a:off x="7142139" y="1991833"/>
            <a:ext cx="4652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грошова допомога звільненим за станом здоров’я </a:t>
            </a:r>
            <a:endParaRPr/>
          </a:p>
        </p:txBody>
      </p:sp>
      <p:sp>
        <p:nvSpPr>
          <p:cNvPr id="775" name="Google Shape;775;g3923236bba4_2_2901"/>
          <p:cNvSpPr txBox="1"/>
          <p:nvPr/>
        </p:nvSpPr>
        <p:spPr>
          <a:xfrm>
            <a:off x="7142139" y="4461856"/>
            <a:ext cx="4500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забезпечення функціонування «ВЕТЕРАН ХАБу»</a:t>
            </a:r>
            <a:endParaRPr sz="12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76" name="Google Shape;776;g3923236bba4_2_2901"/>
          <p:cNvSpPr txBox="1"/>
          <p:nvPr/>
        </p:nvSpPr>
        <p:spPr>
          <a:xfrm>
            <a:off x="7142139" y="2890542"/>
            <a:ext cx="4729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грошова допомога родичам загиблих з інвалідністю І та ІІ групи</a:t>
            </a:r>
            <a:endParaRPr sz="12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77" name="Google Shape;777;g3923236bba4_2_2901"/>
          <p:cNvSpPr txBox="1"/>
          <p:nvPr/>
        </p:nvSpPr>
        <p:spPr>
          <a:xfrm>
            <a:off x="1052591" y="2699494"/>
            <a:ext cx="5110200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b="1" dirty="0">
                <a:solidFill>
                  <a:srgbClr val="276CF8"/>
                </a:solidFill>
              </a:rPr>
              <a:t>З</a:t>
            </a:r>
            <a:r>
              <a:rPr lang="uk-UA" sz="1400" b="1" i="0" u="none" strike="noStrike" cap="none" dirty="0">
                <a:solidFill>
                  <a:srgbClr val="276CF8"/>
                </a:solidFill>
                <a:latin typeface="Arial"/>
                <a:ea typeface="Arial"/>
                <a:cs typeface="Arial"/>
                <a:sym typeface="Arial"/>
              </a:rPr>
              <a:t>ахисникам та </a:t>
            </a:r>
            <a:endParaRPr dirty="0"/>
          </a:p>
          <a:p>
            <a:pPr marL="0" marR="0" lvl="0" indent="0" algn="l" rtl="0">
              <a:lnSpc>
                <a:spcPct val="1199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b="1" dirty="0">
                <a:solidFill>
                  <a:srgbClr val="276CF8"/>
                </a:solidFill>
              </a:rPr>
              <a:t>З</a:t>
            </a:r>
            <a:r>
              <a:rPr lang="uk-UA" sz="1400" b="1" i="0" u="none" strike="noStrike" cap="none" dirty="0">
                <a:solidFill>
                  <a:srgbClr val="276CF8"/>
                </a:solidFill>
                <a:latin typeface="Arial"/>
                <a:ea typeface="Arial"/>
                <a:cs typeface="Arial"/>
                <a:sym typeface="Arial"/>
              </a:rPr>
              <a:t>ахисницям України</a:t>
            </a:r>
            <a:endParaRPr sz="1400" b="1" i="0" u="none" strike="noStrike" cap="none" dirty="0">
              <a:solidFill>
                <a:srgbClr val="276C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g3923236bba4_2_2901"/>
          <p:cNvSpPr txBox="1"/>
          <p:nvPr/>
        </p:nvSpPr>
        <p:spPr>
          <a:xfrm>
            <a:off x="4493646" y="2642767"/>
            <a:ext cx="1440822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20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74 </a:t>
            </a:r>
            <a:endParaRPr sz="2000" b="1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60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79" name="Google Shape;779;g3923236bba4_2_2901"/>
          <p:cNvSpPr txBox="1"/>
          <p:nvPr/>
        </p:nvSpPr>
        <p:spPr>
          <a:xfrm>
            <a:off x="288408" y="1995115"/>
            <a:ext cx="5736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Здійснено виплат з державного бюджету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на придбання житла</a:t>
            </a:r>
            <a:endParaRPr sz="1400"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80" name="Google Shape;780;g3923236bba4_2_2901"/>
          <p:cNvSpPr txBox="1"/>
          <p:nvPr/>
        </p:nvSpPr>
        <p:spPr>
          <a:xfrm>
            <a:off x="7142139" y="4048465"/>
            <a:ext cx="5213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грошова допомога сім‘ям загиблих із невстановленим статусом</a:t>
            </a:r>
            <a:endParaRPr sz="12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81" name="Google Shape;781;g3923236bba4_2_2901"/>
          <p:cNvSpPr txBox="1"/>
          <p:nvPr/>
        </p:nvSpPr>
        <p:spPr>
          <a:xfrm>
            <a:off x="7142139" y="3402439"/>
            <a:ext cx="5688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компенсація частини вартості путівки на санаторно-курортне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лікування</a:t>
            </a:r>
            <a:endParaRPr sz="12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83" name="Google Shape;783;g3923236bba4_2_2901"/>
          <p:cNvSpPr/>
          <p:nvPr/>
        </p:nvSpPr>
        <p:spPr>
          <a:xfrm>
            <a:off x="4130766" y="2743802"/>
            <a:ext cx="459962" cy="401422"/>
          </a:xfrm>
          <a:custGeom>
            <a:avLst/>
            <a:gdLst/>
            <a:ahLst/>
            <a:cxnLst/>
            <a:rect l="l" t="t" r="r" b="b"/>
            <a:pathLst>
              <a:path w="669036" h="669036" extrusionOk="0">
                <a:moveTo>
                  <a:pt x="0" y="0"/>
                </a:moveTo>
                <a:lnTo>
                  <a:pt x="669036" y="0"/>
                </a:lnTo>
                <a:lnTo>
                  <a:pt x="669036" y="669036"/>
                </a:lnTo>
                <a:lnTo>
                  <a:pt x="0" y="669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84" name="Google Shape;784;g3923236bba4_2_2901"/>
          <p:cNvSpPr/>
          <p:nvPr/>
        </p:nvSpPr>
        <p:spPr>
          <a:xfrm>
            <a:off x="6342375" y="748875"/>
            <a:ext cx="88171" cy="6080027"/>
          </a:xfrm>
          <a:custGeom>
            <a:avLst/>
            <a:gdLst/>
            <a:ahLst/>
            <a:cxnLst/>
            <a:rect l="l" t="t" r="r" b="b"/>
            <a:pathLst>
              <a:path w="265176" h="6125972" extrusionOk="0">
                <a:moveTo>
                  <a:pt x="0" y="0"/>
                </a:moveTo>
                <a:lnTo>
                  <a:pt x="265176" y="0"/>
                </a:lnTo>
                <a:lnTo>
                  <a:pt x="265176" y="6125972"/>
                </a:lnTo>
                <a:lnTo>
                  <a:pt x="0" y="61259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88" name="Google Shape;788;g3923236bba4_2_2901"/>
          <p:cNvSpPr txBox="1"/>
          <p:nvPr/>
        </p:nvSpPr>
        <p:spPr>
          <a:xfrm>
            <a:off x="7142139" y="2412588"/>
            <a:ext cx="5194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грошова допомога до свят дітям загиблих Захисників і Захисниць </a:t>
            </a:r>
            <a:endParaRPr sz="12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89" name="Google Shape;789;g3923236bba4_2_2901"/>
          <p:cNvSpPr/>
          <p:nvPr/>
        </p:nvSpPr>
        <p:spPr>
          <a:xfrm>
            <a:off x="353533" y="2696017"/>
            <a:ext cx="589200" cy="5124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05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90" name="Google Shape;790;g3923236bba4_2_2901"/>
          <p:cNvSpPr txBox="1"/>
          <p:nvPr/>
        </p:nvSpPr>
        <p:spPr>
          <a:xfrm flipH="1">
            <a:off x="361561" y="2743802"/>
            <a:ext cx="58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0" u="none" strike="noStrike" cap="none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32</a:t>
            </a:r>
            <a:endParaRPr/>
          </a:p>
        </p:txBody>
      </p:sp>
      <p:sp>
        <p:nvSpPr>
          <p:cNvPr id="791" name="Google Shape;791;g3923236bba4_2_2901"/>
          <p:cNvSpPr txBox="1"/>
          <p:nvPr/>
        </p:nvSpPr>
        <p:spPr>
          <a:xfrm>
            <a:off x="3082750" y="2774520"/>
            <a:ext cx="1176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на суму</a:t>
            </a:r>
            <a:endParaRPr/>
          </a:p>
        </p:txBody>
      </p:sp>
      <p:sp>
        <p:nvSpPr>
          <p:cNvPr id="792" name="Google Shape;792;g3923236bba4_2_2901"/>
          <p:cNvSpPr/>
          <p:nvPr/>
        </p:nvSpPr>
        <p:spPr>
          <a:xfrm>
            <a:off x="1376155" y="5066282"/>
            <a:ext cx="1350900" cy="8259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05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93" name="Google Shape;793;g3923236bba4_2_2901"/>
          <p:cNvSpPr txBox="1"/>
          <p:nvPr/>
        </p:nvSpPr>
        <p:spPr>
          <a:xfrm>
            <a:off x="1294817" y="5198754"/>
            <a:ext cx="151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20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10,8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6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94" name="Google Shape;794;g3923236bba4_2_2901"/>
          <p:cNvSpPr txBox="1"/>
          <p:nvPr/>
        </p:nvSpPr>
        <p:spPr>
          <a:xfrm>
            <a:off x="4833539" y="5075615"/>
            <a:ext cx="976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20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1013</a:t>
            </a:r>
            <a:br>
              <a:rPr lang="uk-UA" sz="16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uk-UA"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осіб</a:t>
            </a:r>
            <a:endParaRPr sz="1600" b="0" i="0" u="none" strike="noStrike" cap="none">
              <a:solidFill>
                <a:srgbClr val="2039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95" name="Google Shape;795;g3923236bba4_2_29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0113" y="5163655"/>
            <a:ext cx="589199" cy="589201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g3923236bba4_2_2901"/>
          <p:cNvSpPr/>
          <p:nvPr/>
        </p:nvSpPr>
        <p:spPr>
          <a:xfrm>
            <a:off x="3062227" y="5397299"/>
            <a:ext cx="835500" cy="19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87C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g3923236bba4_2_2901"/>
          <p:cNvSpPr/>
          <p:nvPr/>
        </p:nvSpPr>
        <p:spPr>
          <a:xfrm>
            <a:off x="680823" y="5324652"/>
            <a:ext cx="531884" cy="478361"/>
          </a:xfrm>
          <a:custGeom>
            <a:avLst/>
            <a:gdLst/>
            <a:ahLst/>
            <a:cxnLst/>
            <a:rect l="l" t="t" r="r" b="b"/>
            <a:pathLst>
              <a:path w="669036" h="669036" extrusionOk="0">
                <a:moveTo>
                  <a:pt x="0" y="0"/>
                </a:moveTo>
                <a:lnTo>
                  <a:pt x="669036" y="0"/>
                </a:lnTo>
                <a:lnTo>
                  <a:pt x="669036" y="669036"/>
                </a:lnTo>
                <a:lnTo>
                  <a:pt x="0" y="669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98" name="Google Shape;798;g3923236bba4_2_2901"/>
          <p:cNvSpPr txBox="1"/>
          <p:nvPr/>
        </p:nvSpPr>
        <p:spPr>
          <a:xfrm>
            <a:off x="197868" y="4113208"/>
            <a:ext cx="5736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Здійснено виплат з обласного бюджету в рамках Регіональної програми соціальної підтримки Захисників і Захисниць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та членів їх сімей на 2025 рік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endParaRPr sz="1400"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00" name="Google Shape;800;g3923236bba4_2_2901"/>
          <p:cNvSpPr/>
          <p:nvPr/>
        </p:nvSpPr>
        <p:spPr>
          <a:xfrm rot="5400000">
            <a:off x="6804002" y="2039318"/>
            <a:ext cx="184800" cy="1542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01" name="Google Shape;801;g3923236bba4_2_2901"/>
          <p:cNvSpPr/>
          <p:nvPr/>
        </p:nvSpPr>
        <p:spPr>
          <a:xfrm rot="5400000">
            <a:off x="6804002" y="2496836"/>
            <a:ext cx="184800" cy="1542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02" name="Google Shape;802;g3923236bba4_2_2901"/>
          <p:cNvSpPr/>
          <p:nvPr/>
        </p:nvSpPr>
        <p:spPr>
          <a:xfrm rot="5400000">
            <a:off x="6804002" y="2980573"/>
            <a:ext cx="184800" cy="1542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03" name="Google Shape;803;g3923236bba4_2_2901"/>
          <p:cNvSpPr/>
          <p:nvPr/>
        </p:nvSpPr>
        <p:spPr>
          <a:xfrm rot="5400000">
            <a:off x="6804002" y="3447647"/>
            <a:ext cx="184800" cy="1542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04" name="Google Shape;804;g3923236bba4_2_2901"/>
          <p:cNvSpPr/>
          <p:nvPr/>
        </p:nvSpPr>
        <p:spPr>
          <a:xfrm rot="5400000">
            <a:off x="6804002" y="4077147"/>
            <a:ext cx="184800" cy="1542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05" name="Google Shape;805;g3923236bba4_2_2901"/>
          <p:cNvSpPr/>
          <p:nvPr/>
        </p:nvSpPr>
        <p:spPr>
          <a:xfrm rot="5400000">
            <a:off x="6804002" y="4510995"/>
            <a:ext cx="184800" cy="1542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07" name="Google Shape;807;g3923236bba4_2_2901" descr="Зображення, що містить одежа, особа, у приміщенні, жінка&#10;&#10;Вміст, створений ШІ, може бути неправильним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31946" y="4779667"/>
            <a:ext cx="3442200" cy="1966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28A934F-321E-0A93-B542-83F45AE40CC5}"/>
              </a:ext>
            </a:extLst>
          </p:cNvPr>
          <p:cNvSpPr/>
          <p:nvPr/>
        </p:nvSpPr>
        <p:spPr>
          <a:xfrm>
            <a:off x="407676" y="981985"/>
            <a:ext cx="5350148" cy="670606"/>
          </a:xfrm>
          <a:prstGeom prst="roundRect">
            <a:avLst>
              <a:gd name="adj" fmla="val 29291"/>
            </a:avLst>
          </a:prstGeom>
          <a:solidFill>
            <a:srgbClr val="558C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SzPts val="1800"/>
            </a:pPr>
            <a:r>
              <a:rPr lang="uk-UA" sz="1600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Соціальні гарантії для </a:t>
            </a:r>
            <a:endParaRPr lang="uk-UA" sz="1600" dirty="0">
              <a:latin typeface="Trebuchet MS" panose="020B0703020202090204" pitchFamily="34" charset="0"/>
            </a:endParaRPr>
          </a:p>
          <a:p>
            <a:pPr lvl="0" algn="ctr">
              <a:buSzPts val="1800"/>
            </a:pPr>
            <a:r>
              <a:rPr lang="uk-UA" sz="1600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Захисників і Захисниць</a:t>
            </a:r>
            <a:endParaRPr lang="uk-UA" sz="1600" dirty="0">
              <a:latin typeface="Trebuchet MS" panose="020B070302020209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8D02900-8A01-0BFB-9CAC-E82F20ABBEF5}"/>
              </a:ext>
            </a:extLst>
          </p:cNvPr>
          <p:cNvSpPr/>
          <p:nvPr/>
        </p:nvSpPr>
        <p:spPr>
          <a:xfrm>
            <a:off x="6632907" y="971946"/>
            <a:ext cx="5350148" cy="919061"/>
          </a:xfrm>
          <a:prstGeom prst="roundRect">
            <a:avLst>
              <a:gd name="adj" fmla="val 29291"/>
            </a:avLst>
          </a:prstGeom>
          <a:solidFill>
            <a:srgbClr val="558C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ts val="1100"/>
            </a:pPr>
            <a:r>
              <a:rPr lang="uk-UA" sz="160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Напрями фінансування Регіональної програми соціальної підтримки Захисників і Захисниць та членів їх сімей на 2025 рік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7645023-A99D-B92D-B940-FF7807771DAB}"/>
              </a:ext>
            </a:extLst>
          </p:cNvPr>
          <p:cNvCxnSpPr/>
          <p:nvPr/>
        </p:nvCxnSpPr>
        <p:spPr>
          <a:xfrm>
            <a:off x="515007" y="3771739"/>
            <a:ext cx="5242817" cy="0"/>
          </a:xfrm>
          <a:prstGeom prst="line">
            <a:avLst/>
          </a:prstGeom>
          <a:ln w="12700">
            <a:solidFill>
              <a:srgbClr val="7DA5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224;g3a1f6575b08_30_0">
            <a:extLst>
              <a:ext uri="{FF2B5EF4-FFF2-40B4-BE49-F238E27FC236}">
                <a16:creationId xmlns:a16="http://schemas.microsoft.com/office/drawing/2014/main" id="{37BF619A-0114-2F76-C388-B6DBA04941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9482D58-3F93-2716-D6A8-3BFD6D8ADE22}"/>
              </a:ext>
            </a:extLst>
          </p:cNvPr>
          <p:cNvGrpSpPr/>
          <p:nvPr/>
        </p:nvGrpSpPr>
        <p:grpSpPr>
          <a:xfrm>
            <a:off x="-3192781" y="723850"/>
            <a:ext cx="7452131" cy="108000"/>
            <a:chOff x="-2448910" y="879349"/>
            <a:chExt cx="7452131" cy="108000"/>
          </a:xfrm>
        </p:grpSpPr>
        <p:cxnSp>
          <p:nvCxnSpPr>
            <p:cNvPr id="10" name="Google Shape;215;g3a1f6575b08_30_0">
              <a:extLst>
                <a:ext uri="{FF2B5EF4-FFF2-40B4-BE49-F238E27FC236}">
                  <a16:creationId xmlns:a16="http://schemas.microsoft.com/office/drawing/2014/main" id="{3D7699DE-7E95-92C2-EC48-C4B9D4053DBF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1" name="Google Shape;216;g3a1f6575b08_30_0">
              <a:extLst>
                <a:ext uri="{FF2B5EF4-FFF2-40B4-BE49-F238E27FC236}">
                  <a16:creationId xmlns:a16="http://schemas.microsoft.com/office/drawing/2014/main" id="{2D70957E-AA3E-C088-EA34-E0F5684CB4A8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923236bba4_2_2000"/>
          <p:cNvSpPr/>
          <p:nvPr/>
        </p:nvSpPr>
        <p:spPr>
          <a:xfrm>
            <a:off x="0" y="829150"/>
            <a:ext cx="12169428" cy="6122398"/>
          </a:xfrm>
          <a:custGeom>
            <a:avLst/>
            <a:gdLst/>
            <a:ahLst/>
            <a:cxnLst/>
            <a:rect l="l" t="t" r="r" b="b"/>
            <a:pathLst>
              <a:path w="26170812" h="12957456" extrusionOk="0">
                <a:moveTo>
                  <a:pt x="0" y="0"/>
                </a:moveTo>
                <a:lnTo>
                  <a:pt x="26170812" y="0"/>
                </a:lnTo>
                <a:lnTo>
                  <a:pt x="26170812" y="12957456"/>
                </a:lnTo>
                <a:lnTo>
                  <a:pt x="0" y="12957456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</p:sp>
      <p:sp>
        <p:nvSpPr>
          <p:cNvPr id="814" name="Google Shape;814;g3923236bba4_2_2000"/>
          <p:cNvSpPr txBox="1"/>
          <p:nvPr/>
        </p:nvSpPr>
        <p:spPr>
          <a:xfrm>
            <a:off x="27381" y="-204661"/>
            <a:ext cx="106098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9999" marR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Працевлаштування Захисників та Захисниць</a:t>
            </a:r>
            <a:endParaRPr sz="1400" b="1" i="0" u="none" strike="noStrike" cap="none" dirty="0">
              <a:solidFill>
                <a:srgbClr val="000000"/>
              </a:solidFill>
            </a:endParaRPr>
          </a:p>
          <a:p>
            <a:pPr marL="89999" marR="0" lvl="0" indent="0" algn="l" rtl="0">
              <a:lnSpc>
                <a:spcPct val="1252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9" name="Google Shape;819;g3923236bba4_2_2000"/>
          <p:cNvGrpSpPr/>
          <p:nvPr/>
        </p:nvGrpSpPr>
        <p:grpSpPr>
          <a:xfrm>
            <a:off x="393859" y="2174493"/>
            <a:ext cx="7106208" cy="2359169"/>
            <a:chOff x="-1524" y="-277624"/>
            <a:chExt cx="16059226" cy="5699852"/>
          </a:xfrm>
        </p:grpSpPr>
        <p:sp>
          <p:nvSpPr>
            <p:cNvPr id="820" name="Google Shape;820;g3923236bba4_2_2000"/>
            <p:cNvSpPr/>
            <p:nvPr/>
          </p:nvSpPr>
          <p:spPr>
            <a:xfrm>
              <a:off x="-1" y="-153341"/>
              <a:ext cx="15067152" cy="4106183"/>
            </a:xfrm>
            <a:custGeom>
              <a:avLst/>
              <a:gdLst/>
              <a:ahLst/>
              <a:cxnLst/>
              <a:rect l="l" t="t" r="r" b="b"/>
              <a:pathLst>
                <a:path w="15067152" h="5420704" extrusionOk="0">
                  <a:moveTo>
                    <a:pt x="0" y="903503"/>
                  </a:moveTo>
                  <a:cubicBezTo>
                    <a:pt x="0" y="404558"/>
                    <a:pt x="330962" y="0"/>
                    <a:pt x="739140" y="0"/>
                  </a:cubicBezTo>
                  <a:lnTo>
                    <a:pt x="14328012" y="0"/>
                  </a:lnTo>
                  <a:cubicBezTo>
                    <a:pt x="14736190" y="0"/>
                    <a:pt x="15067152" y="404558"/>
                    <a:pt x="15067152" y="903503"/>
                  </a:cubicBezTo>
                  <a:lnTo>
                    <a:pt x="15067152" y="4517204"/>
                  </a:lnTo>
                  <a:cubicBezTo>
                    <a:pt x="15067152" y="5016149"/>
                    <a:pt x="14736190" y="5420704"/>
                    <a:pt x="14328012" y="5420704"/>
                  </a:cubicBezTo>
                  <a:lnTo>
                    <a:pt x="739140" y="5420704"/>
                  </a:lnTo>
                  <a:cubicBezTo>
                    <a:pt x="330962" y="5420704"/>
                    <a:pt x="0" y="5016149"/>
                    <a:pt x="0" y="4517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g3923236bba4_2_2000"/>
            <p:cNvSpPr/>
            <p:nvPr/>
          </p:nvSpPr>
          <p:spPr>
            <a:xfrm>
              <a:off x="-1524" y="-1651"/>
              <a:ext cx="15070201" cy="5423879"/>
            </a:xfrm>
            <a:custGeom>
              <a:avLst/>
              <a:gdLst/>
              <a:ahLst/>
              <a:cxnLst/>
              <a:rect l="l" t="t" r="r" b="b"/>
              <a:pathLst>
                <a:path w="15070201" h="5423879" extrusionOk="0">
                  <a:moveTo>
                    <a:pt x="0" y="905154"/>
                  </a:moveTo>
                  <a:cubicBezTo>
                    <a:pt x="0" y="405122"/>
                    <a:pt x="331597" y="127"/>
                    <a:pt x="740664" y="0"/>
                  </a:cubicBezTo>
                  <a:lnTo>
                    <a:pt x="14329536" y="0"/>
                  </a:lnTo>
                  <a:lnTo>
                    <a:pt x="14329536" y="1651"/>
                  </a:lnTo>
                  <a:lnTo>
                    <a:pt x="14329536" y="127"/>
                  </a:lnTo>
                  <a:cubicBezTo>
                    <a:pt x="14738603" y="127"/>
                    <a:pt x="15070201" y="405122"/>
                    <a:pt x="15070201" y="905154"/>
                  </a:cubicBezTo>
                  <a:lnTo>
                    <a:pt x="15070201" y="4518855"/>
                  </a:lnTo>
                  <a:lnTo>
                    <a:pt x="15068676" y="4518855"/>
                  </a:lnTo>
                  <a:lnTo>
                    <a:pt x="15070201" y="4518855"/>
                  </a:lnTo>
                  <a:cubicBezTo>
                    <a:pt x="15070201" y="5018886"/>
                    <a:pt x="14738603" y="5423879"/>
                    <a:pt x="14329536" y="5423879"/>
                  </a:cubicBezTo>
                  <a:lnTo>
                    <a:pt x="14329536" y="5422355"/>
                  </a:lnTo>
                  <a:lnTo>
                    <a:pt x="14329536" y="5423879"/>
                  </a:lnTo>
                  <a:lnTo>
                    <a:pt x="740664" y="5423879"/>
                  </a:lnTo>
                  <a:lnTo>
                    <a:pt x="740664" y="5422355"/>
                  </a:lnTo>
                  <a:lnTo>
                    <a:pt x="740664" y="5423879"/>
                  </a:lnTo>
                  <a:cubicBezTo>
                    <a:pt x="331597" y="5423879"/>
                    <a:pt x="0" y="5018886"/>
                    <a:pt x="0" y="4518855"/>
                  </a:cubicBezTo>
                  <a:lnTo>
                    <a:pt x="0" y="905154"/>
                  </a:lnTo>
                  <a:lnTo>
                    <a:pt x="1524" y="905154"/>
                  </a:lnTo>
                  <a:lnTo>
                    <a:pt x="0" y="905154"/>
                  </a:lnTo>
                  <a:moveTo>
                    <a:pt x="3175" y="905154"/>
                  </a:moveTo>
                  <a:lnTo>
                    <a:pt x="3175" y="4518855"/>
                  </a:lnTo>
                  <a:lnTo>
                    <a:pt x="1524" y="4518855"/>
                  </a:lnTo>
                  <a:lnTo>
                    <a:pt x="3048" y="4518855"/>
                  </a:lnTo>
                  <a:cubicBezTo>
                    <a:pt x="3048" y="5016713"/>
                    <a:pt x="333248" y="5420340"/>
                    <a:pt x="740537" y="5420340"/>
                  </a:cubicBezTo>
                  <a:lnTo>
                    <a:pt x="14329536" y="5420340"/>
                  </a:lnTo>
                  <a:cubicBezTo>
                    <a:pt x="14736826" y="5420340"/>
                    <a:pt x="15067026" y="5016713"/>
                    <a:pt x="15067026" y="4518855"/>
                  </a:cubicBezTo>
                  <a:lnTo>
                    <a:pt x="15067026" y="905154"/>
                  </a:lnTo>
                  <a:lnTo>
                    <a:pt x="15068550" y="905154"/>
                  </a:lnTo>
                  <a:lnTo>
                    <a:pt x="15067026" y="905154"/>
                  </a:lnTo>
                  <a:cubicBezTo>
                    <a:pt x="15067026" y="407296"/>
                    <a:pt x="14736826" y="3669"/>
                    <a:pt x="14329536" y="3669"/>
                  </a:cubicBezTo>
                  <a:lnTo>
                    <a:pt x="740664" y="3669"/>
                  </a:lnTo>
                  <a:lnTo>
                    <a:pt x="740664" y="1651"/>
                  </a:lnTo>
                  <a:lnTo>
                    <a:pt x="740664" y="3514"/>
                  </a:lnTo>
                  <a:cubicBezTo>
                    <a:pt x="333375" y="3514"/>
                    <a:pt x="3048" y="407296"/>
                    <a:pt x="3048" y="9051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g3923236bba4_2_2000"/>
            <p:cNvSpPr txBox="1"/>
            <p:nvPr/>
          </p:nvSpPr>
          <p:spPr>
            <a:xfrm>
              <a:off x="990502" y="-277624"/>
              <a:ext cx="15067200" cy="129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950" tIns="44950" rIns="44950" bIns="44950" anchor="ctr" anchorCtr="0">
              <a:noAutofit/>
            </a:bodyPr>
            <a:lstStyle/>
            <a:p>
              <a:pPr marL="0" marR="0" lvl="0" indent="0" algn="l" rtl="0">
                <a:lnSpc>
                  <a:spcPct val="1212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uk-UA" sz="1300" b="1" i="0" u="none" strike="noStrike" cap="none" dirty="0">
                  <a:solidFill>
                    <a:srgbClr val="276CF8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uk-UA" sz="1400" b="1" i="0" u="none" strike="noStrike" cap="none" dirty="0">
                  <a:solidFill>
                    <a:srgbClr val="276CF8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Чернівецьким обласним центром зайнятості </a:t>
              </a:r>
              <a:r>
                <a:rPr lang="uk-UA" b="1" dirty="0">
                  <a:solidFill>
                    <a:srgbClr val="276CF8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у </a:t>
              </a:r>
              <a:r>
                <a:rPr lang="uk-UA" sz="1400" b="1" i="0" u="none" strike="noStrike" cap="none" dirty="0">
                  <a:solidFill>
                    <a:srgbClr val="276CF8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2025 році: 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34462" marR="0" lvl="1" indent="0" algn="l" rtl="0">
                <a:lnSpc>
                  <a:spcPct val="1212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134462" marR="0" lvl="1" indent="0" algn="l" rtl="0">
                <a:lnSpc>
                  <a:spcPct val="1212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300" b="0" i="0" u="none" strike="noStrike" cap="none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             </a:t>
              </a:r>
              <a:endParaRPr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56225" marR="0" lvl="1" indent="-39212" algn="l" rtl="0">
                <a:lnSpc>
                  <a:spcPct val="1212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823" name="Google Shape;823;g3923236bba4_2_2000"/>
          <p:cNvSpPr txBox="1"/>
          <p:nvPr/>
        </p:nvSpPr>
        <p:spPr>
          <a:xfrm>
            <a:off x="1747027" y="1158469"/>
            <a:ext cx="3953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ос</a:t>
            </a:r>
            <a:r>
              <a:rPr lang="uk-UA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обу</a:t>
            </a:r>
            <a:r>
              <a:rPr lang="uk-UA"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працевлаштовано на посади фахівців із супроводу ветеранів та демобілізованих осіб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(з них 15 учасники бойових дій</a:t>
            </a:r>
            <a:r>
              <a:rPr lang="uk-UA" sz="1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) </a:t>
            </a:r>
            <a:endParaRPr sz="14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24" name="Google Shape;824;g3923236bba4_2_2000"/>
          <p:cNvSpPr/>
          <p:nvPr/>
        </p:nvSpPr>
        <p:spPr>
          <a:xfrm>
            <a:off x="1203769" y="1124214"/>
            <a:ext cx="501689" cy="496867"/>
          </a:xfrm>
          <a:custGeom>
            <a:avLst/>
            <a:gdLst/>
            <a:ahLst/>
            <a:cxnLst/>
            <a:rect l="l" t="t" r="r" b="b"/>
            <a:pathLst>
              <a:path w="615569" h="615315" extrusionOk="0">
                <a:moveTo>
                  <a:pt x="0" y="0"/>
                </a:moveTo>
                <a:lnTo>
                  <a:pt x="615569" y="0"/>
                </a:lnTo>
                <a:lnTo>
                  <a:pt x="615569" y="615315"/>
                </a:lnTo>
                <a:lnTo>
                  <a:pt x="0" y="6153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9"/>
            </a:stretch>
          </a:blipFill>
          <a:ln>
            <a:noFill/>
          </a:ln>
        </p:spPr>
      </p:sp>
      <p:sp>
        <p:nvSpPr>
          <p:cNvPr id="825" name="Google Shape;825;g3923236bba4_2_2000"/>
          <p:cNvSpPr/>
          <p:nvPr/>
        </p:nvSpPr>
        <p:spPr>
          <a:xfrm>
            <a:off x="2739357" y="5352115"/>
            <a:ext cx="159829" cy="159766"/>
          </a:xfrm>
          <a:custGeom>
            <a:avLst/>
            <a:gdLst/>
            <a:ahLst/>
            <a:cxnLst/>
            <a:rect l="l" t="t" r="r" b="b"/>
            <a:pathLst>
              <a:path w="319659" h="319532" extrusionOk="0">
                <a:moveTo>
                  <a:pt x="0" y="0"/>
                </a:moveTo>
                <a:lnTo>
                  <a:pt x="319659" y="0"/>
                </a:lnTo>
                <a:lnTo>
                  <a:pt x="319659" y="319532"/>
                </a:lnTo>
                <a:lnTo>
                  <a:pt x="0" y="3195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9" b="-19"/>
            </a:stretch>
          </a:blipFill>
          <a:ln>
            <a:noFill/>
          </a:ln>
        </p:spPr>
      </p:sp>
      <p:grpSp>
        <p:nvGrpSpPr>
          <p:cNvPr id="826" name="Google Shape;826;g3923236bba4_2_2000"/>
          <p:cNvGrpSpPr/>
          <p:nvPr/>
        </p:nvGrpSpPr>
        <p:grpSpPr>
          <a:xfrm>
            <a:off x="-6281782" y="2857848"/>
            <a:ext cx="3087243" cy="730361"/>
            <a:chOff x="0" y="0"/>
            <a:chExt cx="6174486" cy="3901500"/>
          </a:xfrm>
        </p:grpSpPr>
        <p:sp>
          <p:nvSpPr>
            <p:cNvPr id="827" name="Google Shape;827;g3923236bba4_2_2000"/>
            <p:cNvSpPr/>
            <p:nvPr/>
          </p:nvSpPr>
          <p:spPr>
            <a:xfrm>
              <a:off x="25400" y="21125"/>
              <a:ext cx="6123686" cy="3859236"/>
            </a:xfrm>
            <a:custGeom>
              <a:avLst/>
              <a:gdLst/>
              <a:ahLst/>
              <a:cxnLst/>
              <a:rect l="l" t="t" r="r" b="b"/>
              <a:pathLst>
                <a:path w="6123686" h="3859236" extrusionOk="0">
                  <a:moveTo>
                    <a:pt x="0" y="643259"/>
                  </a:moveTo>
                  <a:cubicBezTo>
                    <a:pt x="0" y="287935"/>
                    <a:pt x="347218" y="0"/>
                    <a:pt x="775462" y="0"/>
                  </a:cubicBezTo>
                  <a:lnTo>
                    <a:pt x="5348224" y="0"/>
                  </a:lnTo>
                  <a:cubicBezTo>
                    <a:pt x="5776468" y="0"/>
                    <a:pt x="6123686" y="287935"/>
                    <a:pt x="6123686" y="643259"/>
                  </a:cubicBezTo>
                  <a:lnTo>
                    <a:pt x="6123686" y="3215978"/>
                  </a:lnTo>
                  <a:cubicBezTo>
                    <a:pt x="6123686" y="3571196"/>
                    <a:pt x="5776468" y="3859236"/>
                    <a:pt x="5348224" y="3859236"/>
                  </a:cubicBezTo>
                  <a:lnTo>
                    <a:pt x="775462" y="3859236"/>
                  </a:lnTo>
                  <a:cubicBezTo>
                    <a:pt x="347218" y="3859131"/>
                    <a:pt x="0" y="3571196"/>
                    <a:pt x="0" y="32159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g3923236bba4_2_2000"/>
            <p:cNvSpPr/>
            <p:nvPr/>
          </p:nvSpPr>
          <p:spPr>
            <a:xfrm>
              <a:off x="0" y="0"/>
              <a:ext cx="6174486" cy="3901500"/>
            </a:xfrm>
            <a:custGeom>
              <a:avLst/>
              <a:gdLst/>
              <a:ahLst/>
              <a:cxnLst/>
              <a:rect l="l" t="t" r="r" b="b"/>
              <a:pathLst>
                <a:path w="6174486" h="3901500" extrusionOk="0">
                  <a:moveTo>
                    <a:pt x="0" y="664384"/>
                  </a:moveTo>
                  <a:cubicBezTo>
                    <a:pt x="0" y="297336"/>
                    <a:pt x="358648" y="0"/>
                    <a:pt x="800862" y="0"/>
                  </a:cubicBezTo>
                  <a:lnTo>
                    <a:pt x="5373624" y="0"/>
                  </a:lnTo>
                  <a:lnTo>
                    <a:pt x="5373624" y="21125"/>
                  </a:lnTo>
                  <a:lnTo>
                    <a:pt x="5373624" y="0"/>
                  </a:lnTo>
                  <a:cubicBezTo>
                    <a:pt x="5815838" y="0"/>
                    <a:pt x="6174486" y="297336"/>
                    <a:pt x="6174486" y="664384"/>
                  </a:cubicBezTo>
                  <a:lnTo>
                    <a:pt x="6149086" y="664384"/>
                  </a:lnTo>
                  <a:lnTo>
                    <a:pt x="6174486" y="664384"/>
                  </a:lnTo>
                  <a:lnTo>
                    <a:pt x="6174486" y="3237103"/>
                  </a:lnTo>
                  <a:lnTo>
                    <a:pt x="6149086" y="3237103"/>
                  </a:lnTo>
                  <a:lnTo>
                    <a:pt x="6174486" y="3237103"/>
                  </a:lnTo>
                  <a:cubicBezTo>
                    <a:pt x="6174486" y="3604045"/>
                    <a:pt x="5815838" y="3901500"/>
                    <a:pt x="5373624" y="3901500"/>
                  </a:cubicBezTo>
                  <a:lnTo>
                    <a:pt x="5373624" y="3880361"/>
                  </a:lnTo>
                  <a:lnTo>
                    <a:pt x="5373624" y="3901500"/>
                  </a:lnTo>
                  <a:lnTo>
                    <a:pt x="800862" y="3901500"/>
                  </a:lnTo>
                  <a:lnTo>
                    <a:pt x="800862" y="3880361"/>
                  </a:lnTo>
                  <a:lnTo>
                    <a:pt x="800862" y="3901500"/>
                  </a:lnTo>
                  <a:cubicBezTo>
                    <a:pt x="358648" y="3901381"/>
                    <a:pt x="0" y="3604045"/>
                    <a:pt x="0" y="3237103"/>
                  </a:cubicBezTo>
                  <a:lnTo>
                    <a:pt x="0" y="664384"/>
                  </a:lnTo>
                  <a:lnTo>
                    <a:pt x="25400" y="664384"/>
                  </a:lnTo>
                  <a:lnTo>
                    <a:pt x="0" y="664384"/>
                  </a:lnTo>
                  <a:moveTo>
                    <a:pt x="50800" y="664384"/>
                  </a:moveTo>
                  <a:lnTo>
                    <a:pt x="50800" y="3237103"/>
                  </a:lnTo>
                  <a:lnTo>
                    <a:pt x="25400" y="3237103"/>
                  </a:lnTo>
                  <a:lnTo>
                    <a:pt x="50800" y="3237103"/>
                  </a:lnTo>
                  <a:cubicBezTo>
                    <a:pt x="50800" y="3580596"/>
                    <a:pt x="386588" y="3859236"/>
                    <a:pt x="800862" y="3859236"/>
                  </a:cubicBezTo>
                  <a:lnTo>
                    <a:pt x="5373624" y="3859236"/>
                  </a:lnTo>
                  <a:cubicBezTo>
                    <a:pt x="5787898" y="3859236"/>
                    <a:pt x="6123686" y="3580702"/>
                    <a:pt x="6123686" y="3237103"/>
                  </a:cubicBezTo>
                  <a:lnTo>
                    <a:pt x="6123686" y="664384"/>
                  </a:lnTo>
                  <a:cubicBezTo>
                    <a:pt x="6123686" y="320890"/>
                    <a:pt x="5787898" y="42250"/>
                    <a:pt x="5373624" y="42250"/>
                  </a:cubicBezTo>
                  <a:lnTo>
                    <a:pt x="800862" y="42250"/>
                  </a:lnTo>
                  <a:lnTo>
                    <a:pt x="800862" y="21125"/>
                  </a:lnTo>
                  <a:lnTo>
                    <a:pt x="800862" y="42250"/>
                  </a:lnTo>
                  <a:cubicBezTo>
                    <a:pt x="386588" y="42250"/>
                    <a:pt x="50800" y="320784"/>
                    <a:pt x="50800" y="664384"/>
                  </a:cubicBezTo>
                  <a:close/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9" name="Google Shape;829;g3923236bba4_2_2000"/>
          <p:cNvSpPr/>
          <p:nvPr/>
        </p:nvSpPr>
        <p:spPr>
          <a:xfrm>
            <a:off x="-6667785" y="3054263"/>
            <a:ext cx="208217" cy="208153"/>
          </a:xfrm>
          <a:custGeom>
            <a:avLst/>
            <a:gdLst/>
            <a:ahLst/>
            <a:cxnLst/>
            <a:rect l="l" t="t" r="r" b="b"/>
            <a:pathLst>
              <a:path w="416433" h="416306" extrusionOk="0">
                <a:moveTo>
                  <a:pt x="0" y="208153"/>
                </a:moveTo>
                <a:cubicBezTo>
                  <a:pt x="0" y="93218"/>
                  <a:pt x="93218" y="0"/>
                  <a:pt x="208153" y="0"/>
                </a:cubicBezTo>
                <a:cubicBezTo>
                  <a:pt x="323088" y="0"/>
                  <a:pt x="416433" y="93218"/>
                  <a:pt x="416433" y="208153"/>
                </a:cubicBezTo>
                <a:cubicBezTo>
                  <a:pt x="416433" y="323088"/>
                  <a:pt x="323215" y="416306"/>
                  <a:pt x="208153" y="416306"/>
                </a:cubicBezTo>
                <a:cubicBezTo>
                  <a:pt x="93091" y="416306"/>
                  <a:pt x="0" y="323088"/>
                  <a:pt x="0" y="208153"/>
                </a:cubicBezTo>
                <a:close/>
              </a:path>
            </a:pathLst>
          </a:custGeom>
          <a:solidFill>
            <a:srgbClr val="007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g3923236bba4_2_2000"/>
          <p:cNvSpPr/>
          <p:nvPr/>
        </p:nvSpPr>
        <p:spPr>
          <a:xfrm>
            <a:off x="-6667785" y="3786266"/>
            <a:ext cx="208217" cy="208153"/>
          </a:xfrm>
          <a:custGeom>
            <a:avLst/>
            <a:gdLst/>
            <a:ahLst/>
            <a:cxnLst/>
            <a:rect l="l" t="t" r="r" b="b"/>
            <a:pathLst>
              <a:path w="416433" h="416306" extrusionOk="0">
                <a:moveTo>
                  <a:pt x="0" y="208153"/>
                </a:moveTo>
                <a:cubicBezTo>
                  <a:pt x="0" y="93218"/>
                  <a:pt x="93218" y="0"/>
                  <a:pt x="208153" y="0"/>
                </a:cubicBezTo>
                <a:cubicBezTo>
                  <a:pt x="323088" y="0"/>
                  <a:pt x="416433" y="93218"/>
                  <a:pt x="416433" y="208153"/>
                </a:cubicBezTo>
                <a:cubicBezTo>
                  <a:pt x="416433" y="323088"/>
                  <a:pt x="323215" y="416306"/>
                  <a:pt x="208153" y="416306"/>
                </a:cubicBezTo>
                <a:cubicBezTo>
                  <a:pt x="93091" y="416306"/>
                  <a:pt x="0" y="323088"/>
                  <a:pt x="0" y="208153"/>
                </a:cubicBezTo>
                <a:close/>
              </a:path>
            </a:pathLst>
          </a:custGeom>
          <a:solidFill>
            <a:srgbClr val="007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g3923236bba4_2_2000"/>
          <p:cNvSpPr/>
          <p:nvPr/>
        </p:nvSpPr>
        <p:spPr>
          <a:xfrm>
            <a:off x="7457450" y="2218775"/>
            <a:ext cx="3933080" cy="2033020"/>
          </a:xfrm>
          <a:custGeom>
            <a:avLst/>
            <a:gdLst/>
            <a:ahLst/>
            <a:cxnLst/>
            <a:rect l="l" t="t" r="r" b="b"/>
            <a:pathLst>
              <a:path w="5936724" h="3279064" extrusionOk="0">
                <a:moveTo>
                  <a:pt x="0" y="0"/>
                </a:moveTo>
                <a:lnTo>
                  <a:pt x="5936725" y="0"/>
                </a:lnTo>
                <a:lnTo>
                  <a:pt x="5936725" y="3279064"/>
                </a:lnTo>
                <a:lnTo>
                  <a:pt x="0" y="32790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0669"/>
            </a:stretch>
          </a:blipFill>
          <a:ln>
            <a:noFill/>
          </a:ln>
        </p:spPr>
      </p:sp>
      <p:sp>
        <p:nvSpPr>
          <p:cNvPr id="832" name="Google Shape;832;g3923236bba4_2_2000"/>
          <p:cNvSpPr/>
          <p:nvPr/>
        </p:nvSpPr>
        <p:spPr>
          <a:xfrm>
            <a:off x="7457439" y="4538170"/>
            <a:ext cx="3932057" cy="2211782"/>
          </a:xfrm>
          <a:custGeom>
            <a:avLst/>
            <a:gdLst/>
            <a:ahLst/>
            <a:cxnLst/>
            <a:rect l="l" t="t" r="r" b="b"/>
            <a:pathLst>
              <a:path w="5890722" h="3313531" extrusionOk="0">
                <a:moveTo>
                  <a:pt x="0" y="0"/>
                </a:moveTo>
                <a:lnTo>
                  <a:pt x="5890721" y="0"/>
                </a:lnTo>
                <a:lnTo>
                  <a:pt x="5890721" y="3313531"/>
                </a:lnTo>
                <a:lnTo>
                  <a:pt x="0" y="33135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33" name="Google Shape;833;g3923236bba4_2_2000"/>
          <p:cNvSpPr txBox="1"/>
          <p:nvPr/>
        </p:nvSpPr>
        <p:spPr>
          <a:xfrm>
            <a:off x="-6243559" y="2982885"/>
            <a:ext cx="30108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6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uk-UA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 Чернівецькій області повноцінно функціонує </a:t>
            </a:r>
            <a:r>
              <a:rPr lang="uk-UA" sz="1300" b="0" i="0" u="none" strike="noStrike" cap="none">
                <a:solidFill>
                  <a:srgbClr val="276CF8"/>
                </a:solidFill>
                <a:latin typeface="Arial"/>
                <a:ea typeface="Arial"/>
                <a:cs typeface="Arial"/>
                <a:sym typeface="Arial"/>
              </a:rPr>
              <a:t>17 ветеранських просторів</a:t>
            </a:r>
            <a:endParaRPr sz="1300" b="0" i="0" u="none" strike="noStrike" cap="none">
              <a:solidFill>
                <a:srgbClr val="276C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g3923236bba4_2_2000"/>
          <p:cNvSpPr txBox="1"/>
          <p:nvPr/>
        </p:nvSpPr>
        <p:spPr>
          <a:xfrm>
            <a:off x="-6243559" y="3725941"/>
            <a:ext cx="30108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6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uk-UA" sz="1300" b="0" i="0" u="none" strike="noStrike" cap="none">
                <a:solidFill>
                  <a:srgbClr val="080808"/>
                </a:solidFill>
                <a:latin typeface="Trebuchet MS"/>
                <a:ea typeface="Trebuchet MS"/>
                <a:cs typeface="Trebuchet MS"/>
                <a:sym typeface="Trebuchet MS"/>
              </a:rPr>
              <a:t>За підтримки Мінветеранів відкрито </a:t>
            </a:r>
            <a:r>
              <a:rPr lang="uk-UA" sz="1300" b="0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Центр ветеранського розвитку</a:t>
            </a:r>
            <a:r>
              <a:rPr lang="uk-UA" sz="1300" b="0" i="0" u="none" strike="noStrike" cap="none">
                <a:solidFill>
                  <a:srgbClr val="080808"/>
                </a:solidFill>
                <a:latin typeface="Trebuchet MS"/>
                <a:ea typeface="Trebuchet MS"/>
                <a:cs typeface="Trebuchet MS"/>
                <a:sym typeface="Trebuchet MS"/>
              </a:rPr>
              <a:t> на базі Чернівецького національного</a:t>
            </a:r>
            <a:endParaRPr sz="1300" b="0" i="0" u="none" strike="noStrike" cap="none">
              <a:solidFill>
                <a:srgbClr val="08080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35" name="Google Shape;835;g3923236bba4_2_2000"/>
          <p:cNvSpPr/>
          <p:nvPr/>
        </p:nvSpPr>
        <p:spPr>
          <a:xfrm>
            <a:off x="-6293314" y="3636628"/>
            <a:ext cx="3087243" cy="1053405"/>
          </a:xfrm>
          <a:custGeom>
            <a:avLst/>
            <a:gdLst/>
            <a:ahLst/>
            <a:cxnLst/>
            <a:rect l="l" t="t" r="r" b="b"/>
            <a:pathLst>
              <a:path w="6174486" h="3901500" extrusionOk="0">
                <a:moveTo>
                  <a:pt x="0" y="664384"/>
                </a:moveTo>
                <a:cubicBezTo>
                  <a:pt x="0" y="297336"/>
                  <a:pt x="358648" y="0"/>
                  <a:pt x="800862" y="0"/>
                </a:cubicBezTo>
                <a:lnTo>
                  <a:pt x="5373624" y="0"/>
                </a:lnTo>
                <a:lnTo>
                  <a:pt x="5373624" y="21125"/>
                </a:lnTo>
                <a:lnTo>
                  <a:pt x="5373624" y="0"/>
                </a:lnTo>
                <a:cubicBezTo>
                  <a:pt x="5815838" y="0"/>
                  <a:pt x="6174486" y="297336"/>
                  <a:pt x="6174486" y="664384"/>
                </a:cubicBezTo>
                <a:lnTo>
                  <a:pt x="6149086" y="664384"/>
                </a:lnTo>
                <a:lnTo>
                  <a:pt x="6174486" y="664384"/>
                </a:lnTo>
                <a:lnTo>
                  <a:pt x="6174486" y="3237103"/>
                </a:lnTo>
                <a:lnTo>
                  <a:pt x="6149086" y="3237103"/>
                </a:lnTo>
                <a:lnTo>
                  <a:pt x="6174486" y="3237103"/>
                </a:lnTo>
                <a:cubicBezTo>
                  <a:pt x="6174486" y="3604045"/>
                  <a:pt x="5815838" y="3901500"/>
                  <a:pt x="5373624" y="3901500"/>
                </a:cubicBezTo>
                <a:lnTo>
                  <a:pt x="5373624" y="3880361"/>
                </a:lnTo>
                <a:lnTo>
                  <a:pt x="5373624" y="3901500"/>
                </a:lnTo>
                <a:lnTo>
                  <a:pt x="800862" y="3901500"/>
                </a:lnTo>
                <a:lnTo>
                  <a:pt x="800862" y="3880361"/>
                </a:lnTo>
                <a:lnTo>
                  <a:pt x="800862" y="3901500"/>
                </a:lnTo>
                <a:cubicBezTo>
                  <a:pt x="358648" y="3901381"/>
                  <a:pt x="0" y="3604045"/>
                  <a:pt x="0" y="3237103"/>
                </a:cubicBezTo>
                <a:lnTo>
                  <a:pt x="0" y="664384"/>
                </a:lnTo>
                <a:lnTo>
                  <a:pt x="25400" y="664384"/>
                </a:lnTo>
                <a:lnTo>
                  <a:pt x="0" y="664384"/>
                </a:lnTo>
                <a:moveTo>
                  <a:pt x="50800" y="664384"/>
                </a:moveTo>
                <a:lnTo>
                  <a:pt x="50800" y="3237103"/>
                </a:lnTo>
                <a:lnTo>
                  <a:pt x="25400" y="3237103"/>
                </a:lnTo>
                <a:lnTo>
                  <a:pt x="50800" y="3237103"/>
                </a:lnTo>
                <a:cubicBezTo>
                  <a:pt x="50800" y="3580596"/>
                  <a:pt x="386588" y="3859236"/>
                  <a:pt x="800862" y="3859236"/>
                </a:cubicBezTo>
                <a:lnTo>
                  <a:pt x="5373624" y="3859236"/>
                </a:lnTo>
                <a:cubicBezTo>
                  <a:pt x="5787898" y="3859236"/>
                  <a:pt x="6123686" y="3580702"/>
                  <a:pt x="6123686" y="3237103"/>
                </a:cubicBezTo>
                <a:lnTo>
                  <a:pt x="6123686" y="664384"/>
                </a:lnTo>
                <a:cubicBezTo>
                  <a:pt x="6123686" y="320890"/>
                  <a:pt x="5787898" y="42250"/>
                  <a:pt x="5373624" y="42250"/>
                </a:cubicBezTo>
                <a:lnTo>
                  <a:pt x="800862" y="42250"/>
                </a:lnTo>
                <a:lnTo>
                  <a:pt x="800862" y="21125"/>
                </a:lnTo>
                <a:lnTo>
                  <a:pt x="800862" y="42250"/>
                </a:lnTo>
                <a:cubicBezTo>
                  <a:pt x="386588" y="42250"/>
                  <a:pt x="50800" y="320784"/>
                  <a:pt x="50800" y="664384"/>
                </a:cubicBezTo>
                <a:close/>
              </a:path>
            </a:pathLst>
          </a:custGeom>
          <a:solidFill>
            <a:srgbClr val="4454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g3923236bba4_2_2000"/>
          <p:cNvSpPr/>
          <p:nvPr/>
        </p:nvSpPr>
        <p:spPr>
          <a:xfrm>
            <a:off x="381093" y="1028081"/>
            <a:ext cx="638100" cy="6441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05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37" name="Google Shape;837;g3923236bba4_2_2000"/>
          <p:cNvSpPr txBox="1"/>
          <p:nvPr/>
        </p:nvSpPr>
        <p:spPr>
          <a:xfrm flipH="1">
            <a:off x="381201" y="1154254"/>
            <a:ext cx="63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7</a:t>
            </a:r>
            <a:r>
              <a:rPr lang="uk-UA" sz="1800" b="1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/>
          </a:p>
        </p:txBody>
      </p:sp>
      <p:sp>
        <p:nvSpPr>
          <p:cNvPr id="838" name="Google Shape;838;g3923236bba4_2_2000"/>
          <p:cNvSpPr txBox="1"/>
          <p:nvPr/>
        </p:nvSpPr>
        <p:spPr>
          <a:xfrm>
            <a:off x="7552990" y="1124214"/>
            <a:ext cx="50004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осіб працевлаштовано у заклади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охорони здоров‘я області </a:t>
            </a:r>
            <a:endParaRPr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4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39" name="Google Shape;839;g3923236bba4_2_2000"/>
          <p:cNvSpPr/>
          <p:nvPr/>
        </p:nvSpPr>
        <p:spPr>
          <a:xfrm>
            <a:off x="7979951" y="1124214"/>
            <a:ext cx="501689" cy="496867"/>
          </a:xfrm>
          <a:custGeom>
            <a:avLst/>
            <a:gdLst/>
            <a:ahLst/>
            <a:cxnLst/>
            <a:rect l="l" t="t" r="r" b="b"/>
            <a:pathLst>
              <a:path w="615569" h="615315" extrusionOk="0">
                <a:moveTo>
                  <a:pt x="0" y="0"/>
                </a:moveTo>
                <a:lnTo>
                  <a:pt x="615569" y="0"/>
                </a:lnTo>
                <a:lnTo>
                  <a:pt x="615569" y="615315"/>
                </a:lnTo>
                <a:lnTo>
                  <a:pt x="0" y="6153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9"/>
            </a:stretch>
          </a:blipFill>
          <a:ln>
            <a:noFill/>
          </a:ln>
        </p:spPr>
      </p:sp>
      <p:sp>
        <p:nvSpPr>
          <p:cNvPr id="840" name="Google Shape;840;g3923236bba4_2_2000"/>
          <p:cNvSpPr/>
          <p:nvPr/>
        </p:nvSpPr>
        <p:spPr>
          <a:xfrm>
            <a:off x="7157275" y="1028081"/>
            <a:ext cx="638100" cy="6441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05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41" name="Google Shape;841;g3923236bba4_2_2000"/>
          <p:cNvSpPr txBox="1"/>
          <p:nvPr/>
        </p:nvSpPr>
        <p:spPr>
          <a:xfrm flipH="1">
            <a:off x="7157383" y="1154254"/>
            <a:ext cx="63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15</a:t>
            </a:r>
            <a:endParaRPr/>
          </a:p>
        </p:txBody>
      </p:sp>
      <p:grpSp>
        <p:nvGrpSpPr>
          <p:cNvPr id="843" name="Google Shape;843;g3923236bba4_2_2000"/>
          <p:cNvGrpSpPr/>
          <p:nvPr/>
        </p:nvGrpSpPr>
        <p:grpSpPr>
          <a:xfrm>
            <a:off x="544061" y="2331432"/>
            <a:ext cx="435368" cy="405346"/>
            <a:chOff x="98900" y="5063100"/>
            <a:chExt cx="475500" cy="419700"/>
          </a:xfrm>
        </p:grpSpPr>
        <p:sp>
          <p:nvSpPr>
            <p:cNvPr id="844" name="Google Shape;844;g3923236bba4_2_2000"/>
            <p:cNvSpPr/>
            <p:nvPr/>
          </p:nvSpPr>
          <p:spPr>
            <a:xfrm>
              <a:off x="98900" y="5063100"/>
              <a:ext cx="475500" cy="419700"/>
            </a:xfrm>
            <a:prstGeom prst="ellipse">
              <a:avLst/>
            </a:prstGeom>
            <a:solidFill>
              <a:srgbClr val="0072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85750" tIns="92850" rIns="185750" bIns="9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g3923236bba4_2_2000"/>
            <p:cNvSpPr txBox="1"/>
            <p:nvPr/>
          </p:nvSpPr>
          <p:spPr>
            <a:xfrm>
              <a:off x="153196" y="5126713"/>
              <a:ext cx="4212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uk-UA" sz="16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82</a:t>
              </a:r>
              <a:endPara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846" name="Google Shape;846;g3923236bba4_2_2000"/>
          <p:cNvSpPr txBox="1"/>
          <p:nvPr/>
        </p:nvSpPr>
        <p:spPr>
          <a:xfrm>
            <a:off x="982363" y="2417322"/>
            <a:ext cx="6383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ветерани працевлаштовано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g3923236bba4_2_2000"/>
          <p:cNvSpPr txBox="1"/>
          <p:nvPr/>
        </p:nvSpPr>
        <p:spPr>
          <a:xfrm>
            <a:off x="2149258" y="4523130"/>
            <a:ext cx="1989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переможців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програми</a:t>
            </a:r>
            <a:endParaRPr sz="14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48" name="Google Shape;848;g3923236bba4_2_2000"/>
          <p:cNvSpPr/>
          <p:nvPr/>
        </p:nvSpPr>
        <p:spPr>
          <a:xfrm>
            <a:off x="4578444" y="4519061"/>
            <a:ext cx="383023" cy="438219"/>
          </a:xfrm>
          <a:custGeom>
            <a:avLst/>
            <a:gdLst/>
            <a:ahLst/>
            <a:cxnLst/>
            <a:rect l="l" t="t" r="r" b="b"/>
            <a:pathLst>
              <a:path w="669036" h="669036" extrusionOk="0">
                <a:moveTo>
                  <a:pt x="0" y="0"/>
                </a:moveTo>
                <a:lnTo>
                  <a:pt x="669036" y="0"/>
                </a:lnTo>
                <a:lnTo>
                  <a:pt x="669036" y="669036"/>
                </a:lnTo>
                <a:lnTo>
                  <a:pt x="0" y="669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g3923236bba4_2_2000"/>
          <p:cNvSpPr txBox="1"/>
          <p:nvPr/>
        </p:nvSpPr>
        <p:spPr>
          <a:xfrm>
            <a:off x="5239131" y="4564693"/>
            <a:ext cx="1512900" cy="38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8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r>
              <a:rPr lang="uk-UA" sz="18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3</a:t>
            </a:r>
            <a:r>
              <a:rPr lang="uk-UA" sz="18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,</a:t>
            </a:r>
            <a:r>
              <a:rPr lang="uk-UA" sz="18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9</a:t>
            </a:r>
            <a:r>
              <a:rPr lang="uk-UA" sz="16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sz="1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4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50" name="Google Shape;850;g3923236bba4_2_2000"/>
          <p:cNvSpPr/>
          <p:nvPr/>
        </p:nvSpPr>
        <p:spPr>
          <a:xfrm>
            <a:off x="832813" y="4023922"/>
            <a:ext cx="5872862" cy="331197"/>
          </a:xfrm>
          <a:custGeom>
            <a:avLst/>
            <a:gdLst/>
            <a:ahLst/>
            <a:cxnLst/>
            <a:rect l="l" t="t" r="r" b="b"/>
            <a:pathLst>
              <a:path w="12299188" h="1522743" extrusionOk="0">
                <a:moveTo>
                  <a:pt x="0" y="581015"/>
                </a:moveTo>
                <a:cubicBezTo>
                  <a:pt x="0" y="260097"/>
                  <a:pt x="235712" y="0"/>
                  <a:pt x="526542" y="0"/>
                </a:cubicBezTo>
                <a:lnTo>
                  <a:pt x="11772646" y="0"/>
                </a:lnTo>
                <a:cubicBezTo>
                  <a:pt x="12063476" y="0"/>
                  <a:pt x="12299188" y="260097"/>
                  <a:pt x="12299188" y="581015"/>
                </a:cubicBezTo>
                <a:lnTo>
                  <a:pt x="12299188" y="941732"/>
                </a:lnTo>
                <a:cubicBezTo>
                  <a:pt x="12299188" y="1262649"/>
                  <a:pt x="12063476" y="1522743"/>
                  <a:pt x="11772646" y="1522743"/>
                </a:cubicBezTo>
                <a:lnTo>
                  <a:pt x="526542" y="1522743"/>
                </a:lnTo>
                <a:cubicBezTo>
                  <a:pt x="235712" y="1522743"/>
                  <a:pt x="0" y="1262649"/>
                  <a:pt x="0" y="941732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600" b="1" i="0" u="none" strike="noStrike" cap="none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Гранти для ветеранів </a:t>
            </a:r>
            <a:endParaRPr sz="1600" b="1" i="0" u="none" strike="noStrike" cap="none">
              <a:solidFill>
                <a:srgbClr val="287C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g3923236bba4_2_2000"/>
          <p:cNvSpPr/>
          <p:nvPr/>
        </p:nvSpPr>
        <p:spPr>
          <a:xfrm>
            <a:off x="913430" y="4522474"/>
            <a:ext cx="372419" cy="392263"/>
          </a:xfrm>
          <a:custGeom>
            <a:avLst/>
            <a:gdLst/>
            <a:ahLst/>
            <a:cxnLst/>
            <a:rect l="l" t="t" r="r" b="b"/>
            <a:pathLst>
              <a:path w="615569" h="615315" extrusionOk="0">
                <a:moveTo>
                  <a:pt x="0" y="0"/>
                </a:moveTo>
                <a:lnTo>
                  <a:pt x="615569" y="0"/>
                </a:lnTo>
                <a:lnTo>
                  <a:pt x="615569" y="615315"/>
                </a:lnTo>
                <a:lnTo>
                  <a:pt x="0" y="6153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9"/>
            </a:stretch>
          </a:blipFill>
          <a:ln>
            <a:noFill/>
          </a:ln>
        </p:spPr>
      </p:sp>
      <p:grpSp>
        <p:nvGrpSpPr>
          <p:cNvPr id="852" name="Google Shape;852;g3923236bba4_2_2000"/>
          <p:cNvGrpSpPr/>
          <p:nvPr/>
        </p:nvGrpSpPr>
        <p:grpSpPr>
          <a:xfrm>
            <a:off x="558719" y="3342109"/>
            <a:ext cx="435368" cy="405346"/>
            <a:chOff x="98900" y="5063100"/>
            <a:chExt cx="475500" cy="419700"/>
          </a:xfrm>
        </p:grpSpPr>
        <p:sp>
          <p:nvSpPr>
            <p:cNvPr id="853" name="Google Shape;853;g3923236bba4_2_2000"/>
            <p:cNvSpPr/>
            <p:nvPr/>
          </p:nvSpPr>
          <p:spPr>
            <a:xfrm>
              <a:off x="98900" y="5063100"/>
              <a:ext cx="475500" cy="419700"/>
            </a:xfrm>
            <a:prstGeom prst="ellipse">
              <a:avLst/>
            </a:prstGeom>
            <a:solidFill>
              <a:srgbClr val="0072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85750" tIns="92850" rIns="185750" bIns="9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g3923236bba4_2_2000"/>
            <p:cNvSpPr txBox="1"/>
            <p:nvPr/>
          </p:nvSpPr>
          <p:spPr>
            <a:xfrm>
              <a:off x="153196" y="5126713"/>
              <a:ext cx="4212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uk-UA" sz="16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486</a:t>
              </a:r>
              <a:endPara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855" name="Google Shape;855;g3923236bba4_2_2000"/>
          <p:cNvSpPr txBox="1"/>
          <p:nvPr/>
        </p:nvSpPr>
        <p:spPr>
          <a:xfrm>
            <a:off x="979431" y="3396047"/>
            <a:ext cx="5259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осіб з числа УБД скористались послугами центру зайнятості</a:t>
            </a:r>
            <a:endParaRPr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56" name="Google Shape;856;g3923236bba4_2_2000"/>
          <p:cNvSpPr txBox="1"/>
          <p:nvPr/>
        </p:nvSpPr>
        <p:spPr>
          <a:xfrm>
            <a:off x="3462655" y="4634628"/>
            <a:ext cx="822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на суму</a:t>
            </a:r>
            <a:endParaRPr/>
          </a:p>
        </p:txBody>
      </p:sp>
      <p:sp>
        <p:nvSpPr>
          <p:cNvPr id="857" name="Google Shape;857;g3923236bba4_2_2000"/>
          <p:cNvSpPr/>
          <p:nvPr/>
        </p:nvSpPr>
        <p:spPr>
          <a:xfrm>
            <a:off x="395185" y="5277973"/>
            <a:ext cx="638100" cy="6441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05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58" name="Google Shape;858;g3923236bba4_2_2000"/>
          <p:cNvSpPr txBox="1"/>
          <p:nvPr/>
        </p:nvSpPr>
        <p:spPr>
          <a:xfrm flipH="1">
            <a:off x="395293" y="5415282"/>
            <a:ext cx="63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17</a:t>
            </a:r>
            <a:endParaRPr/>
          </a:p>
        </p:txBody>
      </p:sp>
      <p:sp>
        <p:nvSpPr>
          <p:cNvPr id="859" name="Google Shape;859;g3923236bba4_2_2000"/>
          <p:cNvSpPr txBox="1"/>
          <p:nvPr/>
        </p:nvSpPr>
        <p:spPr>
          <a:xfrm>
            <a:off x="1089296" y="5366007"/>
            <a:ext cx="221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ветеранських просторів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функціонує в області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60" name="Google Shape;860;g3923236bba4_2_2000"/>
          <p:cNvSpPr/>
          <p:nvPr/>
        </p:nvSpPr>
        <p:spPr>
          <a:xfrm>
            <a:off x="2739357" y="6160511"/>
            <a:ext cx="159829" cy="159766"/>
          </a:xfrm>
          <a:custGeom>
            <a:avLst/>
            <a:gdLst/>
            <a:ahLst/>
            <a:cxnLst/>
            <a:rect l="l" t="t" r="r" b="b"/>
            <a:pathLst>
              <a:path w="319659" h="319532" extrusionOk="0">
                <a:moveTo>
                  <a:pt x="0" y="0"/>
                </a:moveTo>
                <a:lnTo>
                  <a:pt x="319659" y="0"/>
                </a:lnTo>
                <a:lnTo>
                  <a:pt x="319659" y="319532"/>
                </a:lnTo>
                <a:lnTo>
                  <a:pt x="0" y="3195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9" b="-19"/>
            </a:stretch>
          </a:blipFill>
          <a:ln>
            <a:noFill/>
          </a:ln>
        </p:spPr>
      </p:sp>
      <p:sp>
        <p:nvSpPr>
          <p:cNvPr id="861" name="Google Shape;861;g3923236bba4_2_2000"/>
          <p:cNvSpPr/>
          <p:nvPr/>
        </p:nvSpPr>
        <p:spPr>
          <a:xfrm>
            <a:off x="395185" y="6086369"/>
            <a:ext cx="638100" cy="6441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05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62" name="Google Shape;862;g3923236bba4_2_2000"/>
          <p:cNvSpPr txBox="1"/>
          <p:nvPr/>
        </p:nvSpPr>
        <p:spPr>
          <a:xfrm flipH="1">
            <a:off x="395293" y="6223678"/>
            <a:ext cx="63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/>
          </a:p>
        </p:txBody>
      </p:sp>
      <p:sp>
        <p:nvSpPr>
          <p:cNvPr id="863" name="Google Shape;863;g3923236bba4_2_2000"/>
          <p:cNvSpPr txBox="1"/>
          <p:nvPr/>
        </p:nvSpPr>
        <p:spPr>
          <a:xfrm>
            <a:off x="1089296" y="6174403"/>
            <a:ext cx="5992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i="0" u="none" strike="noStrike" cap="none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Центр ветеранського розвитку </a:t>
            </a:r>
            <a:r>
              <a:rPr lang="uk-UA" sz="140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відкрито за підтримки Мінветеранів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на базі ЧНУ ім. Ю. Федьковича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864" name="Google Shape;864;g3923236bba4_2_2000"/>
          <p:cNvGrpSpPr/>
          <p:nvPr/>
        </p:nvGrpSpPr>
        <p:grpSpPr>
          <a:xfrm>
            <a:off x="544061" y="2836764"/>
            <a:ext cx="435368" cy="405346"/>
            <a:chOff x="98900" y="5063100"/>
            <a:chExt cx="475500" cy="419700"/>
          </a:xfrm>
        </p:grpSpPr>
        <p:sp>
          <p:nvSpPr>
            <p:cNvPr id="865" name="Google Shape;865;g3923236bba4_2_2000"/>
            <p:cNvSpPr/>
            <p:nvPr/>
          </p:nvSpPr>
          <p:spPr>
            <a:xfrm>
              <a:off x="98900" y="5063100"/>
              <a:ext cx="475500" cy="419700"/>
            </a:xfrm>
            <a:prstGeom prst="ellipse">
              <a:avLst/>
            </a:prstGeom>
            <a:solidFill>
              <a:srgbClr val="0072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85750" tIns="92850" rIns="185750" bIns="9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g3923236bba4_2_2000"/>
            <p:cNvSpPr txBox="1"/>
            <p:nvPr/>
          </p:nvSpPr>
          <p:spPr>
            <a:xfrm>
              <a:off x="153196" y="5126713"/>
              <a:ext cx="4212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uk-UA" sz="16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312</a:t>
              </a:r>
              <a:endPara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867" name="Google Shape;867;g3923236bba4_2_2000"/>
          <p:cNvSpPr txBox="1"/>
          <p:nvPr/>
        </p:nvSpPr>
        <p:spPr>
          <a:xfrm>
            <a:off x="979431" y="2902829"/>
            <a:ext cx="5772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безробітних з числа УБД охоплено профорієнтаційними послугами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68" name="Google Shape;868;g3923236bba4_2_2000"/>
          <p:cNvSpPr/>
          <p:nvPr/>
        </p:nvSpPr>
        <p:spPr>
          <a:xfrm>
            <a:off x="1387013" y="4433785"/>
            <a:ext cx="638100" cy="6441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05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69" name="Google Shape;869;g3923236bba4_2_2000"/>
          <p:cNvSpPr txBox="1"/>
          <p:nvPr/>
        </p:nvSpPr>
        <p:spPr>
          <a:xfrm flipH="1">
            <a:off x="1387121" y="4571094"/>
            <a:ext cx="63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 dirty="0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r>
              <a:rPr lang="uk-UA" sz="1800" b="1" dirty="0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9</a:t>
            </a:r>
            <a:endParaRPr dirty="0"/>
          </a:p>
        </p:txBody>
      </p:sp>
      <p:pic>
        <p:nvPicPr>
          <p:cNvPr id="2" name="Google Shape;224;g3a1f6575b08_30_0">
            <a:extLst>
              <a:ext uri="{FF2B5EF4-FFF2-40B4-BE49-F238E27FC236}">
                <a16:creationId xmlns:a16="http://schemas.microsoft.com/office/drawing/2014/main" id="{2BF53CD5-AA92-D5EF-3872-1ECC5031B29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EE1B6D9-4670-24B2-77BB-1AE1440E7292}"/>
              </a:ext>
            </a:extLst>
          </p:cNvPr>
          <p:cNvGrpSpPr/>
          <p:nvPr/>
        </p:nvGrpSpPr>
        <p:grpSpPr>
          <a:xfrm>
            <a:off x="-422770" y="628846"/>
            <a:ext cx="7452131" cy="108000"/>
            <a:chOff x="-2448910" y="879349"/>
            <a:chExt cx="7452131" cy="108000"/>
          </a:xfrm>
        </p:grpSpPr>
        <p:cxnSp>
          <p:nvCxnSpPr>
            <p:cNvPr id="4" name="Google Shape;215;g3a1f6575b08_30_0">
              <a:extLst>
                <a:ext uri="{FF2B5EF4-FFF2-40B4-BE49-F238E27FC236}">
                  <a16:creationId xmlns:a16="http://schemas.microsoft.com/office/drawing/2014/main" id="{5183A6DC-3896-5D1B-FBDB-FFB588D77500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" name="Google Shape;216;g3a1f6575b08_30_0">
              <a:extLst>
                <a:ext uri="{FF2B5EF4-FFF2-40B4-BE49-F238E27FC236}">
                  <a16:creationId xmlns:a16="http://schemas.microsoft.com/office/drawing/2014/main" id="{20EEBB3F-77D7-0D84-A287-47F6145DF7C5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758" y="1338904"/>
            <a:ext cx="835025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g3923236bba4_2_2140"/>
          <p:cNvGrpSpPr/>
          <p:nvPr/>
        </p:nvGrpSpPr>
        <p:grpSpPr>
          <a:xfrm>
            <a:off x="206267" y="97274"/>
            <a:ext cx="10402015" cy="850524"/>
            <a:chOff x="0" y="0"/>
            <a:chExt cx="22559130" cy="1588576"/>
          </a:xfrm>
        </p:grpSpPr>
        <p:sp>
          <p:nvSpPr>
            <p:cNvPr id="876" name="Google Shape;876;g3923236bba4_2_2140"/>
            <p:cNvSpPr/>
            <p:nvPr/>
          </p:nvSpPr>
          <p:spPr>
            <a:xfrm>
              <a:off x="0" y="0"/>
              <a:ext cx="22559130" cy="1533156"/>
            </a:xfrm>
            <a:custGeom>
              <a:avLst/>
              <a:gdLst/>
              <a:ahLst/>
              <a:cxnLst/>
              <a:rect l="l" t="t" r="r" b="b"/>
              <a:pathLst>
                <a:path w="22559130" h="1533156" extrusionOk="0">
                  <a:moveTo>
                    <a:pt x="0" y="0"/>
                  </a:moveTo>
                  <a:lnTo>
                    <a:pt x="22559130" y="0"/>
                  </a:lnTo>
                  <a:lnTo>
                    <a:pt x="22559130" y="1533156"/>
                  </a:lnTo>
                  <a:lnTo>
                    <a:pt x="0" y="15331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877" name="Google Shape;877;g3923236bba4_2_2140"/>
            <p:cNvSpPr txBox="1"/>
            <p:nvPr/>
          </p:nvSpPr>
          <p:spPr>
            <a:xfrm>
              <a:off x="2" y="28576"/>
              <a:ext cx="20550300" cy="156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0" rIns="0" bIns="0" anchor="ctr" anchorCtr="0">
              <a:noAutofit/>
            </a:bodyPr>
            <a:lstStyle/>
            <a:p>
              <a:pPr marL="89999" marR="0" lvl="0" indent="0" algn="l" rtl="0">
                <a:lnSpc>
                  <a:spcPct val="1296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uk-UA" sz="2400" b="1" i="0" u="none" strike="noStrike" cap="none">
                  <a:solidFill>
                    <a:srgbClr val="0066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Психологічна та фізична реабілітація</a:t>
              </a:r>
              <a:endParaRPr>
                <a:solidFill>
                  <a:srgbClr val="0066FF"/>
                </a:solidFill>
              </a:endParaRPr>
            </a:p>
          </p:txBody>
        </p:sp>
      </p:grpSp>
      <p:sp>
        <p:nvSpPr>
          <p:cNvPr id="880" name="Google Shape;880;g3923236bba4_2_2140"/>
          <p:cNvSpPr/>
          <p:nvPr/>
        </p:nvSpPr>
        <p:spPr>
          <a:xfrm>
            <a:off x="7257555" y="4660482"/>
            <a:ext cx="3951834" cy="1829443"/>
          </a:xfrm>
          <a:custGeom>
            <a:avLst/>
            <a:gdLst/>
            <a:ahLst/>
            <a:cxnLst/>
            <a:rect l="l" t="t" r="r" b="b"/>
            <a:pathLst>
              <a:path w="5906194" h="2825395" extrusionOk="0">
                <a:moveTo>
                  <a:pt x="0" y="0"/>
                </a:moveTo>
                <a:lnTo>
                  <a:pt x="5906194" y="0"/>
                </a:lnTo>
                <a:lnTo>
                  <a:pt x="5906194" y="2825396"/>
                </a:lnTo>
                <a:lnTo>
                  <a:pt x="0" y="28253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g3923236bba4_2_2140"/>
          <p:cNvSpPr/>
          <p:nvPr/>
        </p:nvSpPr>
        <p:spPr>
          <a:xfrm>
            <a:off x="7257554" y="2614659"/>
            <a:ext cx="3951834" cy="1829043"/>
          </a:xfrm>
          <a:custGeom>
            <a:avLst/>
            <a:gdLst/>
            <a:ahLst/>
            <a:cxnLst/>
            <a:rect l="l" t="t" r="r" b="b"/>
            <a:pathLst>
              <a:path w="4260737" h="2398745" extrusionOk="0">
                <a:moveTo>
                  <a:pt x="0" y="0"/>
                </a:moveTo>
                <a:lnTo>
                  <a:pt x="4260737" y="0"/>
                </a:lnTo>
                <a:lnTo>
                  <a:pt x="4260737" y="2398745"/>
                </a:lnTo>
                <a:lnTo>
                  <a:pt x="0" y="2398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g3923236bba4_2_2140"/>
          <p:cNvSpPr txBox="1"/>
          <p:nvPr/>
        </p:nvSpPr>
        <p:spPr>
          <a:xfrm>
            <a:off x="1798253" y="2697497"/>
            <a:ext cx="3923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ветеранів пройшли безкоштовне санаторно-курортне лікування</a:t>
            </a:r>
            <a:endParaRPr sz="14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86" name="Google Shape;886;g3923236bba4_2_2140"/>
          <p:cNvSpPr/>
          <p:nvPr/>
        </p:nvSpPr>
        <p:spPr>
          <a:xfrm>
            <a:off x="367291" y="1726805"/>
            <a:ext cx="638100" cy="6441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05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87" name="Google Shape;887;g3923236bba4_2_2140"/>
          <p:cNvSpPr txBox="1"/>
          <p:nvPr/>
        </p:nvSpPr>
        <p:spPr>
          <a:xfrm flipH="1">
            <a:off x="380887" y="1873175"/>
            <a:ext cx="63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105</a:t>
            </a:r>
            <a:endParaRPr/>
          </a:p>
        </p:txBody>
      </p:sp>
      <p:pic>
        <p:nvPicPr>
          <p:cNvPr id="888" name="Google Shape;888;g3923236bba4_2_2140" descr="Зображення, що містить символ, Графіка, Шрифт, мистецтво&#10;&#10;Вміст, створений ШІ, може бути неправильним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4013" y="1840114"/>
            <a:ext cx="501569" cy="501569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g3923236bba4_2_2140"/>
          <p:cNvSpPr txBox="1"/>
          <p:nvPr/>
        </p:nvSpPr>
        <p:spPr>
          <a:xfrm>
            <a:off x="1699070" y="1667050"/>
            <a:ext cx="4501968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uk-UA" sz="1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дітей із родин УБД, загиблих Захисників, зниклих безвісти та військовополонених </a:t>
            </a:r>
            <a:r>
              <a:rPr lang="uk-UA" dirty="0">
                <a:latin typeface="Trebuchet MS"/>
                <a:ea typeface="Trebuchet MS"/>
                <a:cs typeface="Trebuchet MS"/>
                <a:sym typeface="Trebuchet MS"/>
              </a:rPr>
              <a:t>охоплено відпочинком у </a:t>
            </a:r>
            <a:r>
              <a:rPr lang="uk-UA" sz="1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форматі таборів та одноденних відпочинкових </a:t>
            </a:r>
            <a:r>
              <a:rPr lang="uk-UA" sz="1400" b="0" i="0" u="none" strike="noStrike" cap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ретритів</a:t>
            </a:r>
            <a:r>
              <a:rPr lang="uk-UA" sz="1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dirty="0"/>
          </a:p>
        </p:txBody>
      </p:sp>
      <p:sp>
        <p:nvSpPr>
          <p:cNvPr id="890" name="Google Shape;890;g3923236bba4_2_2140"/>
          <p:cNvSpPr/>
          <p:nvPr/>
        </p:nvSpPr>
        <p:spPr>
          <a:xfrm>
            <a:off x="388229" y="2596494"/>
            <a:ext cx="638100" cy="6441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05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1" name="Google Shape;891;g3923236bba4_2_2140"/>
          <p:cNvSpPr txBox="1"/>
          <p:nvPr/>
        </p:nvSpPr>
        <p:spPr>
          <a:xfrm flipH="1">
            <a:off x="401825" y="2742864"/>
            <a:ext cx="63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35</a:t>
            </a:r>
            <a:endParaRPr/>
          </a:p>
        </p:txBody>
      </p:sp>
      <p:sp>
        <p:nvSpPr>
          <p:cNvPr id="892" name="Google Shape;892;g3923236bba4_2_2140"/>
          <p:cNvSpPr/>
          <p:nvPr/>
        </p:nvSpPr>
        <p:spPr>
          <a:xfrm>
            <a:off x="375250" y="3507632"/>
            <a:ext cx="638100" cy="6441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05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3" name="Google Shape;893;g3923236bba4_2_2140"/>
          <p:cNvSpPr txBox="1"/>
          <p:nvPr/>
        </p:nvSpPr>
        <p:spPr>
          <a:xfrm flipH="1">
            <a:off x="388846" y="3654002"/>
            <a:ext cx="63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64</a:t>
            </a:r>
            <a:endParaRPr/>
          </a:p>
        </p:txBody>
      </p:sp>
      <p:sp>
        <p:nvSpPr>
          <p:cNvPr id="894" name="Google Shape;894;g3923236bba4_2_2140"/>
          <p:cNvSpPr txBox="1"/>
          <p:nvPr/>
        </p:nvSpPr>
        <p:spPr>
          <a:xfrm>
            <a:off x="1699070" y="3465363"/>
            <a:ext cx="381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заклади охорони здоров'я надають первинну медичну психологічну допомогу</a:t>
            </a:r>
            <a:endParaRPr dirty="0"/>
          </a:p>
        </p:txBody>
      </p:sp>
      <p:pic>
        <p:nvPicPr>
          <p:cNvPr id="895" name="Google Shape;895;g3923236bba4_2_2140" descr="Зображення, що містить символ, Графіка, Прямокутник, Шрифт&#10;&#10;Вміст, створений ШІ, може бути неправильним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4013" y="3465363"/>
            <a:ext cx="488308" cy="488308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g3923236bba4_2_2140"/>
          <p:cNvSpPr/>
          <p:nvPr/>
        </p:nvSpPr>
        <p:spPr>
          <a:xfrm>
            <a:off x="367291" y="4338432"/>
            <a:ext cx="638100" cy="6441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05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7" name="Google Shape;897;g3923236bba4_2_2140"/>
          <p:cNvSpPr txBox="1"/>
          <p:nvPr/>
        </p:nvSpPr>
        <p:spPr>
          <a:xfrm flipH="1">
            <a:off x="361651" y="4464309"/>
            <a:ext cx="63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10</a:t>
            </a:r>
            <a:endParaRPr/>
          </a:p>
        </p:txBody>
      </p:sp>
      <p:sp>
        <p:nvSpPr>
          <p:cNvPr id="898" name="Google Shape;898;g3923236bba4_2_2140"/>
          <p:cNvSpPr txBox="1"/>
          <p:nvPr/>
        </p:nvSpPr>
        <p:spPr>
          <a:xfrm>
            <a:off x="1697645" y="4309327"/>
            <a:ext cx="354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закладів охорони здоров'я проводять фізичну реабілітацію ветеранів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99" name="Google Shape;899;g3923236bba4_2_2140" descr="Зображення, що містить символ, Графіка, Прямокутник, Шрифт&#10;&#10;Вміст, створений ШІ, може бути неправильним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4013" y="4344238"/>
            <a:ext cx="488308" cy="488308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g3923236bba4_2_2140"/>
          <p:cNvSpPr/>
          <p:nvPr/>
        </p:nvSpPr>
        <p:spPr>
          <a:xfrm>
            <a:off x="367291" y="5205625"/>
            <a:ext cx="638100" cy="6441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05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01" name="Google Shape;901;g3923236bba4_2_2140"/>
          <p:cNvSpPr txBox="1"/>
          <p:nvPr/>
        </p:nvSpPr>
        <p:spPr>
          <a:xfrm flipH="1">
            <a:off x="361651" y="5331502"/>
            <a:ext cx="63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315</a:t>
            </a:r>
            <a:endParaRPr/>
          </a:p>
        </p:txBody>
      </p:sp>
      <p:sp>
        <p:nvSpPr>
          <p:cNvPr id="902" name="Google Shape;902;g3923236bba4_2_2140"/>
          <p:cNvSpPr txBox="1"/>
          <p:nvPr/>
        </p:nvSpPr>
        <p:spPr>
          <a:xfrm>
            <a:off x="1711533" y="5253359"/>
            <a:ext cx="35454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uk-UA" dirty="0">
                <a:latin typeface="Trebuchet MS"/>
                <a:ea typeface="Trebuchet MS"/>
                <a:cs typeface="Trebuchet MS"/>
                <a:sym typeface="Trebuchet MS"/>
              </a:rPr>
              <a:t>розгорнуто </a:t>
            </a:r>
            <a:r>
              <a:rPr lang="uk-UA" sz="14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реабілітаційних ліжок</a:t>
            </a:r>
            <a:endParaRPr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03" name="Google Shape;903;g3923236bba4_2_2140" descr="Зображення, що містить Графіка, Шрифт, символ, логотип&#10;&#10;Вміст, створений ШІ, може бути неправильним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6639" y="5193464"/>
            <a:ext cx="576316" cy="576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g3923236bba4_2_21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11343" y="2737169"/>
            <a:ext cx="375027" cy="375027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g3923236bba4_2_2140"/>
          <p:cNvSpPr/>
          <p:nvPr/>
        </p:nvSpPr>
        <p:spPr>
          <a:xfrm>
            <a:off x="6323235" y="1070892"/>
            <a:ext cx="638100" cy="6441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05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06" name="Google Shape;906;g3923236bba4_2_2140"/>
          <p:cNvSpPr txBox="1"/>
          <p:nvPr/>
        </p:nvSpPr>
        <p:spPr>
          <a:xfrm flipH="1">
            <a:off x="6323343" y="1215231"/>
            <a:ext cx="63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7</a:t>
            </a:r>
            <a:endParaRPr/>
          </a:p>
        </p:txBody>
      </p:sp>
      <p:sp>
        <p:nvSpPr>
          <p:cNvPr id="907" name="Google Shape;907;g3923236bba4_2_2140"/>
          <p:cNvSpPr/>
          <p:nvPr/>
        </p:nvSpPr>
        <p:spPr>
          <a:xfrm>
            <a:off x="7111128" y="972360"/>
            <a:ext cx="4203000" cy="1449000"/>
          </a:xfrm>
          <a:prstGeom prst="roundRect">
            <a:avLst>
              <a:gd name="adj" fmla="val 30703"/>
            </a:avLst>
          </a:prstGeom>
          <a:solidFill>
            <a:srgbClr val="558CF9"/>
          </a:solidFill>
          <a:ln>
            <a:noFill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спортивних заходів </a:t>
            </a:r>
            <a:r>
              <a:rPr lang="uk-UA" sz="16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реалізовано у межах </a:t>
            </a:r>
            <a:r>
              <a:rPr lang="uk-UA" sz="1600" b="0" i="0" u="none" strike="noStrike" cap="none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проєкту</a:t>
            </a:r>
            <a:r>
              <a:rPr lang="uk-UA" sz="16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“Сила Духу” з метою підтримки активного способу життя ветеранів війни</a:t>
            </a:r>
            <a:endParaRPr dirty="0"/>
          </a:p>
        </p:txBody>
      </p:sp>
      <p:pic>
        <p:nvPicPr>
          <p:cNvPr id="2" name="Google Shape;224;g3a1f6575b08_30_0">
            <a:extLst>
              <a:ext uri="{FF2B5EF4-FFF2-40B4-BE49-F238E27FC236}">
                <a16:creationId xmlns:a16="http://schemas.microsoft.com/office/drawing/2014/main" id="{A6B14F5F-9533-66CA-CA6A-907CC6B8251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0A78B31-D910-CB85-B324-7E7E90FEBECC}"/>
              </a:ext>
            </a:extLst>
          </p:cNvPr>
          <p:cNvGrpSpPr/>
          <p:nvPr/>
        </p:nvGrpSpPr>
        <p:grpSpPr>
          <a:xfrm>
            <a:off x="-1251093" y="819282"/>
            <a:ext cx="7452131" cy="108000"/>
            <a:chOff x="-2448910" y="879349"/>
            <a:chExt cx="7452131" cy="108000"/>
          </a:xfrm>
        </p:grpSpPr>
        <p:cxnSp>
          <p:nvCxnSpPr>
            <p:cNvPr id="4" name="Google Shape;215;g3a1f6575b08_30_0">
              <a:extLst>
                <a:ext uri="{FF2B5EF4-FFF2-40B4-BE49-F238E27FC236}">
                  <a16:creationId xmlns:a16="http://schemas.microsoft.com/office/drawing/2014/main" id="{07CFE10A-16E7-ECF2-8495-AC0DB612E0DF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" name="Google Shape;216;g3a1f6575b08_30_0">
              <a:extLst>
                <a:ext uri="{FF2B5EF4-FFF2-40B4-BE49-F238E27FC236}">
                  <a16:creationId xmlns:a16="http://schemas.microsoft.com/office/drawing/2014/main" id="{DCEFAA29-9655-18FF-C59A-2E8B9C8FC4FC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923236bba4_2_2256"/>
          <p:cNvSpPr/>
          <p:nvPr/>
        </p:nvSpPr>
        <p:spPr>
          <a:xfrm>
            <a:off x="1492957" y="2660872"/>
            <a:ext cx="677400" cy="681300"/>
          </a:xfrm>
          <a:prstGeom prst="ellipse">
            <a:avLst/>
          </a:prstGeom>
          <a:solidFill>
            <a:schemeClr val="lt1"/>
          </a:solidFill>
          <a:ln w="558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450" tIns="16750" rIns="33450" bIns="16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8"/>
              <a:buFont typeface="Arial"/>
              <a:buNone/>
            </a:pPr>
            <a:endParaRPr sz="658" b="0" i="0" u="none" strike="noStrike" cap="none">
              <a:solidFill>
                <a:srgbClr val="1E4184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914" name="Google Shape;914;g3923236bba4_2_2256"/>
          <p:cNvSpPr txBox="1"/>
          <p:nvPr/>
        </p:nvSpPr>
        <p:spPr>
          <a:xfrm>
            <a:off x="365550" y="-52625"/>
            <a:ext cx="4756800" cy="1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B0F0"/>
              </a:solidFill>
              <a:latin typeface="Trebuchet MS "/>
              <a:ea typeface="Trebuchet MS "/>
              <a:cs typeface="Trebuchet MS "/>
              <a:sym typeface="Trebuchet MS 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400" b="1" i="0" u="none" strike="noStrike" cap="none" dirty="0" err="1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Проєкт</a:t>
            </a:r>
            <a:r>
              <a:rPr lang="uk-UA" sz="2400" b="1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 “МАНДРОТЕРАПІЯ”</a:t>
            </a:r>
            <a:endParaRPr sz="2400" b="1" i="0" u="none" strike="noStrike" cap="none" dirty="0">
              <a:solidFill>
                <a:srgbClr val="0072F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rgbClr val="00B0F0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grpSp>
        <p:nvGrpSpPr>
          <p:cNvPr id="915" name="Google Shape;915;g3923236bba4_2_2256"/>
          <p:cNvGrpSpPr/>
          <p:nvPr/>
        </p:nvGrpSpPr>
        <p:grpSpPr>
          <a:xfrm>
            <a:off x="4504719" y="2641020"/>
            <a:ext cx="1682857" cy="681166"/>
            <a:chOff x="643149" y="6397139"/>
            <a:chExt cx="4596714" cy="1860600"/>
          </a:xfrm>
        </p:grpSpPr>
        <p:grpSp>
          <p:nvGrpSpPr>
            <p:cNvPr id="916" name="Google Shape;916;g3923236bba4_2_2256"/>
            <p:cNvGrpSpPr/>
            <p:nvPr/>
          </p:nvGrpSpPr>
          <p:grpSpPr>
            <a:xfrm>
              <a:off x="643149" y="6397139"/>
              <a:ext cx="2282424" cy="1860600"/>
              <a:chOff x="637187" y="5062639"/>
              <a:chExt cx="2282424" cy="1860600"/>
            </a:xfrm>
          </p:grpSpPr>
          <p:sp>
            <p:nvSpPr>
              <p:cNvPr id="917" name="Google Shape;917;g3923236bba4_2_2256"/>
              <p:cNvSpPr/>
              <p:nvPr/>
            </p:nvSpPr>
            <p:spPr>
              <a:xfrm>
                <a:off x="637187" y="5062639"/>
                <a:ext cx="1850700" cy="1860600"/>
              </a:xfrm>
              <a:prstGeom prst="ellipse">
                <a:avLst/>
              </a:prstGeom>
              <a:solidFill>
                <a:schemeClr val="lt1"/>
              </a:solidFill>
              <a:ln w="55800" cap="flat" cmpd="sng">
                <a:solidFill>
                  <a:srgbClr val="588EF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33450" tIns="16750" rIns="33450" bIns="167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58"/>
                  <a:buFont typeface="Arial"/>
                  <a:buNone/>
                </a:pPr>
                <a:endParaRPr sz="658" b="0" i="0" u="none" strike="noStrike" cap="none">
                  <a:solidFill>
                    <a:srgbClr val="1E4184"/>
                  </a:solidFill>
                  <a:latin typeface="Trebuchet MS "/>
                  <a:ea typeface="Trebuchet MS "/>
                  <a:cs typeface="Trebuchet MS "/>
                  <a:sym typeface="Trebuchet MS "/>
                </a:endParaRPr>
              </a:p>
            </p:txBody>
          </p:sp>
          <p:sp>
            <p:nvSpPr>
              <p:cNvPr id="918" name="Google Shape;918;g3923236bba4_2_2256"/>
              <p:cNvSpPr txBox="1"/>
              <p:nvPr/>
            </p:nvSpPr>
            <p:spPr>
              <a:xfrm>
                <a:off x="837311" y="5498209"/>
                <a:ext cx="2082300" cy="861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450" tIns="16750" rIns="33450" bIns="1675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29"/>
                  <a:buFont typeface="Arial"/>
                  <a:buNone/>
                </a:pPr>
                <a:r>
                  <a:rPr lang="uk-UA" sz="1829" b="1" dirty="0">
                    <a:solidFill>
                      <a:srgbClr val="276CF8"/>
                    </a:solidFill>
                    <a:latin typeface="Trebuchet MS "/>
                    <a:ea typeface="Trebuchet MS "/>
                    <a:cs typeface="Trebuchet MS "/>
                    <a:sym typeface="Trebuchet MS "/>
                  </a:rPr>
                  <a:t>3</a:t>
                </a:r>
                <a:r>
                  <a:rPr lang="uk-UA" sz="1829" b="1" i="0" u="none" strike="noStrike" cap="none" dirty="0">
                    <a:solidFill>
                      <a:srgbClr val="276CF8"/>
                    </a:solidFill>
                    <a:latin typeface="Trebuchet MS "/>
                    <a:ea typeface="Trebuchet MS "/>
                    <a:cs typeface="Trebuchet MS "/>
                    <a:sym typeface="Trebuchet MS "/>
                  </a:rPr>
                  <a:t>000</a:t>
                </a:r>
                <a:endParaRPr sz="1829" b="0" i="0" u="none" strike="noStrike" cap="none" dirty="0">
                  <a:solidFill>
                    <a:srgbClr val="276CF8"/>
                  </a:solidFill>
                  <a:latin typeface="Trebuchet MS "/>
                  <a:ea typeface="Trebuchet MS "/>
                  <a:cs typeface="Trebuchet MS "/>
                  <a:sym typeface="Trebuchet MS "/>
                </a:endParaRPr>
              </a:p>
            </p:txBody>
          </p:sp>
        </p:grpSp>
        <p:sp>
          <p:nvSpPr>
            <p:cNvPr id="919" name="Google Shape;919;g3923236bba4_2_2256"/>
            <p:cNvSpPr txBox="1"/>
            <p:nvPr/>
          </p:nvSpPr>
          <p:spPr>
            <a:xfrm>
              <a:off x="3157563" y="6908282"/>
              <a:ext cx="2082300" cy="69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6750" rIns="33450" bIns="167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39"/>
                <a:buFont typeface="Arial"/>
                <a:buNone/>
              </a:pPr>
              <a:r>
                <a:rPr lang="uk-UA" sz="1439">
                  <a:latin typeface="Trebuchet MS "/>
                  <a:ea typeface="Trebuchet MS "/>
                  <a:cs typeface="Trebuchet MS "/>
                  <a:sym typeface="Trebuchet MS "/>
                </a:rPr>
                <a:t>о</a:t>
              </a:r>
              <a:r>
                <a:rPr lang="uk-UA" sz="1439" b="0" i="0" u="none" strike="noStrike" cap="none">
                  <a:solidFill>
                    <a:srgbClr val="000000"/>
                  </a:solidFill>
                  <a:latin typeface="Trebuchet MS "/>
                  <a:ea typeface="Trebuchet MS "/>
                  <a:cs typeface="Trebuchet MS "/>
                  <a:sym typeface="Trebuchet MS "/>
                </a:rPr>
                <a:t>сіб</a:t>
              </a:r>
              <a:endParaRPr sz="1439" b="0" i="0" u="none" strike="noStrike" cap="none">
                <a:solidFill>
                  <a:srgbClr val="000000"/>
                </a:solidFill>
                <a:latin typeface="Trebuchet MS "/>
                <a:ea typeface="Trebuchet MS "/>
                <a:cs typeface="Trebuchet MS "/>
                <a:sym typeface="Trebuchet MS "/>
              </a:endParaRPr>
            </a:p>
          </p:txBody>
        </p:sp>
      </p:grpSp>
      <p:grpSp>
        <p:nvGrpSpPr>
          <p:cNvPr id="920" name="Google Shape;920;g3923236bba4_2_2256"/>
          <p:cNvGrpSpPr/>
          <p:nvPr/>
        </p:nvGrpSpPr>
        <p:grpSpPr>
          <a:xfrm>
            <a:off x="1630705" y="2783599"/>
            <a:ext cx="1747412" cy="433340"/>
            <a:chOff x="1131139" y="6026268"/>
            <a:chExt cx="4096136" cy="1015800"/>
          </a:xfrm>
        </p:grpSpPr>
        <p:sp>
          <p:nvSpPr>
            <p:cNvPr id="921" name="Google Shape;921;g3923236bba4_2_2256"/>
            <p:cNvSpPr txBox="1"/>
            <p:nvPr/>
          </p:nvSpPr>
          <p:spPr>
            <a:xfrm>
              <a:off x="1131139" y="6026268"/>
              <a:ext cx="14181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9000" tIns="19500" rIns="39000" bIns="195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88"/>
                <a:buFont typeface="Arial"/>
                <a:buNone/>
              </a:pPr>
              <a:r>
                <a:rPr lang="uk-UA" sz="2188" b="1" i="0" u="none" strike="noStrike" cap="none" dirty="0">
                  <a:solidFill>
                    <a:srgbClr val="276CF8"/>
                  </a:solidFill>
                  <a:latin typeface="Trebuchet MS "/>
                  <a:ea typeface="Trebuchet MS "/>
                  <a:cs typeface="Trebuchet MS "/>
                  <a:sym typeface="Trebuchet MS "/>
                </a:rPr>
                <a:t>35</a:t>
              </a:r>
              <a:r>
                <a:rPr lang="uk-UA" sz="2559" b="1" i="0" u="none" strike="noStrike" cap="none" dirty="0">
                  <a:solidFill>
                    <a:srgbClr val="276CF8"/>
                  </a:solidFill>
                  <a:latin typeface="Trebuchet MS "/>
                  <a:ea typeface="Trebuchet MS "/>
                  <a:cs typeface="Trebuchet MS "/>
                  <a:sym typeface="Trebuchet MS "/>
                </a:rPr>
                <a:t> </a:t>
              </a:r>
              <a:endParaRPr sz="2559" b="0" i="0" u="none" strike="noStrike" cap="none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endParaRPr>
            </a:p>
          </p:txBody>
        </p:sp>
        <p:sp>
          <p:nvSpPr>
            <p:cNvPr id="922" name="Google Shape;922;g3923236bba4_2_2256"/>
            <p:cNvSpPr txBox="1"/>
            <p:nvPr/>
          </p:nvSpPr>
          <p:spPr>
            <a:xfrm>
              <a:off x="2753475" y="6204240"/>
              <a:ext cx="2473800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9500" rIns="39000" bIns="195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40"/>
                <a:buFont typeface="Arial"/>
                <a:buNone/>
              </a:pPr>
              <a:r>
                <a:rPr lang="uk-UA" sz="1440" dirty="0">
                  <a:latin typeface="Trebuchet MS "/>
                  <a:ea typeface="Trebuchet MS "/>
                  <a:cs typeface="Trebuchet MS "/>
                  <a:sym typeface="Trebuchet MS "/>
                </a:rPr>
                <a:t>з</a:t>
              </a:r>
              <a:r>
                <a:rPr lang="uk-UA" sz="1440" b="0" i="0" u="none" strike="noStrike" cap="none" dirty="0">
                  <a:solidFill>
                    <a:srgbClr val="000000"/>
                  </a:solidFill>
                  <a:latin typeface="Trebuchet MS "/>
                  <a:ea typeface="Trebuchet MS "/>
                  <a:cs typeface="Trebuchet MS "/>
                  <a:sym typeface="Trebuchet MS "/>
                </a:rPr>
                <a:t>аходів</a:t>
              </a:r>
              <a:endParaRPr sz="1440" b="0" i="0" u="none" strike="noStrike" cap="none" dirty="0">
                <a:solidFill>
                  <a:srgbClr val="000000"/>
                </a:solidFill>
                <a:latin typeface="Trebuchet MS "/>
                <a:ea typeface="Trebuchet MS "/>
                <a:cs typeface="Trebuchet MS "/>
                <a:sym typeface="Trebuchet MS "/>
              </a:endParaRPr>
            </a:p>
          </p:txBody>
        </p:sp>
      </p:grpSp>
      <p:pic>
        <p:nvPicPr>
          <p:cNvPr id="923" name="Google Shape;923;g3923236bba4_2_22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8043" y="2721418"/>
            <a:ext cx="3462124" cy="21610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924" name="Google Shape;924;g3923236bba4_2_2256"/>
          <p:cNvPicPr preferRelativeResize="0"/>
          <p:nvPr/>
        </p:nvPicPr>
        <p:blipFill rotWithShape="1">
          <a:blip r:embed="rId4">
            <a:alphaModFix/>
          </a:blip>
          <a:srcRect l="3353" t="-6300" b="6299"/>
          <a:stretch/>
        </p:blipFill>
        <p:spPr>
          <a:xfrm>
            <a:off x="8335100" y="4575233"/>
            <a:ext cx="3601577" cy="20740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925" name="Google Shape;925;g3923236bba4_2_22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35108" y="841850"/>
            <a:ext cx="3601572" cy="20237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926" name="Google Shape;926;g3923236bba4_2_22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43125" y="85825"/>
            <a:ext cx="1910399" cy="681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927" name="Google Shape;927;g3923236bba4_2_2256"/>
          <p:cNvSpPr/>
          <p:nvPr/>
        </p:nvSpPr>
        <p:spPr>
          <a:xfrm>
            <a:off x="255325" y="1141675"/>
            <a:ext cx="7388700" cy="1194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g3923236bba4_2_2256"/>
          <p:cNvSpPr txBox="1"/>
          <p:nvPr/>
        </p:nvSpPr>
        <p:spPr>
          <a:xfrm>
            <a:off x="310424" y="1149825"/>
            <a:ext cx="7186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uk-UA" sz="1500" b="1" i="0" u="none" strike="noStrike" cap="none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МЕТА: </a:t>
            </a:r>
            <a:r>
              <a:rPr lang="uk-UA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</a:t>
            </a:r>
            <a:r>
              <a:rPr lang="uk-UA" sz="15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прияння фізичному та ментальному відновленню Захисників та Захисниць, які втратили здоров’я, захищаючи Батьківщину, шляхом залучення їх до пізнання Чернівецької області через короткострокові подорожі визначними та цікавими місцями</a:t>
            </a:r>
            <a:endParaRPr sz="15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29" name="Google Shape;929;g3923236bba4_2_22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92839" y="2721420"/>
            <a:ext cx="604962" cy="557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g3923236bba4_2_2256" descr="Зображення, що містить Шрифт, Графіка, символ, логотип&#10;&#10;Вміст, створений ШІ, може бути неправильним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6948" y="2679020"/>
            <a:ext cx="681167" cy="6811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1" name="Google Shape;931;g3923236bba4_2_2256"/>
          <p:cNvGrpSpPr/>
          <p:nvPr/>
        </p:nvGrpSpPr>
        <p:grpSpPr>
          <a:xfrm>
            <a:off x="280945" y="3795600"/>
            <a:ext cx="5339424" cy="2654652"/>
            <a:chOff x="280945" y="3795600"/>
            <a:chExt cx="5339424" cy="2759679"/>
          </a:xfrm>
        </p:grpSpPr>
        <p:sp>
          <p:nvSpPr>
            <p:cNvPr id="932" name="Google Shape;932;g3923236bba4_2_2256"/>
            <p:cNvSpPr txBox="1"/>
            <p:nvPr/>
          </p:nvSpPr>
          <p:spPr>
            <a:xfrm>
              <a:off x="659570" y="4277262"/>
              <a:ext cx="1910400" cy="27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6925" rIns="53850" bIns="26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uk-UA" sz="1400" b="0" i="0" u="none" strike="noStrike" cap="none">
                  <a:solidFill>
                    <a:srgbClr val="000000"/>
                  </a:solidFill>
                  <a:latin typeface="Trebuchet MS "/>
                  <a:ea typeface="Trebuchet MS "/>
                  <a:cs typeface="Trebuchet MS "/>
                  <a:sym typeface="Trebuchet MS "/>
                </a:rPr>
                <a:t> екскурсійні тури</a:t>
              </a:r>
              <a:endParaRPr sz="1400" b="0" i="0" u="none" strike="noStrike" cap="none">
                <a:solidFill>
                  <a:srgbClr val="000000"/>
                </a:solidFill>
                <a:latin typeface="Trebuchet MS "/>
                <a:ea typeface="Trebuchet MS "/>
                <a:cs typeface="Trebuchet MS "/>
                <a:sym typeface="Trebuchet MS "/>
              </a:endParaRPr>
            </a:p>
          </p:txBody>
        </p:sp>
        <p:sp>
          <p:nvSpPr>
            <p:cNvPr id="933" name="Google Shape;933;g3923236bba4_2_2256"/>
            <p:cNvSpPr txBox="1"/>
            <p:nvPr/>
          </p:nvSpPr>
          <p:spPr>
            <a:xfrm>
              <a:off x="649744" y="4650911"/>
              <a:ext cx="4399800" cy="27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6925" rIns="53850" bIns="269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uk-UA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походи Покутсько-Буковинськими Карпатами</a:t>
              </a:r>
              <a:endParaRPr sz="2039" b="0" i="0" u="none" strike="noStrike" cap="none">
                <a:solidFill>
                  <a:srgbClr val="000000"/>
                </a:solidFill>
                <a:latin typeface="Trebuchet MS "/>
                <a:ea typeface="Trebuchet MS "/>
                <a:cs typeface="Trebuchet MS "/>
                <a:sym typeface="Trebuchet MS "/>
              </a:endParaRPr>
            </a:p>
          </p:txBody>
        </p:sp>
        <p:sp>
          <p:nvSpPr>
            <p:cNvPr id="934" name="Google Shape;934;g3923236bba4_2_2256"/>
            <p:cNvSpPr txBox="1"/>
            <p:nvPr/>
          </p:nvSpPr>
          <p:spPr>
            <a:xfrm>
              <a:off x="620268" y="5774624"/>
              <a:ext cx="4610906" cy="7806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uk-UA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сплави річками</a:t>
              </a: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uk-UA" sz="400" dirty="0">
                <a:solidFill>
                  <a:schemeClr val="dk1"/>
                </a:solidFill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uk-UA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фестиваль «Мандротерапія – </a:t>
              </a:r>
              <a:r>
                <a:rPr lang="en-US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FEST</a:t>
              </a:r>
              <a:r>
                <a:rPr lang="uk-UA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»</a:t>
              </a:r>
              <a:endParaRPr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g3923236bba4_2_2256"/>
            <p:cNvSpPr txBox="1"/>
            <p:nvPr/>
          </p:nvSpPr>
          <p:spPr>
            <a:xfrm>
              <a:off x="630094" y="5411912"/>
              <a:ext cx="3135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uk-UA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відвідування печер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g3923236bba4_2_2256"/>
            <p:cNvSpPr txBox="1"/>
            <p:nvPr/>
          </p:nvSpPr>
          <p:spPr>
            <a:xfrm>
              <a:off x="620269" y="4985962"/>
              <a:ext cx="5000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uk-UA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сходження на найвищу вершину України – гору Говерла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g3923236bba4_2_2256"/>
            <p:cNvSpPr txBox="1"/>
            <p:nvPr/>
          </p:nvSpPr>
          <p:spPr>
            <a:xfrm>
              <a:off x="280945" y="3795600"/>
              <a:ext cx="21981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700" b="1" i="0" u="none" strike="noStrike" cap="none">
                  <a:solidFill>
                    <a:srgbClr val="287CF8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Види заходів:</a:t>
              </a:r>
              <a:endParaRPr sz="17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38" name="Google Shape;938;g3923236bba4_2_2256"/>
            <p:cNvSpPr/>
            <p:nvPr/>
          </p:nvSpPr>
          <p:spPr>
            <a:xfrm rot="5400000">
              <a:off x="331510" y="4332452"/>
              <a:ext cx="227700" cy="159600"/>
            </a:xfrm>
            <a:prstGeom prst="triangle">
              <a:avLst>
                <a:gd name="adj" fmla="val 50000"/>
              </a:avLst>
            </a:prstGeom>
            <a:solidFill>
              <a:srgbClr val="0072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39" name="Google Shape;939;g3923236bba4_2_2256"/>
            <p:cNvSpPr/>
            <p:nvPr/>
          </p:nvSpPr>
          <p:spPr>
            <a:xfrm rot="5400000">
              <a:off x="331510" y="4703875"/>
              <a:ext cx="227700" cy="159600"/>
            </a:xfrm>
            <a:prstGeom prst="triangle">
              <a:avLst>
                <a:gd name="adj" fmla="val 50000"/>
              </a:avLst>
            </a:prstGeom>
            <a:solidFill>
              <a:srgbClr val="0072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40" name="Google Shape;940;g3923236bba4_2_2256"/>
            <p:cNvSpPr/>
            <p:nvPr/>
          </p:nvSpPr>
          <p:spPr>
            <a:xfrm rot="5400000">
              <a:off x="346357" y="5101905"/>
              <a:ext cx="227700" cy="159600"/>
            </a:xfrm>
            <a:prstGeom prst="triangle">
              <a:avLst>
                <a:gd name="adj" fmla="val 50000"/>
              </a:avLst>
            </a:prstGeom>
            <a:solidFill>
              <a:srgbClr val="0072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41" name="Google Shape;941;g3923236bba4_2_2256"/>
            <p:cNvSpPr/>
            <p:nvPr/>
          </p:nvSpPr>
          <p:spPr>
            <a:xfrm rot="5400000">
              <a:off x="331510" y="5532450"/>
              <a:ext cx="227700" cy="159600"/>
            </a:xfrm>
            <a:prstGeom prst="triangle">
              <a:avLst>
                <a:gd name="adj" fmla="val 50000"/>
              </a:avLst>
            </a:prstGeom>
            <a:solidFill>
              <a:srgbClr val="0072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42" name="Google Shape;942;g3923236bba4_2_2256"/>
            <p:cNvSpPr/>
            <p:nvPr/>
          </p:nvSpPr>
          <p:spPr>
            <a:xfrm rot="5400000">
              <a:off x="346360" y="5894925"/>
              <a:ext cx="227700" cy="159600"/>
            </a:xfrm>
            <a:prstGeom prst="triangle">
              <a:avLst>
                <a:gd name="adj" fmla="val 50000"/>
              </a:avLst>
            </a:prstGeom>
            <a:solidFill>
              <a:srgbClr val="0072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36" name="Google Shape;942;g3923236bba4_2_2256"/>
          <p:cNvSpPr/>
          <p:nvPr/>
        </p:nvSpPr>
        <p:spPr>
          <a:xfrm rot="5400000">
            <a:off x="331847" y="6174166"/>
            <a:ext cx="219034" cy="1596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Google Shape;224;g3a1f6575b08_30_0">
            <a:extLst>
              <a:ext uri="{FF2B5EF4-FFF2-40B4-BE49-F238E27FC236}">
                <a16:creationId xmlns:a16="http://schemas.microsoft.com/office/drawing/2014/main" id="{E4F48889-C409-0C1B-A364-C5F4CB813E7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26E6183-57F1-3A24-B8DD-C9FB7705E9F0}"/>
              </a:ext>
            </a:extLst>
          </p:cNvPr>
          <p:cNvGrpSpPr/>
          <p:nvPr/>
        </p:nvGrpSpPr>
        <p:grpSpPr>
          <a:xfrm>
            <a:off x="-2798535" y="775278"/>
            <a:ext cx="7452131" cy="108000"/>
            <a:chOff x="-2448910" y="879349"/>
            <a:chExt cx="7452131" cy="108000"/>
          </a:xfrm>
        </p:grpSpPr>
        <p:cxnSp>
          <p:nvCxnSpPr>
            <p:cNvPr id="4" name="Google Shape;215;g3a1f6575b08_30_0">
              <a:extLst>
                <a:ext uri="{FF2B5EF4-FFF2-40B4-BE49-F238E27FC236}">
                  <a16:creationId xmlns:a16="http://schemas.microsoft.com/office/drawing/2014/main" id="{750845B5-8FEB-ADE1-9300-26AEEE2485BA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" name="Google Shape;216;g3a1f6575b08_30_0">
              <a:extLst>
                <a:ext uri="{FF2B5EF4-FFF2-40B4-BE49-F238E27FC236}">
                  <a16:creationId xmlns:a16="http://schemas.microsoft.com/office/drawing/2014/main" id="{1CBA92BF-4B9B-B9AF-8363-5CA381662EBC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3923236bba4_2_3093"/>
          <p:cNvSpPr txBox="1"/>
          <p:nvPr/>
        </p:nvSpPr>
        <p:spPr>
          <a:xfrm>
            <a:off x="5772971" y="164701"/>
            <a:ext cx="5812800" cy="9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</a:pPr>
            <a:r>
              <a:rPr lang="uk-UA" sz="18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Реалізація Національної стратегії із створення безбар'єрного простору в Україні</a:t>
            </a:r>
            <a:endParaRPr sz="1800" b="1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</a:pPr>
            <a:endParaRPr sz="2367" b="1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52" name="Google Shape;952;g3923236bba4_2_3093"/>
          <p:cNvSpPr/>
          <p:nvPr/>
        </p:nvSpPr>
        <p:spPr>
          <a:xfrm>
            <a:off x="7" y="-6"/>
            <a:ext cx="53931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3" name="Google Shape;953;g3923236bba4_2_3093"/>
          <p:cNvSpPr/>
          <p:nvPr/>
        </p:nvSpPr>
        <p:spPr>
          <a:xfrm>
            <a:off x="6030043" y="3612457"/>
            <a:ext cx="5567100" cy="3047100"/>
          </a:xfrm>
          <a:prstGeom prst="roundRect">
            <a:avLst>
              <a:gd name="adj" fmla="val 7006"/>
            </a:avLst>
          </a:prstGeom>
          <a:solidFill>
            <a:schemeClr val="lt1"/>
          </a:solidFill>
          <a:ln w="19050" cap="flat" cmpd="sng">
            <a:solidFill>
              <a:srgbClr val="007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4" name="Google Shape;954;g3923236bba4_2_3093"/>
          <p:cNvSpPr txBox="1"/>
          <p:nvPr/>
        </p:nvSpPr>
        <p:spPr>
          <a:xfrm>
            <a:off x="6146899" y="4181820"/>
            <a:ext cx="196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2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«</a:t>
            </a:r>
            <a:r>
              <a:rPr lang="uk-UA" sz="12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СенсоТека. Ти як?</a:t>
            </a:r>
            <a:r>
              <a:rPr lang="uk-UA" sz="12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»</a:t>
            </a:r>
            <a:endParaRPr sz="12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55" name="Google Shape;955;g3923236bba4_2_30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6147" y="4075957"/>
            <a:ext cx="921900" cy="61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56" name="Google Shape;956;g3923236bba4_2_30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4802" y="4075957"/>
            <a:ext cx="921900" cy="61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57" name="Google Shape;957;g3923236bba4_2_30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47492" y="4075957"/>
            <a:ext cx="921900" cy="61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58" name="Google Shape;958;g3923236bba4_2_3093"/>
          <p:cNvSpPr/>
          <p:nvPr/>
        </p:nvSpPr>
        <p:spPr>
          <a:xfrm>
            <a:off x="5997035" y="3320868"/>
            <a:ext cx="5643900" cy="730860"/>
          </a:xfrm>
          <a:prstGeom prst="roundRect">
            <a:avLst>
              <a:gd name="adj" fmla="val 38154"/>
            </a:avLst>
          </a:prstGeom>
          <a:solidFill>
            <a:srgbClr val="719FFB"/>
          </a:solidFill>
          <a:ln>
            <a:noFill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uk-UA" sz="1500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Проведено 14 днів </a:t>
            </a:r>
            <a:r>
              <a:rPr lang="uk-UA" sz="1500" b="1" i="0" u="none" strike="noStrike" cap="none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спільнодії</a:t>
            </a:r>
            <a:r>
              <a:rPr lang="uk-UA" sz="1500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в рамках реалізації Всеукраїнської програми ментального </a:t>
            </a:r>
            <a:r>
              <a:rPr lang="uk-UA" sz="15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здоров’я «Ти як»</a:t>
            </a:r>
            <a:r>
              <a:rPr lang="uk-UA" sz="1500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, ініційованою першою леді Оленою Зеленською</a:t>
            </a:r>
            <a:endParaRPr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g3923236bba4_2_3093"/>
          <p:cNvSpPr txBox="1"/>
          <p:nvPr/>
        </p:nvSpPr>
        <p:spPr>
          <a:xfrm>
            <a:off x="6146899" y="5010782"/>
            <a:ext cx="196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2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«</a:t>
            </a:r>
            <a:r>
              <a:rPr lang="uk-UA" sz="12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Відчуй серцем</a:t>
            </a:r>
            <a:r>
              <a:rPr lang="uk-UA" sz="12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»</a:t>
            </a:r>
            <a:endParaRPr sz="12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60" name="Google Shape;960;g3923236bba4_2_3093"/>
          <p:cNvSpPr txBox="1"/>
          <p:nvPr/>
        </p:nvSpPr>
        <p:spPr>
          <a:xfrm>
            <a:off x="6146899" y="5874507"/>
            <a:ext cx="19683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2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«</a:t>
            </a:r>
            <a:r>
              <a:rPr lang="uk-UA" sz="1200" b="1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Психологічні практики МВС</a:t>
            </a:r>
            <a:r>
              <a:rPr lang="uk-UA" sz="12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» </a:t>
            </a:r>
            <a:r>
              <a:rPr lang="uk-UA" sz="1200" b="1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та інші</a:t>
            </a:r>
            <a:endParaRPr sz="1200"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61" name="Google Shape;961;g3923236bba4_2_309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47492" y="4950082"/>
            <a:ext cx="921900" cy="61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62" name="Google Shape;962;g3923236bba4_2_309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76138" y="4950095"/>
            <a:ext cx="921900" cy="61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63" name="Google Shape;963;g3923236bba4_2_309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04788" y="4950120"/>
            <a:ext cx="921900" cy="61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64" name="Google Shape;964;g3923236bba4_2_309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33648" y="5824207"/>
            <a:ext cx="921900" cy="654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65" name="Google Shape;965;g3923236bba4_2_309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76143" y="5824256"/>
            <a:ext cx="921900" cy="654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66" name="Google Shape;966;g3923236bba4_2_309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504793" y="5824307"/>
            <a:ext cx="921900" cy="654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cxnSp>
        <p:nvCxnSpPr>
          <p:cNvPr id="967" name="Google Shape;967;g3923236bba4_2_3093"/>
          <p:cNvCxnSpPr>
            <a:cxnSpLocks/>
          </p:cNvCxnSpPr>
          <p:nvPr/>
        </p:nvCxnSpPr>
        <p:spPr>
          <a:xfrm>
            <a:off x="6242818" y="4805032"/>
            <a:ext cx="5217600" cy="0"/>
          </a:xfrm>
          <a:prstGeom prst="straightConnector1">
            <a:avLst/>
          </a:prstGeom>
          <a:noFill/>
          <a:ln w="9525" cap="flat" cmpd="sng">
            <a:solidFill>
              <a:srgbClr val="85ABF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8" name="Google Shape;968;g3923236bba4_2_3093"/>
          <p:cNvCxnSpPr>
            <a:cxnSpLocks/>
          </p:cNvCxnSpPr>
          <p:nvPr/>
        </p:nvCxnSpPr>
        <p:spPr>
          <a:xfrm>
            <a:off x="6242818" y="5690082"/>
            <a:ext cx="5217600" cy="0"/>
          </a:xfrm>
          <a:prstGeom prst="straightConnector1">
            <a:avLst/>
          </a:prstGeom>
          <a:noFill/>
          <a:ln w="9525" cap="flat" cmpd="sng">
            <a:solidFill>
              <a:srgbClr val="85ABF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9" name="Google Shape;969;g3923236bba4_2_3093"/>
          <p:cNvSpPr txBox="1"/>
          <p:nvPr/>
        </p:nvSpPr>
        <p:spPr>
          <a:xfrm>
            <a:off x="777399" y="5983111"/>
            <a:ext cx="473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61925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uk-UA"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соціальний супровід сімей з дітьми  </a:t>
            </a:r>
            <a:endParaRPr sz="14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70" name="Google Shape;970;g3923236bba4_2_3093"/>
          <p:cNvSpPr/>
          <p:nvPr/>
        </p:nvSpPr>
        <p:spPr>
          <a:xfrm>
            <a:off x="197819" y="1344897"/>
            <a:ext cx="4977000" cy="1002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71450" dist="19050" dir="4080000" algn="bl" rotWithShape="0">
              <a:srgbClr val="276CF8">
                <a:alpha val="80780"/>
              </a:srgbClr>
            </a:outerShdw>
          </a:effectLst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g3923236bba4_2_3093"/>
          <p:cNvSpPr txBox="1"/>
          <p:nvPr/>
        </p:nvSpPr>
        <p:spPr>
          <a:xfrm>
            <a:off x="1444870" y="1462480"/>
            <a:ext cx="3687873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4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ставок фахівців соціальної роботи у ТГ,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4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що на </a:t>
            </a:r>
            <a:r>
              <a:rPr lang="uk-UA" sz="1600" b="0" i="0" u="none" strike="noStrike" cap="none" dirty="0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15</a:t>
            </a:r>
            <a:r>
              <a:rPr lang="uk-UA" sz="14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більше у порівнянні з минулим роком</a:t>
            </a:r>
            <a:endParaRPr sz="1400"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72" name="Google Shape;972;g3923236bba4_2_3093"/>
          <p:cNvSpPr/>
          <p:nvPr/>
        </p:nvSpPr>
        <p:spPr>
          <a:xfrm>
            <a:off x="1230370" y="3123877"/>
            <a:ext cx="214500" cy="214500"/>
          </a:xfrm>
          <a:prstGeom prst="roundRect">
            <a:avLst>
              <a:gd name="adj" fmla="val 16667"/>
            </a:avLst>
          </a:prstGeom>
          <a:solidFill>
            <a:srgbClr val="276CF8"/>
          </a:solidFill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g3923236bba4_2_3093"/>
          <p:cNvSpPr/>
          <p:nvPr/>
        </p:nvSpPr>
        <p:spPr>
          <a:xfrm>
            <a:off x="205964" y="2645894"/>
            <a:ext cx="4977000" cy="1055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71450" dist="19050" dir="4080000" algn="bl" rotWithShape="0">
              <a:srgbClr val="276CF8">
                <a:alpha val="80780"/>
              </a:srgbClr>
            </a:outerShdw>
          </a:effectLst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4" name="Google Shape;974;g3923236bba4_2_3093"/>
          <p:cNvSpPr txBox="1"/>
          <p:nvPr/>
        </p:nvSpPr>
        <p:spPr>
          <a:xfrm>
            <a:off x="1444870" y="2841780"/>
            <a:ext cx="3534634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4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Центрів надання соціальних послуг у ТГ, що на 10 Центрів більше у порівнянні з минулим роком</a:t>
            </a:r>
            <a:endParaRPr sz="1400"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75" name="Google Shape;975;g3923236bba4_2_3093"/>
          <p:cNvSpPr/>
          <p:nvPr/>
        </p:nvSpPr>
        <p:spPr>
          <a:xfrm>
            <a:off x="5675874" y="2632122"/>
            <a:ext cx="6341774" cy="554100"/>
          </a:xfrm>
          <a:prstGeom prst="roundRect">
            <a:avLst>
              <a:gd name="adj" fmla="val 30703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6" name="Google Shape;976;g3923236bba4_2_3093"/>
          <p:cNvSpPr txBox="1"/>
          <p:nvPr/>
        </p:nvSpPr>
        <p:spPr>
          <a:xfrm>
            <a:off x="7304302" y="2738050"/>
            <a:ext cx="4877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4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реалізація флагманського проєкту “Рух без </a:t>
            </a:r>
            <a:r>
              <a:rPr lang="uk-UA" sz="1400" b="0" i="0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барʼєрів</a:t>
            </a:r>
            <a:r>
              <a:rPr lang="uk-UA" sz="14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”</a:t>
            </a:r>
            <a:endParaRPr sz="1400"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77" name="Google Shape;977;g3923236bba4_2_3093"/>
          <p:cNvSpPr/>
          <p:nvPr/>
        </p:nvSpPr>
        <p:spPr>
          <a:xfrm>
            <a:off x="5675874" y="912313"/>
            <a:ext cx="6366151" cy="806700"/>
          </a:xfrm>
          <a:prstGeom prst="roundRect">
            <a:avLst>
              <a:gd name="adj" fmla="val 30703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8" name="Google Shape;978;g3923236bba4_2_3093"/>
          <p:cNvSpPr txBox="1"/>
          <p:nvPr/>
        </p:nvSpPr>
        <p:spPr>
          <a:xfrm>
            <a:off x="5874840" y="1093499"/>
            <a:ext cx="5935672" cy="492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b="1" i="0" u="none" strike="noStrike" cap="none" dirty="0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Затверджено</a:t>
            </a:r>
            <a:r>
              <a:rPr lang="uk-UA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обласний План заходів реалізації Національної стратегії із створення </a:t>
            </a:r>
            <a:r>
              <a:rPr lang="uk-UA" b="0" i="0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безбарʼєрного</a:t>
            </a:r>
            <a:r>
              <a:rPr lang="uk-UA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простору в Україні на 2025-2026 роки</a:t>
            </a:r>
            <a:endParaRPr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79" name="Google Shape;979;g3923236bba4_2_3093"/>
          <p:cNvSpPr/>
          <p:nvPr/>
        </p:nvSpPr>
        <p:spPr>
          <a:xfrm>
            <a:off x="5675874" y="1956543"/>
            <a:ext cx="6341774" cy="437861"/>
          </a:xfrm>
          <a:prstGeom prst="roundRect">
            <a:avLst>
              <a:gd name="adj" fmla="val 30703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g3923236bba4_2_3093"/>
          <p:cNvSpPr txBox="1"/>
          <p:nvPr/>
        </p:nvSpPr>
        <p:spPr>
          <a:xfrm>
            <a:off x="5977924" y="2004188"/>
            <a:ext cx="5806704" cy="30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4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утворено</a:t>
            </a:r>
            <a:r>
              <a:rPr lang="uk-UA" sz="1400" b="1" i="0" u="none" strike="noStrike" cap="none" dirty="0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sz="1600" b="1" i="0" u="none" strike="noStrike" cap="none" dirty="0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43</a:t>
            </a:r>
            <a:r>
              <a:rPr lang="uk-UA" sz="1400" b="1" i="0" u="none" strike="noStrike" cap="none" dirty="0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sz="14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ради </a:t>
            </a:r>
            <a:r>
              <a:rPr lang="uk-UA" sz="1400" b="0" i="0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безбарʼєрності</a:t>
            </a:r>
            <a:r>
              <a:rPr lang="uk-UA" sz="14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в територіальних громадах</a:t>
            </a:r>
            <a:endParaRPr sz="1400"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983" name="Google Shape;983;g3923236bba4_2_3093"/>
          <p:cNvGrpSpPr/>
          <p:nvPr/>
        </p:nvGrpSpPr>
        <p:grpSpPr>
          <a:xfrm>
            <a:off x="322360" y="4333162"/>
            <a:ext cx="562456" cy="493525"/>
            <a:chOff x="98900" y="5063100"/>
            <a:chExt cx="431100" cy="419700"/>
          </a:xfrm>
        </p:grpSpPr>
        <p:sp>
          <p:nvSpPr>
            <p:cNvPr id="984" name="Google Shape;984;g3923236bba4_2_3093"/>
            <p:cNvSpPr/>
            <p:nvPr/>
          </p:nvSpPr>
          <p:spPr>
            <a:xfrm>
              <a:off x="98900" y="5063100"/>
              <a:ext cx="431100" cy="419700"/>
            </a:xfrm>
            <a:prstGeom prst="ellipse">
              <a:avLst/>
            </a:prstGeom>
            <a:solidFill>
              <a:srgbClr val="0072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85750" tIns="92850" rIns="185750" bIns="9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g3923236bba4_2_3093"/>
            <p:cNvSpPr txBox="1"/>
            <p:nvPr/>
          </p:nvSpPr>
          <p:spPr>
            <a:xfrm>
              <a:off x="139654" y="5185124"/>
              <a:ext cx="3702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uk-UA" sz="1200" b="1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 ТГ </a:t>
              </a:r>
              <a:endParaRPr/>
            </a:p>
          </p:txBody>
        </p:sp>
      </p:grpSp>
      <p:grpSp>
        <p:nvGrpSpPr>
          <p:cNvPr id="986" name="Google Shape;986;g3923236bba4_2_3093"/>
          <p:cNvGrpSpPr/>
          <p:nvPr/>
        </p:nvGrpSpPr>
        <p:grpSpPr>
          <a:xfrm>
            <a:off x="322360" y="4905419"/>
            <a:ext cx="562456" cy="493525"/>
            <a:chOff x="98900" y="5063100"/>
            <a:chExt cx="431100" cy="419700"/>
          </a:xfrm>
        </p:grpSpPr>
        <p:sp>
          <p:nvSpPr>
            <p:cNvPr id="987" name="Google Shape;987;g3923236bba4_2_3093"/>
            <p:cNvSpPr/>
            <p:nvPr/>
          </p:nvSpPr>
          <p:spPr>
            <a:xfrm>
              <a:off x="98900" y="5063100"/>
              <a:ext cx="431100" cy="419700"/>
            </a:xfrm>
            <a:prstGeom prst="ellipse">
              <a:avLst/>
            </a:prstGeom>
            <a:solidFill>
              <a:srgbClr val="0072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85750" tIns="92850" rIns="185750" bIns="9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g3923236bba4_2_3093"/>
            <p:cNvSpPr txBox="1"/>
            <p:nvPr/>
          </p:nvSpPr>
          <p:spPr>
            <a:xfrm>
              <a:off x="139654" y="5185124"/>
              <a:ext cx="3702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uk-UA" sz="1200" b="1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11 ТГ </a:t>
              </a:r>
              <a:endParaRPr/>
            </a:p>
          </p:txBody>
        </p:sp>
      </p:grpSp>
      <p:grpSp>
        <p:nvGrpSpPr>
          <p:cNvPr id="989" name="Google Shape;989;g3923236bba4_2_3093"/>
          <p:cNvGrpSpPr/>
          <p:nvPr/>
        </p:nvGrpSpPr>
        <p:grpSpPr>
          <a:xfrm>
            <a:off x="322360" y="5456736"/>
            <a:ext cx="562456" cy="493525"/>
            <a:chOff x="98900" y="5063100"/>
            <a:chExt cx="431100" cy="419700"/>
          </a:xfrm>
        </p:grpSpPr>
        <p:sp>
          <p:nvSpPr>
            <p:cNvPr id="990" name="Google Shape;990;g3923236bba4_2_3093"/>
            <p:cNvSpPr/>
            <p:nvPr/>
          </p:nvSpPr>
          <p:spPr>
            <a:xfrm>
              <a:off x="98900" y="5063100"/>
              <a:ext cx="431100" cy="419700"/>
            </a:xfrm>
            <a:prstGeom prst="ellipse">
              <a:avLst/>
            </a:prstGeom>
            <a:solidFill>
              <a:srgbClr val="0072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85750" tIns="92850" rIns="185750" bIns="9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g3923236bba4_2_3093"/>
            <p:cNvSpPr txBox="1"/>
            <p:nvPr/>
          </p:nvSpPr>
          <p:spPr>
            <a:xfrm>
              <a:off x="139654" y="5185124"/>
              <a:ext cx="3702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uk-UA" sz="1200" b="1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3 ТГ </a:t>
              </a:r>
              <a:endParaRPr/>
            </a:p>
          </p:txBody>
        </p:sp>
      </p:grpSp>
      <p:grpSp>
        <p:nvGrpSpPr>
          <p:cNvPr id="992" name="Google Shape;992;g3923236bba4_2_3093"/>
          <p:cNvGrpSpPr/>
          <p:nvPr/>
        </p:nvGrpSpPr>
        <p:grpSpPr>
          <a:xfrm>
            <a:off x="322360" y="6043785"/>
            <a:ext cx="562456" cy="493525"/>
            <a:chOff x="98900" y="5063100"/>
            <a:chExt cx="431100" cy="419700"/>
          </a:xfrm>
        </p:grpSpPr>
        <p:sp>
          <p:nvSpPr>
            <p:cNvPr id="993" name="Google Shape;993;g3923236bba4_2_3093"/>
            <p:cNvSpPr/>
            <p:nvPr/>
          </p:nvSpPr>
          <p:spPr>
            <a:xfrm>
              <a:off x="98900" y="5063100"/>
              <a:ext cx="431100" cy="419700"/>
            </a:xfrm>
            <a:prstGeom prst="ellipse">
              <a:avLst/>
            </a:prstGeom>
            <a:solidFill>
              <a:srgbClr val="0072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85750" tIns="92850" rIns="185750" bIns="9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g3923236bba4_2_3093"/>
            <p:cNvSpPr txBox="1"/>
            <p:nvPr/>
          </p:nvSpPr>
          <p:spPr>
            <a:xfrm>
              <a:off x="139654" y="5185124"/>
              <a:ext cx="3702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uk-UA" sz="1200" b="1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32 ТГ </a:t>
              </a:r>
              <a:endParaRPr/>
            </a:p>
          </p:txBody>
        </p:sp>
      </p:grpSp>
      <p:sp>
        <p:nvSpPr>
          <p:cNvPr id="995" name="Google Shape;995;g3923236bba4_2_3093"/>
          <p:cNvSpPr txBox="1"/>
          <p:nvPr/>
        </p:nvSpPr>
        <p:spPr>
          <a:xfrm>
            <a:off x="1153587" y="3957383"/>
            <a:ext cx="6149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uk-UA" sz="1400" b="1" i="0" u="none" strike="noStrike" cap="none">
                <a:solidFill>
                  <a:srgbClr val="3774FB"/>
                </a:solidFill>
                <a:latin typeface="Trebuchet MS"/>
                <a:ea typeface="Trebuchet MS"/>
                <a:cs typeface="Trebuchet MS"/>
                <a:sym typeface="Trebuchet MS"/>
              </a:rPr>
              <a:t>Впроваджено соціальні послуги</a:t>
            </a:r>
            <a:endParaRPr/>
          </a:p>
        </p:txBody>
      </p:sp>
      <p:sp>
        <p:nvSpPr>
          <p:cNvPr id="996" name="Google Shape;996;g3923236bba4_2_3093"/>
          <p:cNvSpPr txBox="1"/>
          <p:nvPr/>
        </p:nvSpPr>
        <p:spPr>
          <a:xfrm>
            <a:off x="788864" y="4413295"/>
            <a:ext cx="6149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19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раннє втручання </a:t>
            </a:r>
            <a:endParaRPr/>
          </a:p>
        </p:txBody>
      </p:sp>
      <p:sp>
        <p:nvSpPr>
          <p:cNvPr id="997" name="Google Shape;997;g3923236bba4_2_3093"/>
          <p:cNvSpPr txBox="1"/>
          <p:nvPr/>
        </p:nvSpPr>
        <p:spPr>
          <a:xfrm>
            <a:off x="764332" y="5020609"/>
            <a:ext cx="6149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19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формування життєстійкості </a:t>
            </a:r>
            <a:endParaRPr/>
          </a:p>
        </p:txBody>
      </p:sp>
      <p:sp>
        <p:nvSpPr>
          <p:cNvPr id="998" name="Google Shape;998;g3923236bba4_2_3093"/>
          <p:cNvSpPr txBox="1"/>
          <p:nvPr/>
        </p:nvSpPr>
        <p:spPr>
          <a:xfrm>
            <a:off x="732075" y="5510291"/>
            <a:ext cx="6149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19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денний догляд дітей з інвалідністю </a:t>
            </a:r>
            <a:endParaRPr/>
          </a:p>
        </p:txBody>
      </p:sp>
      <p:sp>
        <p:nvSpPr>
          <p:cNvPr id="999" name="Google Shape;999;g3923236bba4_2_3093"/>
          <p:cNvSpPr txBox="1"/>
          <p:nvPr/>
        </p:nvSpPr>
        <p:spPr>
          <a:xfrm flipH="1">
            <a:off x="365213" y="1634204"/>
            <a:ext cx="100850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149,5</a:t>
            </a:r>
            <a:endParaRPr sz="2000" dirty="0">
              <a:solidFill>
                <a:srgbClr val="276CF8"/>
              </a:solidFill>
            </a:endParaRPr>
          </a:p>
        </p:txBody>
      </p:sp>
      <p:sp>
        <p:nvSpPr>
          <p:cNvPr id="1001" name="Google Shape;1001;g3923236bba4_2_3093"/>
          <p:cNvSpPr txBox="1"/>
          <p:nvPr/>
        </p:nvSpPr>
        <p:spPr>
          <a:xfrm>
            <a:off x="526605" y="2979945"/>
            <a:ext cx="59100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45</a:t>
            </a:r>
            <a:endParaRPr sz="2000">
              <a:solidFill>
                <a:srgbClr val="276CF8"/>
              </a:solidFill>
            </a:endParaRPr>
          </a:p>
        </p:txBody>
      </p:sp>
      <p:sp>
        <p:nvSpPr>
          <p:cNvPr id="1004" name="Google Shape;1004;g3923236bba4_2_3093"/>
          <p:cNvSpPr txBox="1"/>
          <p:nvPr/>
        </p:nvSpPr>
        <p:spPr>
          <a:xfrm>
            <a:off x="341855" y="125401"/>
            <a:ext cx="5230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</a:pPr>
            <a:r>
              <a:rPr lang="uk-UA" sz="24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Соціальний захист населення</a:t>
            </a:r>
            <a:endParaRPr sz="2400" b="1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08" name="Google Shape;1008;g3923236bba4_2_3093"/>
          <p:cNvSpPr/>
          <p:nvPr/>
        </p:nvSpPr>
        <p:spPr>
          <a:xfrm>
            <a:off x="375527" y="815102"/>
            <a:ext cx="4386000" cy="342300"/>
          </a:xfrm>
          <a:prstGeom prst="roundRect">
            <a:avLst>
              <a:gd name="adj" fmla="val 43826"/>
            </a:avLst>
          </a:prstGeom>
          <a:solidFill>
            <a:srgbClr val="719FFB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Розвиток соціальних послуг </a:t>
            </a: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Google Shape;1257;p35">
            <a:extLst>
              <a:ext uri="{FF2B5EF4-FFF2-40B4-BE49-F238E27FC236}">
                <a16:creationId xmlns:a16="http://schemas.microsoft.com/office/drawing/2014/main" id="{9ADDE946-DFED-13CC-6C45-8CAA120EF46A}"/>
              </a:ext>
            </a:extLst>
          </p:cNvPr>
          <p:cNvSpPr txBox="1"/>
          <p:nvPr/>
        </p:nvSpPr>
        <p:spPr>
          <a:xfrm>
            <a:off x="6268663" y="2664877"/>
            <a:ext cx="937557" cy="353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110,2</a:t>
            </a:r>
            <a:endParaRPr sz="2400" b="0" i="0" u="none" strike="noStrike" cap="none" dirty="0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3" name="Google Shape;1235;p35">
            <a:extLst>
              <a:ext uri="{FF2B5EF4-FFF2-40B4-BE49-F238E27FC236}">
                <a16:creationId xmlns:a16="http://schemas.microsoft.com/office/drawing/2014/main" id="{A0EA320E-D17E-40DF-8D2D-8715ED478ED7}"/>
              </a:ext>
            </a:extLst>
          </p:cNvPr>
          <p:cNvSpPr txBox="1"/>
          <p:nvPr/>
        </p:nvSpPr>
        <p:spPr>
          <a:xfrm>
            <a:off x="6265175" y="2916954"/>
            <a:ext cx="937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1" dirty="0">
                <a:solidFill>
                  <a:srgbClr val="588EFA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20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" name="Google Shape;343;g3923236bba4_2_898">
            <a:extLst>
              <a:ext uri="{FF2B5EF4-FFF2-40B4-BE49-F238E27FC236}">
                <a16:creationId xmlns:a16="http://schemas.microsoft.com/office/drawing/2014/main" id="{5D48FB36-E488-840A-2731-28BA0613791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874840" y="2724128"/>
            <a:ext cx="383924" cy="38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4;g3a1f6575b08_30_0">
            <a:extLst>
              <a:ext uri="{FF2B5EF4-FFF2-40B4-BE49-F238E27FC236}">
                <a16:creationId xmlns:a16="http://schemas.microsoft.com/office/drawing/2014/main" id="{A72B51FB-C729-A7AC-3122-3D1F232FFC2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7263CF1-7E64-66F1-3DEE-FC39D8031EED}"/>
              </a:ext>
            </a:extLst>
          </p:cNvPr>
          <p:cNvGrpSpPr/>
          <p:nvPr/>
        </p:nvGrpSpPr>
        <p:grpSpPr>
          <a:xfrm>
            <a:off x="-2472627" y="546402"/>
            <a:ext cx="7452131" cy="108000"/>
            <a:chOff x="-2448910" y="879349"/>
            <a:chExt cx="7452131" cy="108000"/>
          </a:xfrm>
        </p:grpSpPr>
        <p:cxnSp>
          <p:nvCxnSpPr>
            <p:cNvPr id="9" name="Google Shape;215;g3a1f6575b08_30_0">
              <a:extLst>
                <a:ext uri="{FF2B5EF4-FFF2-40B4-BE49-F238E27FC236}">
                  <a16:creationId xmlns:a16="http://schemas.microsoft.com/office/drawing/2014/main" id="{0501C648-746C-A3C0-B82C-16F8F215D7FA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" name="Google Shape;216;g3a1f6575b08_30_0">
              <a:extLst>
                <a:ext uri="{FF2B5EF4-FFF2-40B4-BE49-F238E27FC236}">
                  <a16:creationId xmlns:a16="http://schemas.microsoft.com/office/drawing/2014/main" id="{D62840DA-5A96-55EC-0103-55FF44A63C57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3a1f6575b08_3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411" y="3140370"/>
            <a:ext cx="5493201" cy="35971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" name="Google Shape;191;g3a1f6575b08_30_0"/>
          <p:cNvGrpSpPr/>
          <p:nvPr/>
        </p:nvGrpSpPr>
        <p:grpSpPr>
          <a:xfrm>
            <a:off x="50902" y="0"/>
            <a:ext cx="782217" cy="677100"/>
            <a:chOff x="11292150" y="-19000"/>
            <a:chExt cx="782217" cy="677100"/>
          </a:xfrm>
        </p:grpSpPr>
        <p:cxnSp>
          <p:nvCxnSpPr>
            <p:cNvPr id="192" name="Google Shape;192;g3a1f6575b08_30_0"/>
            <p:cNvCxnSpPr/>
            <p:nvPr/>
          </p:nvCxnSpPr>
          <p:spPr>
            <a:xfrm>
              <a:off x="11292150" y="-19000"/>
              <a:ext cx="0" cy="5241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cxnSp>
          <p:nvCxnSpPr>
            <p:cNvPr id="193" name="Google Shape;193;g3a1f6575b08_30_0"/>
            <p:cNvCxnSpPr/>
            <p:nvPr/>
          </p:nvCxnSpPr>
          <p:spPr>
            <a:xfrm>
              <a:off x="11436016" y="-19000"/>
              <a:ext cx="0" cy="6771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cxnSp>
          <p:nvCxnSpPr>
            <p:cNvPr id="194" name="Google Shape;194;g3a1f6575b08_30_0"/>
            <p:cNvCxnSpPr/>
            <p:nvPr/>
          </p:nvCxnSpPr>
          <p:spPr>
            <a:xfrm>
              <a:off x="11605217" y="-19000"/>
              <a:ext cx="0" cy="3513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cxnSp>
          <p:nvCxnSpPr>
            <p:cNvPr id="195" name="Google Shape;195;g3a1f6575b08_30_0"/>
            <p:cNvCxnSpPr/>
            <p:nvPr/>
          </p:nvCxnSpPr>
          <p:spPr>
            <a:xfrm>
              <a:off x="11761300" y="-19000"/>
              <a:ext cx="0" cy="5241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cxnSp>
          <p:nvCxnSpPr>
            <p:cNvPr id="196" name="Google Shape;196;g3a1f6575b08_30_0"/>
            <p:cNvCxnSpPr/>
            <p:nvPr/>
          </p:nvCxnSpPr>
          <p:spPr>
            <a:xfrm>
              <a:off x="11905166" y="-19000"/>
              <a:ext cx="0" cy="6771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cxnSp>
          <p:nvCxnSpPr>
            <p:cNvPr id="197" name="Google Shape;197;g3a1f6575b08_30_0"/>
            <p:cNvCxnSpPr/>
            <p:nvPr/>
          </p:nvCxnSpPr>
          <p:spPr>
            <a:xfrm>
              <a:off x="12074367" y="-19000"/>
              <a:ext cx="0" cy="3513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sp>
        <p:nvSpPr>
          <p:cNvPr id="198" name="Google Shape;198;g3a1f6575b08_30_0"/>
          <p:cNvSpPr txBox="1"/>
          <p:nvPr/>
        </p:nvSpPr>
        <p:spPr>
          <a:xfrm>
            <a:off x="218825" y="125025"/>
            <a:ext cx="576917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uk-UA" sz="2400" b="1" dirty="0">
                <a:solidFill>
                  <a:srgbClr val="276CF8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Доходи </a:t>
            </a:r>
            <a:r>
              <a:rPr lang="uk-UA" sz="2400" b="1" i="0" u="none" strike="noStrike" cap="none" dirty="0">
                <a:solidFill>
                  <a:srgbClr val="276CF8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місцевих бюджетів</a:t>
            </a:r>
            <a:endParaRPr sz="2400" b="1" i="0" u="none" strike="noStrike" cap="none" dirty="0">
              <a:solidFill>
                <a:srgbClr val="276CF8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199" name="Google Shape;199;g3a1f6575b08_30_0"/>
          <p:cNvSpPr/>
          <p:nvPr/>
        </p:nvSpPr>
        <p:spPr>
          <a:xfrm>
            <a:off x="178354" y="1270135"/>
            <a:ext cx="3762602" cy="1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3a1f6575b08_30_0"/>
          <p:cNvSpPr/>
          <p:nvPr/>
        </p:nvSpPr>
        <p:spPr>
          <a:xfrm>
            <a:off x="1750406" y="1270135"/>
            <a:ext cx="2946921" cy="12631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99"/>
              <a:buFont typeface="Arial"/>
              <a:buNone/>
            </a:pPr>
            <a:r>
              <a:rPr lang="uk-UA" sz="2799" b="1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8</a:t>
            </a:r>
            <a:r>
              <a:rPr lang="uk-UA" sz="2799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,</a:t>
            </a:r>
            <a:r>
              <a:rPr lang="uk-UA" sz="2799" b="1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1</a:t>
            </a:r>
            <a:r>
              <a:rPr lang="uk-UA" sz="2799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млрд грн</a:t>
            </a:r>
            <a:endParaRPr sz="1400" b="0" i="0" u="none" strike="noStrike" cap="none" dirty="0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надійшло власних доходів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до загального фонду</a:t>
            </a:r>
            <a:endParaRPr sz="1400" b="0" i="0" u="none" strike="noStrike" cap="none" dirty="0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2000" b="1" i="0" u="none" strike="noStrike" cap="none" dirty="0">
                <a:solidFill>
                  <a:srgbClr val="276CF8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(104,2% до плану)</a:t>
            </a:r>
            <a:endParaRPr sz="1400" b="0" i="0" u="none" strike="noStrike" cap="none" dirty="0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</p:txBody>
      </p:sp>
      <p:pic>
        <p:nvPicPr>
          <p:cNvPr id="201" name="Google Shape;201;g3a1f6575b08_3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411" y="1565045"/>
            <a:ext cx="633183" cy="84424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02" name="Google Shape;202;g3a1f6575b08_30_0"/>
          <p:cNvSpPr txBox="1"/>
          <p:nvPr/>
        </p:nvSpPr>
        <p:spPr>
          <a:xfrm>
            <a:off x="6342975" y="1521601"/>
            <a:ext cx="511069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800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За темпами росту до 2024 року</a:t>
            </a:r>
            <a:endParaRPr sz="1400" b="0" i="0" u="none" strike="noStrike" cap="none" dirty="0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206" name="Google Shape;206;g3a1f6575b08_30_0"/>
          <p:cNvSpPr/>
          <p:nvPr/>
        </p:nvSpPr>
        <p:spPr>
          <a:xfrm>
            <a:off x="6140289" y="2885553"/>
            <a:ext cx="5579643" cy="319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65100" dir="120000" sx="99000" sy="99000" algn="ctr" rotWithShape="0">
              <a:srgbClr val="7DA5FB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1150" marR="0" lvl="0" algn="l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b="1" i="1" u="none" strike="noStrike" cap="none" dirty="0">
                <a:solidFill>
                  <a:srgbClr val="276CF8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за рахунок:</a:t>
            </a:r>
            <a:endParaRPr lang="uk-UA" b="1" i="1" u="none" strike="noStrike" cap="none" dirty="0">
              <a:solidFill>
                <a:srgbClr val="5A5A5A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  <a:p>
            <a:pPr marL="311150" marR="0" lvl="0" algn="l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uk-UA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ПДФО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- зростання </a:t>
            </a:r>
            <a:r>
              <a:rPr lang="uk-UA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на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uk-UA" b="1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19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,3 % </a:t>
            </a:r>
            <a:r>
              <a:rPr lang="uk-UA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(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+</a:t>
            </a:r>
            <a:r>
              <a:rPr lang="uk-UA" b="1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743,0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uk-UA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млн грн)</a:t>
            </a:r>
            <a:endParaRPr lang="uk-UA" b="0" i="0" u="none" strike="noStrike" cap="none" dirty="0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  <a:p>
            <a:pPr marL="311150" marR="0" lvl="0" algn="l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uk-UA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єдиного податку - 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зростання</a:t>
            </a:r>
            <a:r>
              <a:rPr lang="uk-UA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на 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1</a:t>
            </a:r>
            <a:r>
              <a:rPr lang="uk-UA" b="1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4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,</a:t>
            </a:r>
            <a:r>
              <a:rPr lang="uk-UA" b="1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7 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% </a:t>
            </a:r>
            <a:r>
              <a:rPr lang="uk-UA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(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+1</a:t>
            </a:r>
            <a:r>
              <a:rPr lang="uk-UA" b="1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49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,</a:t>
            </a:r>
            <a:r>
              <a:rPr lang="uk-UA" b="1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6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uk-UA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млн грн)</a:t>
            </a:r>
            <a:endParaRPr lang="uk-UA" b="0" i="0" u="none" strike="noStrike" cap="none" dirty="0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  <a:p>
            <a:pPr marL="311150" marR="0" lvl="0" algn="l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uk-UA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плати за землю - 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зростання </a:t>
            </a:r>
            <a:r>
              <a:rPr lang="uk-UA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на 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2</a:t>
            </a:r>
            <a:r>
              <a:rPr lang="uk-UA" b="1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0,7 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% </a:t>
            </a:r>
            <a:r>
              <a:rPr lang="uk-UA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(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+</a:t>
            </a:r>
            <a:r>
              <a:rPr lang="uk-UA" b="1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126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,</a:t>
            </a:r>
            <a:r>
              <a:rPr lang="uk-UA" b="1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1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uk-UA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млн грн)</a:t>
            </a:r>
            <a:endParaRPr lang="uk-UA" b="0" i="0" u="none" strike="noStrike" cap="none" dirty="0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  <a:p>
            <a:pPr marL="311150" marR="0" lvl="0" algn="l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uk-UA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податку на нерухоме майно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– зростання </a:t>
            </a:r>
            <a:r>
              <a:rPr lang="uk-UA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на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1</a:t>
            </a:r>
            <a:r>
              <a:rPr lang="uk-UA" b="1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3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,</a:t>
            </a:r>
            <a:r>
              <a:rPr lang="uk-UA" b="1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5 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% </a:t>
            </a:r>
            <a:r>
              <a:rPr lang="uk-UA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(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+3</a:t>
            </a:r>
            <a:r>
              <a:rPr lang="uk-UA" b="1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5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,</a:t>
            </a:r>
            <a:r>
              <a:rPr lang="uk-UA" b="1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2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uk-UA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млн грн)</a:t>
            </a:r>
            <a:endParaRPr lang="uk-UA" b="1" dirty="0">
              <a:solidFill>
                <a:srgbClr val="5A5A5A"/>
              </a:solidFill>
              <a:latin typeface="Trebuchet MS" panose="020B0703020202090204" pitchFamily="34" charset="0"/>
              <a:ea typeface="Trebuchet MS"/>
              <a:cs typeface="Times New Roman"/>
              <a:sym typeface="Times New Roman"/>
            </a:endParaRPr>
          </a:p>
        </p:txBody>
      </p:sp>
      <p:sp>
        <p:nvSpPr>
          <p:cNvPr id="207" name="Google Shape;207;g3a1f6575b08_30_0"/>
          <p:cNvSpPr/>
          <p:nvPr/>
        </p:nvSpPr>
        <p:spPr>
          <a:xfrm rot="-156767" flipH="1">
            <a:off x="3560532" y="3135040"/>
            <a:ext cx="1375430" cy="521938"/>
          </a:xfrm>
          <a:prstGeom prst="curvedDownArrow">
            <a:avLst>
              <a:gd name="adj1" fmla="val 25000"/>
              <a:gd name="adj2" fmla="val 53238"/>
              <a:gd name="adj3" fmla="val 29306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3a1f6575b08_30_0"/>
          <p:cNvSpPr/>
          <p:nvPr/>
        </p:nvSpPr>
        <p:spPr>
          <a:xfrm rot="-174262" flipH="1">
            <a:off x="833593" y="3583062"/>
            <a:ext cx="1349934" cy="522068"/>
          </a:xfrm>
          <a:prstGeom prst="curvedDownArrow">
            <a:avLst>
              <a:gd name="adj1" fmla="val 25000"/>
              <a:gd name="adj2" fmla="val 50000"/>
              <a:gd name="adj3" fmla="val 35676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3a1f6575b08_30_0"/>
          <p:cNvSpPr txBox="1"/>
          <p:nvPr/>
        </p:nvSpPr>
        <p:spPr>
          <a:xfrm>
            <a:off x="5040697" y="3328065"/>
            <a:ext cx="105570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000" b="0" i="0" u="none" strike="noStrike" cap="none" dirty="0">
                <a:latin typeface="Trebuchet MS" panose="020B0703020202090204" pitchFamily="34" charset="0"/>
                <a:ea typeface="Times New Roman"/>
                <a:cs typeface="Times New Roman"/>
                <a:sym typeface="Times New Roman"/>
              </a:rPr>
              <a:t>(млрд грн)</a:t>
            </a:r>
            <a:endParaRPr sz="1050" b="0" i="0" u="none" strike="noStrike" cap="none" dirty="0"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210" name="Google Shape;210;g3a1f6575b08_30_0"/>
          <p:cNvSpPr/>
          <p:nvPr/>
        </p:nvSpPr>
        <p:spPr>
          <a:xfrm rot="-156732" flipH="1">
            <a:off x="2207141" y="3444547"/>
            <a:ext cx="1375730" cy="527346"/>
          </a:xfrm>
          <a:prstGeom prst="curvedDownArrow">
            <a:avLst>
              <a:gd name="adj1" fmla="val 25000"/>
              <a:gd name="adj2" fmla="val 53238"/>
              <a:gd name="adj3" fmla="val 29306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BBCB809-956A-84E6-E827-C169DC7304F8}"/>
              </a:ext>
            </a:extLst>
          </p:cNvPr>
          <p:cNvGrpSpPr/>
          <p:nvPr/>
        </p:nvGrpSpPr>
        <p:grpSpPr>
          <a:xfrm>
            <a:off x="-78059" y="879349"/>
            <a:ext cx="5081280" cy="108000"/>
            <a:chOff x="-78059" y="879349"/>
            <a:chExt cx="5081280" cy="108000"/>
          </a:xfrm>
        </p:grpSpPr>
        <p:cxnSp>
          <p:nvCxnSpPr>
            <p:cNvPr id="215" name="Google Shape;215;g3a1f6575b08_30_0"/>
            <p:cNvCxnSpPr>
              <a:cxnSpLocks/>
            </p:cNvCxnSpPr>
            <p:nvPr/>
          </p:nvCxnSpPr>
          <p:spPr>
            <a:xfrm>
              <a:off x="-78059" y="935046"/>
              <a:ext cx="4973278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6" name="Google Shape;216;g3a1f6575b08_30_0"/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0" name="Google Shape;220;g3a1f6575b08_30_0"/>
          <p:cNvSpPr/>
          <p:nvPr/>
        </p:nvSpPr>
        <p:spPr>
          <a:xfrm rot="5400000">
            <a:off x="6329326" y="3722107"/>
            <a:ext cx="227700" cy="1596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4" name="Google Shape;224;g3a1f6575b08_3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98D97239-0297-4E8B-1505-C065DE6ED28D}"/>
              </a:ext>
            </a:extLst>
          </p:cNvPr>
          <p:cNvSpPr/>
          <p:nvPr/>
        </p:nvSpPr>
        <p:spPr>
          <a:xfrm>
            <a:off x="1102541" y="3199633"/>
            <a:ext cx="950777" cy="2668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7DA5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b="1" i="1" dirty="0">
                <a:solidFill>
                  <a:srgbClr val="276CF8"/>
                </a:solidFill>
                <a:latin typeface="Trebuchet MS" panose="020B0703020202090204" pitchFamily="34" charset="0"/>
              </a:rPr>
              <a:t>16,0%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C1D76E4C-DE1B-0722-5732-752922A0A3C2}"/>
              </a:ext>
            </a:extLst>
          </p:cNvPr>
          <p:cNvSpPr/>
          <p:nvPr/>
        </p:nvSpPr>
        <p:spPr>
          <a:xfrm>
            <a:off x="2551995" y="3071201"/>
            <a:ext cx="950777" cy="2668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7DA5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b="1" i="1" dirty="0">
                <a:solidFill>
                  <a:srgbClr val="276CF8"/>
                </a:solidFill>
                <a:latin typeface="Trebuchet MS" panose="020B0703020202090204" pitchFamily="34" charset="0"/>
              </a:rPr>
              <a:t>22,7%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B7826742-7D97-2531-F5D4-F6C394516859}"/>
              </a:ext>
            </a:extLst>
          </p:cNvPr>
          <p:cNvSpPr/>
          <p:nvPr/>
        </p:nvSpPr>
        <p:spPr>
          <a:xfrm>
            <a:off x="3787674" y="2752112"/>
            <a:ext cx="950777" cy="2668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7DA5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b="1" i="1" dirty="0">
                <a:solidFill>
                  <a:srgbClr val="276CF8"/>
                </a:solidFill>
                <a:latin typeface="Trebuchet MS" panose="020B0703020202090204" pitchFamily="34" charset="0"/>
              </a:rPr>
              <a:t>19,2%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0C7DBC85-883D-9CC0-9CAF-E26F97999EF9}"/>
              </a:ext>
            </a:extLst>
          </p:cNvPr>
          <p:cNvSpPr/>
          <p:nvPr/>
        </p:nvSpPr>
        <p:spPr>
          <a:xfrm>
            <a:off x="6140289" y="2005642"/>
            <a:ext cx="5712433" cy="602596"/>
          </a:xfrm>
          <a:prstGeom prst="roundRect">
            <a:avLst>
              <a:gd name="adj" fmla="val 47357"/>
            </a:avLst>
          </a:prstGeom>
          <a:solidFill>
            <a:srgbClr val="276CF8"/>
          </a:solidFill>
          <a:ln>
            <a:solidFill>
              <a:srgbClr val="7DA5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Trebuchet MS" panose="020B0703020202090204" pitchFamily="34" charset="0"/>
                <a:ea typeface="Arial Black"/>
                <a:cs typeface="Arial Black"/>
                <a:sym typeface="Arial Black"/>
              </a:rPr>
              <a:t> </a:t>
            </a:r>
            <a:r>
              <a:rPr lang="uk-UA" sz="2400" b="1" dirty="0">
                <a:solidFill>
                  <a:schemeClr val="bg1"/>
                </a:solidFill>
                <a:latin typeface="Trebuchet MS" panose="020B0703020202090204" pitchFamily="34" charset="0"/>
                <a:ea typeface="Times New Roman"/>
                <a:cs typeface="Times New Roman"/>
                <a:sym typeface="Times New Roman"/>
              </a:rPr>
              <a:t>+19,2%           +1 301,0 </a:t>
            </a:r>
            <a:r>
              <a:rPr lang="uk-UA" dirty="0">
                <a:solidFill>
                  <a:schemeClr val="bg1"/>
                </a:solidFill>
                <a:latin typeface="Trebuchet MS" panose="020B0703020202090204" pitchFamily="34" charset="0"/>
                <a:ea typeface="Times New Roman"/>
                <a:cs typeface="Times New Roman"/>
                <a:sym typeface="Times New Roman"/>
              </a:rPr>
              <a:t>млн грн</a:t>
            </a:r>
            <a:endParaRPr lang="x-none" sz="2400" dirty="0">
              <a:solidFill>
                <a:schemeClr val="bg1"/>
              </a:solidFill>
            </a:endParaRPr>
          </a:p>
        </p:txBody>
      </p:sp>
      <p:sp>
        <p:nvSpPr>
          <p:cNvPr id="205" name="Google Shape;205;g3a1f6575b08_30_0"/>
          <p:cNvSpPr/>
          <p:nvPr/>
        </p:nvSpPr>
        <p:spPr>
          <a:xfrm rot="5400000">
            <a:off x="8517416" y="2226800"/>
            <a:ext cx="223757" cy="16028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20;g3a1f6575b08_30_0">
            <a:extLst>
              <a:ext uri="{FF2B5EF4-FFF2-40B4-BE49-F238E27FC236}">
                <a16:creationId xmlns:a16="http://schemas.microsoft.com/office/drawing/2014/main" id="{00F5D5FA-7871-D4AF-BE6D-56C435D85773}"/>
              </a:ext>
            </a:extLst>
          </p:cNvPr>
          <p:cNvSpPr/>
          <p:nvPr/>
        </p:nvSpPr>
        <p:spPr>
          <a:xfrm rot="5400000">
            <a:off x="6329326" y="4179307"/>
            <a:ext cx="227700" cy="1596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" name="Google Shape;220;g3a1f6575b08_30_0">
            <a:extLst>
              <a:ext uri="{FF2B5EF4-FFF2-40B4-BE49-F238E27FC236}">
                <a16:creationId xmlns:a16="http://schemas.microsoft.com/office/drawing/2014/main" id="{F44A6F14-6901-DEB3-175D-A5A224FB4830}"/>
              </a:ext>
            </a:extLst>
          </p:cNvPr>
          <p:cNvSpPr/>
          <p:nvPr/>
        </p:nvSpPr>
        <p:spPr>
          <a:xfrm rot="5400000">
            <a:off x="6329326" y="4614205"/>
            <a:ext cx="227700" cy="1596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" name="Google Shape;220;g3a1f6575b08_30_0">
            <a:extLst>
              <a:ext uri="{FF2B5EF4-FFF2-40B4-BE49-F238E27FC236}">
                <a16:creationId xmlns:a16="http://schemas.microsoft.com/office/drawing/2014/main" id="{73A8B2E2-EA16-19EC-208C-A90208164398}"/>
              </a:ext>
            </a:extLst>
          </p:cNvPr>
          <p:cNvSpPr/>
          <p:nvPr/>
        </p:nvSpPr>
        <p:spPr>
          <a:xfrm rot="5400000">
            <a:off x="6329326" y="5060254"/>
            <a:ext cx="227700" cy="1596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3923236bba4_2_3006"/>
          <p:cNvSpPr/>
          <p:nvPr/>
        </p:nvSpPr>
        <p:spPr>
          <a:xfrm>
            <a:off x="6150681" y="-13149"/>
            <a:ext cx="60963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52;g3923236bba4_2_3006">
            <a:extLst>
              <a:ext uri="{FF2B5EF4-FFF2-40B4-BE49-F238E27FC236}">
                <a16:creationId xmlns:a16="http://schemas.microsoft.com/office/drawing/2014/main" id="{A74FBAFC-DE3C-2C03-5DA6-6731FCAA0D1E}"/>
              </a:ext>
            </a:extLst>
          </p:cNvPr>
          <p:cNvSpPr/>
          <p:nvPr/>
        </p:nvSpPr>
        <p:spPr>
          <a:xfrm>
            <a:off x="6282501" y="2020722"/>
            <a:ext cx="1290900" cy="7080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1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1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16" name="Google Shape;1016;g3923236bba4_2_3006"/>
          <p:cNvSpPr txBox="1"/>
          <p:nvPr/>
        </p:nvSpPr>
        <p:spPr>
          <a:xfrm>
            <a:off x="1099362" y="2412319"/>
            <a:ext cx="3906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буковинкам присвоєне почесне звання України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«Мати – героїня» </a:t>
            </a:r>
            <a:r>
              <a:rPr lang="uk-UA" sz="1300" b="0" i="0" u="none" strike="noStrike" cap="none">
                <a:solidFill>
                  <a:srgbClr val="3774FB"/>
                </a:solidFill>
                <a:latin typeface="Trebuchet MS"/>
                <a:ea typeface="Trebuchet MS"/>
                <a:cs typeface="Trebuchet MS"/>
                <a:sym typeface="Trebuchet MS"/>
              </a:rPr>
              <a:t>30 280</a:t>
            </a:r>
            <a:r>
              <a:rPr lang="uk-UA"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грн виплачено кожній</a:t>
            </a:r>
            <a:endParaRPr sz="13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17" name="Google Shape;1017;g3923236bba4_2_3006"/>
          <p:cNvSpPr txBox="1"/>
          <p:nvPr/>
        </p:nvSpPr>
        <p:spPr>
          <a:xfrm>
            <a:off x="1083954" y="3092083"/>
            <a:ext cx="427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денних центри з «кризовими кімнатами» відкрито у Вижницькій та Кельменецькій ТГ</a:t>
            </a:r>
            <a:endParaRPr sz="13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18" name="Google Shape;1018;g3923236bba4_2_3006"/>
          <p:cNvSpPr txBox="1"/>
          <p:nvPr/>
        </p:nvSpPr>
        <p:spPr>
          <a:xfrm>
            <a:off x="1080214" y="3870264"/>
            <a:ext cx="4261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видано пакунки малюка</a:t>
            </a:r>
            <a:endParaRPr sz="13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19" name="Google Shape;1019;g3923236bba4_2_3006"/>
          <p:cNvSpPr/>
          <p:nvPr/>
        </p:nvSpPr>
        <p:spPr>
          <a:xfrm>
            <a:off x="404429" y="972096"/>
            <a:ext cx="5432400" cy="1319700"/>
          </a:xfrm>
          <a:prstGeom prst="roundRect">
            <a:avLst>
              <a:gd name="adj" fmla="val 25139"/>
            </a:avLst>
          </a:prstGeom>
          <a:solidFill>
            <a:schemeClr val="lt1"/>
          </a:solidFill>
          <a:ln w="19050" cap="flat" cmpd="sng">
            <a:solidFill>
              <a:srgbClr val="7DA5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0" name="Google Shape;1020;g3923236bba4_2_30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460" y="1543162"/>
            <a:ext cx="342277" cy="34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g3923236bba4_2_3006"/>
          <p:cNvSpPr txBox="1"/>
          <p:nvPr/>
        </p:nvSpPr>
        <p:spPr>
          <a:xfrm>
            <a:off x="4035296" y="1450401"/>
            <a:ext cx="116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4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59 898</a:t>
            </a:r>
            <a:br>
              <a:rPr lang="uk-UA" sz="14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uk-UA"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сімей та осіб</a:t>
            </a:r>
            <a:endParaRPr sz="1000" b="1" i="0" u="none" strike="noStrike" cap="none">
              <a:solidFill>
                <a:srgbClr val="2039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22" name="Google Shape;1022;g3923236bba4_2_30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3363" y="1458169"/>
            <a:ext cx="491450" cy="49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g3923236bba4_2_3006"/>
          <p:cNvSpPr/>
          <p:nvPr/>
        </p:nvSpPr>
        <p:spPr>
          <a:xfrm>
            <a:off x="384479" y="936886"/>
            <a:ext cx="5466300" cy="396000"/>
          </a:xfrm>
          <a:prstGeom prst="roundRect">
            <a:avLst>
              <a:gd name="adj" fmla="val 43826"/>
            </a:avLst>
          </a:prstGeom>
          <a:solidFill>
            <a:srgbClr val="719FFB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Державні соціальні допомоги та компенсації </a:t>
            </a: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024" name="Google Shape;1024;g3923236bba4_2_3006"/>
          <p:cNvCxnSpPr/>
          <p:nvPr/>
        </p:nvCxnSpPr>
        <p:spPr>
          <a:xfrm>
            <a:off x="589169" y="3733852"/>
            <a:ext cx="4682700" cy="0"/>
          </a:xfrm>
          <a:prstGeom prst="straightConnector1">
            <a:avLst/>
          </a:prstGeom>
          <a:noFill/>
          <a:ln w="9525" cap="flat" cmpd="sng">
            <a:solidFill>
              <a:srgbClr val="7DA5FA"/>
            </a:solidFill>
            <a:prstDash val="lgDash"/>
            <a:round/>
            <a:headEnd type="none" w="sm" len="sm"/>
            <a:tailEnd type="none" w="sm" len="sm"/>
          </a:ln>
        </p:spPr>
      </p:cxnSp>
      <p:cxnSp>
        <p:nvCxnSpPr>
          <p:cNvPr id="1025" name="Google Shape;1025;g3923236bba4_2_3006"/>
          <p:cNvCxnSpPr/>
          <p:nvPr/>
        </p:nvCxnSpPr>
        <p:spPr>
          <a:xfrm>
            <a:off x="589169" y="3035229"/>
            <a:ext cx="4682700" cy="0"/>
          </a:xfrm>
          <a:prstGeom prst="straightConnector1">
            <a:avLst/>
          </a:prstGeom>
          <a:noFill/>
          <a:ln w="9525" cap="flat" cmpd="sng">
            <a:solidFill>
              <a:srgbClr val="7DA5FA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026" name="Google Shape;1026;g3923236bba4_2_3006"/>
          <p:cNvSpPr txBox="1"/>
          <p:nvPr/>
        </p:nvSpPr>
        <p:spPr>
          <a:xfrm>
            <a:off x="3865005" y="4887793"/>
            <a:ext cx="976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6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608</a:t>
            </a:r>
            <a:br>
              <a:rPr lang="uk-UA" sz="16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дітей</a:t>
            </a:r>
            <a:endParaRPr sz="1200" b="1" i="0" u="none" strike="noStrike" cap="none">
              <a:solidFill>
                <a:srgbClr val="2039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27" name="Google Shape;1027;g3923236bba4_2_3006"/>
          <p:cNvSpPr txBox="1"/>
          <p:nvPr/>
        </p:nvSpPr>
        <p:spPr>
          <a:xfrm>
            <a:off x="1068056" y="4428333"/>
            <a:ext cx="4277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профінансовано реабілітаційні послуги </a:t>
            </a:r>
            <a:endParaRPr sz="13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028" name="Google Shape;1028;g3923236bba4_2_3006"/>
          <p:cNvCxnSpPr/>
          <p:nvPr/>
        </p:nvCxnSpPr>
        <p:spPr>
          <a:xfrm>
            <a:off x="551436" y="4403361"/>
            <a:ext cx="4682700" cy="0"/>
          </a:xfrm>
          <a:prstGeom prst="straightConnector1">
            <a:avLst/>
          </a:prstGeom>
          <a:noFill/>
          <a:ln w="9525" cap="flat" cmpd="sng">
            <a:solidFill>
              <a:srgbClr val="7DA5FA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029" name="Google Shape;1029;g3923236bba4_2_3006"/>
          <p:cNvSpPr/>
          <p:nvPr/>
        </p:nvSpPr>
        <p:spPr>
          <a:xfrm>
            <a:off x="6867890" y="4954039"/>
            <a:ext cx="4825500" cy="1726500"/>
          </a:xfrm>
          <a:prstGeom prst="roundRect">
            <a:avLst>
              <a:gd name="adj" fmla="val 25682"/>
            </a:avLst>
          </a:prstGeom>
          <a:solidFill>
            <a:srgbClr val="F0F8FF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g3923236bba4_2_3006"/>
          <p:cNvSpPr txBox="1"/>
          <p:nvPr/>
        </p:nvSpPr>
        <p:spPr>
          <a:xfrm>
            <a:off x="6653976" y="6239623"/>
            <a:ext cx="1455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-UA"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дітей</a:t>
            </a:r>
            <a:endParaRPr sz="12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31" name="Google Shape;1031;g3923236bba4_2_3006"/>
          <p:cNvSpPr txBox="1"/>
          <p:nvPr/>
        </p:nvSpPr>
        <p:spPr>
          <a:xfrm>
            <a:off x="7966517" y="6202030"/>
            <a:ext cx="100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-UA"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осіб з інвалідністю</a:t>
            </a:r>
            <a:endParaRPr sz="10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32" name="Google Shape;1032;g3923236bba4_2_3006"/>
          <p:cNvSpPr txBox="1"/>
          <p:nvPr/>
        </p:nvSpPr>
        <p:spPr>
          <a:xfrm>
            <a:off x="10459726" y="6211839"/>
            <a:ext cx="1197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-UA"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евакуаційні потяги</a:t>
            </a:r>
            <a:endParaRPr sz="1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33" name="Google Shape;1033;g3923236bba4_2_3006"/>
          <p:cNvSpPr/>
          <p:nvPr/>
        </p:nvSpPr>
        <p:spPr>
          <a:xfrm>
            <a:off x="6351679" y="4907942"/>
            <a:ext cx="5728200" cy="692100"/>
          </a:xfrm>
          <a:prstGeom prst="roundRect">
            <a:avLst>
              <a:gd name="adj" fmla="val 43826"/>
            </a:avLst>
          </a:prstGeom>
          <a:solidFill>
            <a:srgbClr val="719FFB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g3923236bba4_2_3006"/>
          <p:cNvSpPr/>
          <p:nvPr/>
        </p:nvSpPr>
        <p:spPr>
          <a:xfrm>
            <a:off x="7657028" y="4892367"/>
            <a:ext cx="13335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72 571</a:t>
            </a:r>
            <a:endParaRPr sz="16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35" name="Google Shape;1035;g3923236bba4_2_3006"/>
          <p:cNvSpPr txBox="1"/>
          <p:nvPr/>
        </p:nvSpPr>
        <p:spPr>
          <a:xfrm>
            <a:off x="8936729" y="4895792"/>
            <a:ext cx="2478000" cy="7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60900" rIns="121850" bIns="60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uk-UA" sz="13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ВПО на обліку в Чернівецькій області</a:t>
            </a:r>
            <a:endParaRPr sz="13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036" name="Google Shape;1036;g3923236bba4_2_3006"/>
          <p:cNvCxnSpPr/>
          <p:nvPr/>
        </p:nvCxnSpPr>
        <p:spPr>
          <a:xfrm>
            <a:off x="7051600" y="6306411"/>
            <a:ext cx="685800" cy="0"/>
          </a:xfrm>
          <a:prstGeom prst="straightConnector1">
            <a:avLst/>
          </a:prstGeom>
          <a:noFill/>
          <a:ln w="12700" cap="flat" cmpd="sng">
            <a:solidFill>
              <a:srgbClr val="ACE1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7" name="Google Shape;1037;g3923236bba4_2_3006"/>
          <p:cNvCxnSpPr/>
          <p:nvPr/>
        </p:nvCxnSpPr>
        <p:spPr>
          <a:xfrm>
            <a:off x="8083270" y="6306411"/>
            <a:ext cx="685800" cy="0"/>
          </a:xfrm>
          <a:prstGeom prst="straightConnector1">
            <a:avLst/>
          </a:prstGeom>
          <a:noFill/>
          <a:ln w="12700" cap="flat" cmpd="sng">
            <a:solidFill>
              <a:srgbClr val="ACE1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8" name="Google Shape;1038;g3923236bba4_2_3006"/>
          <p:cNvCxnSpPr/>
          <p:nvPr/>
        </p:nvCxnSpPr>
        <p:spPr>
          <a:xfrm>
            <a:off x="10663215" y="6287592"/>
            <a:ext cx="685800" cy="0"/>
          </a:xfrm>
          <a:prstGeom prst="straightConnector1">
            <a:avLst/>
          </a:prstGeom>
          <a:noFill/>
          <a:ln w="12700" cap="flat" cmpd="sng">
            <a:solidFill>
              <a:srgbClr val="ACE1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9" name="Google Shape;1039;g3923236bba4_2_3006"/>
          <p:cNvCxnSpPr/>
          <p:nvPr/>
        </p:nvCxnSpPr>
        <p:spPr>
          <a:xfrm flipH="1">
            <a:off x="7867314" y="5682226"/>
            <a:ext cx="9900" cy="5082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0" name="Google Shape;1040;g3923236bba4_2_3006"/>
          <p:cNvCxnSpPr/>
          <p:nvPr/>
        </p:nvCxnSpPr>
        <p:spPr>
          <a:xfrm flipH="1">
            <a:off x="9099204" y="5682226"/>
            <a:ext cx="9900" cy="5082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41" name="Google Shape;1041;g3923236bba4_2_30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0180" y="5025842"/>
            <a:ext cx="461722" cy="461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g3923236bba4_2_3006"/>
          <p:cNvSpPr txBox="1"/>
          <p:nvPr/>
        </p:nvSpPr>
        <p:spPr>
          <a:xfrm>
            <a:off x="9262936" y="6221594"/>
            <a:ext cx="100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uk-UA"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багатодітні сім’ї</a:t>
            </a:r>
            <a:endParaRPr sz="1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043" name="Google Shape;1043;g3923236bba4_2_3006"/>
          <p:cNvCxnSpPr/>
          <p:nvPr/>
        </p:nvCxnSpPr>
        <p:spPr>
          <a:xfrm>
            <a:off x="9369075" y="6292525"/>
            <a:ext cx="685800" cy="0"/>
          </a:xfrm>
          <a:prstGeom prst="straightConnector1">
            <a:avLst/>
          </a:prstGeom>
          <a:noFill/>
          <a:ln w="12700" cap="flat" cmpd="sng">
            <a:solidFill>
              <a:srgbClr val="ACE1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4" name="Google Shape;1044;g3923236bba4_2_3006"/>
          <p:cNvCxnSpPr/>
          <p:nvPr/>
        </p:nvCxnSpPr>
        <p:spPr>
          <a:xfrm flipH="1">
            <a:off x="10372342" y="5682226"/>
            <a:ext cx="9900" cy="5082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5" name="Google Shape;1045;g3923236bba4_2_3006"/>
          <p:cNvSpPr/>
          <p:nvPr/>
        </p:nvSpPr>
        <p:spPr>
          <a:xfrm>
            <a:off x="6744366" y="1360219"/>
            <a:ext cx="518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-UA" sz="15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Регіональна програма соціальної підтримки вразливих верств населення «Турбота»</a:t>
            </a:r>
            <a:endParaRPr sz="15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46" name="Google Shape;1046;g3923236bba4_2_300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756905" y="2198597"/>
            <a:ext cx="487235" cy="4750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g3923236bba4_2_3006"/>
          <p:cNvSpPr/>
          <p:nvPr/>
        </p:nvSpPr>
        <p:spPr>
          <a:xfrm>
            <a:off x="9435048" y="2274868"/>
            <a:ext cx="1473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uk-UA" sz="18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1 025</a:t>
            </a:r>
            <a:r>
              <a:rPr lang="uk-UA" sz="13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осіб</a:t>
            </a:r>
            <a:endParaRPr sz="12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48" name="Google Shape;1048;g3923236bba4_2_300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05241" y="2250968"/>
            <a:ext cx="309400" cy="30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g3923236bba4_2_3006"/>
          <p:cNvSpPr/>
          <p:nvPr/>
        </p:nvSpPr>
        <p:spPr>
          <a:xfrm>
            <a:off x="8449914" y="2851210"/>
            <a:ext cx="3665400" cy="2267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-UA" sz="12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Проведено ремонтні роботи у:</a:t>
            </a:r>
            <a:endParaRPr sz="1200" b="1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400" b="1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0" i="0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Петричанському</a:t>
            </a:r>
            <a:r>
              <a:rPr lang="uk-UA" sz="12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психоневрологічному будинку-інтернаті</a:t>
            </a:r>
            <a:endParaRPr dirty="0"/>
          </a:p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1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100"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Чернівецькому геріатричному пансіонаті</a:t>
            </a:r>
            <a:endParaRPr sz="1200" dirty="0"/>
          </a:p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0" i="0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Магальському</a:t>
            </a:r>
            <a:r>
              <a:rPr lang="uk-UA" sz="12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дитячому будинку-інтернаті</a:t>
            </a:r>
            <a:endParaRPr sz="1200" dirty="0"/>
          </a:p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Чернівецькому обласному центрі соціально-психологічної допомоги</a:t>
            </a:r>
            <a:endParaRPr sz="1200"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1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51" name="Google Shape;1051;g3923236bba4_2_3006"/>
          <p:cNvSpPr txBox="1"/>
          <p:nvPr/>
        </p:nvSpPr>
        <p:spPr>
          <a:xfrm>
            <a:off x="6538444" y="2063198"/>
            <a:ext cx="856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i="0" u="none" strike="noStrike" cap="none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8,3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/>
          </a:p>
        </p:txBody>
      </p:sp>
      <p:sp>
        <p:nvSpPr>
          <p:cNvPr id="1052" name="Google Shape;1052;g3923236bba4_2_3006"/>
          <p:cNvSpPr/>
          <p:nvPr/>
        </p:nvSpPr>
        <p:spPr>
          <a:xfrm>
            <a:off x="6282501" y="2967933"/>
            <a:ext cx="1290900" cy="7080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1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1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53" name="Google Shape;1053;g3923236bba4_2_3006"/>
          <p:cNvSpPr txBox="1"/>
          <p:nvPr/>
        </p:nvSpPr>
        <p:spPr>
          <a:xfrm>
            <a:off x="6426564" y="3004365"/>
            <a:ext cx="100290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600" b="1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3,8</a:t>
            </a:r>
            <a:br>
              <a:rPr lang="uk-UA" sz="1600" b="1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uk-UA" sz="12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200" b="1" i="0" u="none" strike="noStrike" cap="none" dirty="0">
              <a:solidFill>
                <a:srgbClr val="2039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54" name="Google Shape;1054;g3923236bba4_2_300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756905" y="3013810"/>
            <a:ext cx="487235" cy="475023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g3923236bba4_2_3006"/>
          <p:cNvSpPr/>
          <p:nvPr/>
        </p:nvSpPr>
        <p:spPr>
          <a:xfrm>
            <a:off x="1119387" y="1389977"/>
            <a:ext cx="738000" cy="6546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56" name="Google Shape;1056;g3923236bba4_2_3006"/>
          <p:cNvSpPr txBox="1"/>
          <p:nvPr/>
        </p:nvSpPr>
        <p:spPr>
          <a:xfrm>
            <a:off x="987635" y="1354423"/>
            <a:ext cx="10521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4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1,4</a:t>
            </a:r>
            <a:br>
              <a:rPr lang="uk-UA" sz="14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uk-UA" sz="105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млрд грн</a:t>
            </a:r>
            <a:endParaRPr sz="1000" b="1" i="0" u="none" strike="noStrike" cap="none">
              <a:solidFill>
                <a:srgbClr val="2039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57" name="Google Shape;1057;g3923236bba4_2_3006"/>
          <p:cNvSpPr/>
          <p:nvPr/>
        </p:nvSpPr>
        <p:spPr>
          <a:xfrm>
            <a:off x="1223944" y="4838719"/>
            <a:ext cx="738000" cy="6546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58" name="Google Shape;1058;g3923236bba4_2_3006"/>
          <p:cNvSpPr txBox="1"/>
          <p:nvPr/>
        </p:nvSpPr>
        <p:spPr>
          <a:xfrm>
            <a:off x="1090664" y="4822947"/>
            <a:ext cx="105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4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11,2</a:t>
            </a:r>
            <a:br>
              <a:rPr lang="uk-UA" sz="14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uk-UA"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400" b="0" i="0" u="none" strike="noStrike" cap="none">
              <a:solidFill>
                <a:srgbClr val="2039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59" name="Google Shape;1059;g3923236bba4_2_3006"/>
          <p:cNvSpPr txBox="1"/>
          <p:nvPr/>
        </p:nvSpPr>
        <p:spPr>
          <a:xfrm>
            <a:off x="3871682" y="5986438"/>
            <a:ext cx="976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6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67</a:t>
            </a:r>
            <a:br>
              <a:rPr lang="uk-UA" sz="16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осіб</a:t>
            </a:r>
            <a:endParaRPr sz="1200" b="1" i="0" u="none" strike="noStrike" cap="none">
              <a:solidFill>
                <a:srgbClr val="2039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60" name="Google Shape;1060;g3923236bba4_2_3006"/>
          <p:cNvSpPr txBox="1"/>
          <p:nvPr/>
        </p:nvSpPr>
        <p:spPr>
          <a:xfrm>
            <a:off x="1038004" y="5633201"/>
            <a:ext cx="4277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муніципальна няня </a:t>
            </a:r>
            <a:endParaRPr sz="13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061" name="Google Shape;1061;g3923236bba4_2_3006"/>
          <p:cNvCxnSpPr/>
          <p:nvPr/>
        </p:nvCxnSpPr>
        <p:spPr>
          <a:xfrm>
            <a:off x="561278" y="5636467"/>
            <a:ext cx="4682700" cy="0"/>
          </a:xfrm>
          <a:prstGeom prst="straightConnector1">
            <a:avLst/>
          </a:prstGeom>
          <a:noFill/>
          <a:ln w="9525" cap="flat" cmpd="sng">
            <a:solidFill>
              <a:srgbClr val="7DA5FA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062" name="Google Shape;1062;g3923236bba4_2_3006"/>
          <p:cNvSpPr/>
          <p:nvPr/>
        </p:nvSpPr>
        <p:spPr>
          <a:xfrm>
            <a:off x="1196744" y="6029596"/>
            <a:ext cx="738000" cy="6546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63" name="Google Shape;1063;g3923236bba4_2_3006"/>
          <p:cNvSpPr txBox="1"/>
          <p:nvPr/>
        </p:nvSpPr>
        <p:spPr>
          <a:xfrm>
            <a:off x="1034129" y="6017248"/>
            <a:ext cx="105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4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3,3</a:t>
            </a:r>
            <a:br>
              <a:rPr lang="uk-UA" sz="14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uk-UA"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400" b="0" i="0" u="none" strike="noStrike" cap="none">
              <a:solidFill>
                <a:srgbClr val="2039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64" name="Google Shape;1064;g3923236bba4_2_3006"/>
          <p:cNvSpPr/>
          <p:nvPr/>
        </p:nvSpPr>
        <p:spPr>
          <a:xfrm>
            <a:off x="6948134" y="5688602"/>
            <a:ext cx="866700" cy="4989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65" name="Google Shape;1065;g3923236bba4_2_3006"/>
          <p:cNvSpPr txBox="1"/>
          <p:nvPr/>
        </p:nvSpPr>
        <p:spPr>
          <a:xfrm>
            <a:off x="6968085" y="5714707"/>
            <a:ext cx="8667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2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19 435</a:t>
            </a:r>
            <a:endParaRPr sz="1200" b="1" i="0" u="none" strike="noStrike" cap="none">
              <a:solidFill>
                <a:srgbClr val="0072F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66" name="Google Shape;1066;g3923236bba4_2_3006"/>
          <p:cNvSpPr/>
          <p:nvPr/>
        </p:nvSpPr>
        <p:spPr>
          <a:xfrm>
            <a:off x="8019972" y="5691552"/>
            <a:ext cx="852600" cy="4563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67" name="Google Shape;1067;g3923236bba4_2_3006"/>
          <p:cNvSpPr txBox="1"/>
          <p:nvPr/>
        </p:nvSpPr>
        <p:spPr>
          <a:xfrm>
            <a:off x="7756615" y="5712071"/>
            <a:ext cx="1437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2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3 382</a:t>
            </a:r>
            <a:endParaRPr sz="12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68" name="Google Shape;1068;g3923236bba4_2_3006"/>
          <p:cNvSpPr/>
          <p:nvPr/>
        </p:nvSpPr>
        <p:spPr>
          <a:xfrm>
            <a:off x="9280640" y="5688602"/>
            <a:ext cx="871500" cy="4713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69" name="Google Shape;1069;g3923236bba4_2_3006"/>
          <p:cNvSpPr txBox="1"/>
          <p:nvPr/>
        </p:nvSpPr>
        <p:spPr>
          <a:xfrm>
            <a:off x="9013079" y="5703018"/>
            <a:ext cx="1437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uk-UA" sz="12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193</a:t>
            </a:r>
            <a:endParaRPr sz="1200" b="1" i="0" u="none" strike="noStrike" cap="none">
              <a:solidFill>
                <a:srgbClr val="0072F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70" name="Google Shape;1070;g3923236bba4_2_3006"/>
          <p:cNvSpPr/>
          <p:nvPr/>
        </p:nvSpPr>
        <p:spPr>
          <a:xfrm>
            <a:off x="10537104" y="5712071"/>
            <a:ext cx="939900" cy="4428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87CF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85750" tIns="92850" rIns="185750" bIns="9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44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71" name="Google Shape;1071;g3923236bba4_2_3006"/>
          <p:cNvSpPr txBox="1"/>
          <p:nvPr/>
        </p:nvSpPr>
        <p:spPr>
          <a:xfrm>
            <a:off x="10392965" y="5734169"/>
            <a:ext cx="1274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2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9</a:t>
            </a:r>
            <a:endParaRPr sz="1200" b="1" i="0" u="none" strike="noStrike" cap="none">
              <a:solidFill>
                <a:srgbClr val="0072F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072" name="Google Shape;1072;g3923236bba4_2_3006"/>
          <p:cNvGrpSpPr/>
          <p:nvPr/>
        </p:nvGrpSpPr>
        <p:grpSpPr>
          <a:xfrm>
            <a:off x="415282" y="2409994"/>
            <a:ext cx="562456" cy="493525"/>
            <a:chOff x="98900" y="5063100"/>
            <a:chExt cx="431100" cy="419700"/>
          </a:xfrm>
        </p:grpSpPr>
        <p:sp>
          <p:nvSpPr>
            <p:cNvPr id="1073" name="Google Shape;1073;g3923236bba4_2_3006"/>
            <p:cNvSpPr/>
            <p:nvPr/>
          </p:nvSpPr>
          <p:spPr>
            <a:xfrm>
              <a:off x="98900" y="5063100"/>
              <a:ext cx="431100" cy="419700"/>
            </a:xfrm>
            <a:prstGeom prst="ellipse">
              <a:avLst/>
            </a:prstGeom>
            <a:solidFill>
              <a:srgbClr val="0072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85750" tIns="92850" rIns="185750" bIns="9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g3923236bba4_2_3006"/>
            <p:cNvSpPr txBox="1"/>
            <p:nvPr/>
          </p:nvSpPr>
          <p:spPr>
            <a:xfrm>
              <a:off x="139654" y="5185124"/>
              <a:ext cx="3702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uk-UA" sz="1200" b="1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87 </a:t>
              </a:r>
              <a:endParaRPr/>
            </a:p>
          </p:txBody>
        </p:sp>
      </p:grpSp>
      <p:grpSp>
        <p:nvGrpSpPr>
          <p:cNvPr id="1075" name="Google Shape;1075;g3923236bba4_2_3006"/>
          <p:cNvGrpSpPr/>
          <p:nvPr/>
        </p:nvGrpSpPr>
        <p:grpSpPr>
          <a:xfrm>
            <a:off x="385971" y="3125695"/>
            <a:ext cx="562456" cy="493525"/>
            <a:chOff x="98900" y="5063100"/>
            <a:chExt cx="431100" cy="419700"/>
          </a:xfrm>
        </p:grpSpPr>
        <p:sp>
          <p:nvSpPr>
            <p:cNvPr id="1076" name="Google Shape;1076;g3923236bba4_2_3006"/>
            <p:cNvSpPr/>
            <p:nvPr/>
          </p:nvSpPr>
          <p:spPr>
            <a:xfrm>
              <a:off x="98900" y="5063100"/>
              <a:ext cx="431100" cy="419700"/>
            </a:xfrm>
            <a:prstGeom prst="ellipse">
              <a:avLst/>
            </a:prstGeom>
            <a:solidFill>
              <a:srgbClr val="0072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85750" tIns="92850" rIns="185750" bIns="9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g3923236bba4_2_3006"/>
            <p:cNvSpPr txBox="1"/>
            <p:nvPr/>
          </p:nvSpPr>
          <p:spPr>
            <a:xfrm>
              <a:off x="139654" y="5185124"/>
              <a:ext cx="3702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uk-UA" sz="1200" b="1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 </a:t>
              </a:r>
              <a:endParaRPr/>
            </a:p>
          </p:txBody>
        </p:sp>
      </p:grpSp>
      <p:grpSp>
        <p:nvGrpSpPr>
          <p:cNvPr id="1078" name="Google Shape;1078;g3923236bba4_2_3006"/>
          <p:cNvGrpSpPr/>
          <p:nvPr/>
        </p:nvGrpSpPr>
        <p:grpSpPr>
          <a:xfrm>
            <a:off x="395603" y="3818898"/>
            <a:ext cx="562456" cy="493525"/>
            <a:chOff x="98900" y="5063100"/>
            <a:chExt cx="431100" cy="419700"/>
          </a:xfrm>
        </p:grpSpPr>
        <p:sp>
          <p:nvSpPr>
            <p:cNvPr id="1079" name="Google Shape;1079;g3923236bba4_2_3006"/>
            <p:cNvSpPr/>
            <p:nvPr/>
          </p:nvSpPr>
          <p:spPr>
            <a:xfrm>
              <a:off x="98900" y="5063100"/>
              <a:ext cx="431100" cy="419700"/>
            </a:xfrm>
            <a:prstGeom prst="ellipse">
              <a:avLst/>
            </a:prstGeom>
            <a:solidFill>
              <a:srgbClr val="0072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85750" tIns="92850" rIns="185750" bIns="9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44"/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g3923236bba4_2_3006"/>
            <p:cNvSpPr txBox="1"/>
            <p:nvPr/>
          </p:nvSpPr>
          <p:spPr>
            <a:xfrm>
              <a:off x="139654" y="5185124"/>
              <a:ext cx="3702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uk-UA" sz="1200" b="1" i="0" u="none" strike="noStrike" cap="none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1343 </a:t>
              </a:r>
              <a:endParaRPr dirty="0"/>
            </a:p>
          </p:txBody>
        </p:sp>
      </p:grpSp>
      <p:sp>
        <p:nvSpPr>
          <p:cNvPr id="1081" name="Google Shape;1081;g3923236bba4_2_3006"/>
          <p:cNvSpPr/>
          <p:nvPr/>
        </p:nvSpPr>
        <p:spPr>
          <a:xfrm>
            <a:off x="2339678" y="1618314"/>
            <a:ext cx="835500" cy="19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87C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2" name="Google Shape;1082;g3923236bba4_2_30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015" y="5008918"/>
            <a:ext cx="342277" cy="34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g3923236bba4_2_3006"/>
          <p:cNvSpPr/>
          <p:nvPr/>
        </p:nvSpPr>
        <p:spPr>
          <a:xfrm>
            <a:off x="2231413" y="5077520"/>
            <a:ext cx="835500" cy="19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87C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4" name="Google Shape;1084;g3923236bba4_2_30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5061" y="6014351"/>
            <a:ext cx="491450" cy="49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g3923236bba4_2_30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706" y="6169305"/>
            <a:ext cx="342277" cy="34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6" name="Google Shape;1086;g3923236bba4_2_3006"/>
          <p:cNvSpPr/>
          <p:nvPr/>
        </p:nvSpPr>
        <p:spPr>
          <a:xfrm>
            <a:off x="2212139" y="6283261"/>
            <a:ext cx="835500" cy="19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87C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7" name="Google Shape;1087;g3923236bba4_2_3006" descr="Зображення, що містить символ, Графіка, Шрифт, мистецтво&#10;&#10;Вміст, створений ШІ, може бути неправильним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28727" y="4948290"/>
            <a:ext cx="463430" cy="463430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g3923236bba4_2_3006"/>
          <p:cNvSpPr/>
          <p:nvPr/>
        </p:nvSpPr>
        <p:spPr>
          <a:xfrm>
            <a:off x="6364000" y="936886"/>
            <a:ext cx="5432400" cy="342300"/>
          </a:xfrm>
          <a:prstGeom prst="roundRect">
            <a:avLst>
              <a:gd name="adj" fmla="val 43826"/>
            </a:avLst>
          </a:prstGeom>
          <a:solidFill>
            <a:srgbClr val="719FFB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Видатки обласного бюджету </a:t>
            </a: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89" name="Google Shape;1089;g3923236bba4_2_3006"/>
          <p:cNvSpPr txBox="1"/>
          <p:nvPr/>
        </p:nvSpPr>
        <p:spPr>
          <a:xfrm>
            <a:off x="404429" y="237133"/>
            <a:ext cx="5230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</a:pPr>
            <a:r>
              <a:rPr lang="uk-UA" sz="24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Соціальний захист населення</a:t>
            </a:r>
            <a:endParaRPr sz="2400" b="1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93" name="Google Shape;1093;g3923236bba4_2_3006"/>
          <p:cNvSpPr/>
          <p:nvPr/>
        </p:nvSpPr>
        <p:spPr>
          <a:xfrm rot="5400000">
            <a:off x="8424613" y="3225257"/>
            <a:ext cx="171000" cy="1206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94" name="Google Shape;1094;g3923236bba4_2_3006"/>
          <p:cNvSpPr/>
          <p:nvPr/>
        </p:nvSpPr>
        <p:spPr>
          <a:xfrm rot="5400000">
            <a:off x="8424610" y="3683276"/>
            <a:ext cx="171000" cy="1206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95" name="Google Shape;1095;g3923236bba4_2_3006"/>
          <p:cNvSpPr/>
          <p:nvPr/>
        </p:nvSpPr>
        <p:spPr>
          <a:xfrm rot="5400000">
            <a:off x="8424611" y="4072558"/>
            <a:ext cx="171000" cy="1206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96" name="Google Shape;1096;g3923236bba4_2_3006"/>
          <p:cNvSpPr/>
          <p:nvPr/>
        </p:nvSpPr>
        <p:spPr>
          <a:xfrm rot="5400000">
            <a:off x="8428801" y="4462222"/>
            <a:ext cx="171000" cy="1206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97" name="Google Shape;1097;g3923236bba4_2_3006"/>
          <p:cNvSpPr/>
          <p:nvPr/>
        </p:nvSpPr>
        <p:spPr>
          <a:xfrm>
            <a:off x="8393729" y="2337155"/>
            <a:ext cx="543000" cy="17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87C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224;g3a1f6575b08_30_0">
            <a:extLst>
              <a:ext uri="{FF2B5EF4-FFF2-40B4-BE49-F238E27FC236}">
                <a16:creationId xmlns:a16="http://schemas.microsoft.com/office/drawing/2014/main" id="{E788EC6B-F907-4BC9-23E6-AC96A7BA43D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EE3F384-B031-AA4E-EE6F-A08302F83470}"/>
              </a:ext>
            </a:extLst>
          </p:cNvPr>
          <p:cNvGrpSpPr/>
          <p:nvPr/>
        </p:nvGrpSpPr>
        <p:grpSpPr>
          <a:xfrm>
            <a:off x="-2383732" y="651200"/>
            <a:ext cx="7452131" cy="108000"/>
            <a:chOff x="-2448910" y="879349"/>
            <a:chExt cx="7452131" cy="108000"/>
          </a:xfrm>
        </p:grpSpPr>
        <p:cxnSp>
          <p:nvCxnSpPr>
            <p:cNvPr id="6" name="Google Shape;215;g3a1f6575b08_30_0">
              <a:extLst>
                <a:ext uri="{FF2B5EF4-FFF2-40B4-BE49-F238E27FC236}">
                  <a16:creationId xmlns:a16="http://schemas.microsoft.com/office/drawing/2014/main" id="{E044F60C-77B3-EC7D-4127-41D3DBA08885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" name="Google Shape;216;g3a1f6575b08_30_0">
              <a:extLst>
                <a:ext uri="{FF2B5EF4-FFF2-40B4-BE49-F238E27FC236}">
                  <a16:creationId xmlns:a16="http://schemas.microsoft.com/office/drawing/2014/main" id="{DAC0A6C0-8961-CBC1-EEA6-A34C40C76159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B51E9C2-6F5F-2C84-47B7-31EA7DB878C7}"/>
              </a:ext>
            </a:extLst>
          </p:cNvPr>
          <p:cNvSpPr/>
          <p:nvPr/>
        </p:nvSpPr>
        <p:spPr>
          <a:xfrm>
            <a:off x="445908" y="5135337"/>
            <a:ext cx="4565930" cy="1379984"/>
          </a:xfrm>
          <a:prstGeom prst="roundRect">
            <a:avLst/>
          </a:prstGeom>
          <a:solidFill>
            <a:srgbClr val="7DA5FB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03" name="Google Shape;110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0600" y="4236975"/>
            <a:ext cx="1503800" cy="220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6800" y="4236975"/>
            <a:ext cx="1503800" cy="2202151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p32"/>
          <p:cNvSpPr txBox="1"/>
          <p:nvPr/>
        </p:nvSpPr>
        <p:spPr>
          <a:xfrm>
            <a:off x="191629" y="158050"/>
            <a:ext cx="5670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9999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Р</a:t>
            </a:r>
            <a:r>
              <a:rPr lang="uk-UA" sz="2400" b="1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еновація будівель </a:t>
            </a:r>
            <a:r>
              <a:rPr lang="uk-UA" sz="2400" b="1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для </a:t>
            </a:r>
            <a:endParaRPr sz="2400" b="1" i="0" u="none" strike="noStrike" cap="none" dirty="0">
              <a:solidFill>
                <a:srgbClr val="0072F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9999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внутрішньо переміщених осіб</a:t>
            </a:r>
            <a:endParaRPr sz="2400" b="1" i="0" u="none" strike="noStrike" cap="none" dirty="0">
              <a:solidFill>
                <a:srgbClr val="0072F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06" name="Google Shape;1106;p32"/>
          <p:cNvSpPr txBox="1"/>
          <p:nvPr/>
        </p:nvSpPr>
        <p:spPr>
          <a:xfrm>
            <a:off x="7535990" y="1200950"/>
            <a:ext cx="158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місць для ВПО</a:t>
            </a:r>
            <a:endParaRPr sz="1400" b="1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07" name="Google Shape;1107;p32"/>
          <p:cNvSpPr txBox="1"/>
          <p:nvPr/>
        </p:nvSpPr>
        <p:spPr>
          <a:xfrm>
            <a:off x="288849" y="1202143"/>
            <a:ext cx="8571300" cy="58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Реконструкція будівель для розміщення внутрішньо переміщених осіб у громадах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Чернівецької області </a:t>
            </a:r>
            <a:r>
              <a:rPr lang="uk-UA" b="1" dirty="0">
                <a:latin typeface="Trebuchet MS"/>
                <a:ea typeface="Trebuchet MS"/>
                <a:cs typeface="Trebuchet MS"/>
                <a:sym typeface="Trebuchet MS"/>
              </a:rPr>
              <a:t>за підтримки 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Міжнародно</a:t>
            </a:r>
            <a:r>
              <a:rPr lang="uk-UA" b="1" dirty="0">
                <a:latin typeface="Trebuchet MS"/>
                <a:ea typeface="Trebuchet MS"/>
                <a:cs typeface="Trebuchet MS"/>
                <a:sym typeface="Trebuchet MS"/>
              </a:rPr>
              <a:t>ї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фінансово</a:t>
            </a:r>
            <a:r>
              <a:rPr lang="uk-UA" b="1" dirty="0">
                <a:latin typeface="Trebuchet MS"/>
                <a:ea typeface="Trebuchet MS"/>
                <a:cs typeface="Trebuchet MS"/>
                <a:sym typeface="Trebuchet MS"/>
              </a:rPr>
              <a:t>ї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корпораці</a:t>
            </a:r>
            <a:r>
              <a:rPr lang="uk-UA" b="1" dirty="0">
                <a:latin typeface="Trebuchet MS"/>
                <a:ea typeface="Trebuchet MS"/>
                <a:cs typeface="Trebuchet MS"/>
                <a:sym typeface="Trebuchet MS"/>
              </a:rPr>
              <a:t>ї </a:t>
            </a:r>
            <a:r>
              <a:rPr lang="uk-UA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(IFC)</a:t>
            </a:r>
            <a:endParaRPr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08" name="Google Shape;1108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59200" y="239026"/>
            <a:ext cx="600900" cy="64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15150" y="969650"/>
            <a:ext cx="3058501" cy="208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19189" y="298888"/>
            <a:ext cx="2881182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70237" y="326959"/>
            <a:ext cx="2469070" cy="549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2" name="Google Shape;1112;p32"/>
          <p:cNvGrpSpPr/>
          <p:nvPr/>
        </p:nvGrpSpPr>
        <p:grpSpPr>
          <a:xfrm>
            <a:off x="566325" y="5135337"/>
            <a:ext cx="4535721" cy="1379984"/>
            <a:chOff x="144607" y="3088772"/>
            <a:chExt cx="4025311" cy="2466900"/>
          </a:xfrm>
          <a:noFill/>
        </p:grpSpPr>
        <p:sp>
          <p:nvSpPr>
            <p:cNvPr id="1113" name="Google Shape;1113;p32"/>
            <p:cNvSpPr txBox="1"/>
            <p:nvPr/>
          </p:nvSpPr>
          <p:spPr>
            <a:xfrm>
              <a:off x="2233718" y="3256475"/>
              <a:ext cx="1936200" cy="219699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5475" tIns="47725" rIns="95475" bIns="477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149"/>
                <a:buNone/>
              </a:pPr>
              <a:r>
                <a:rPr lang="uk-UA" sz="1600" dirty="0">
                  <a:solidFill>
                    <a:schemeClr val="bg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Громади, в яких проводиться реконструкція будівель</a:t>
              </a:r>
              <a:endParaRPr sz="160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14" name="Google Shape;1114;p32"/>
            <p:cNvSpPr/>
            <p:nvPr/>
          </p:nvSpPr>
          <p:spPr>
            <a:xfrm>
              <a:off x="144607" y="3088772"/>
              <a:ext cx="2013900" cy="2466900"/>
            </a:xfrm>
            <a:prstGeom prst="roundRect">
              <a:avLst>
                <a:gd name="adj" fmla="val 16667"/>
              </a:avLst>
            </a:prstGeom>
            <a:grpFill/>
            <a:ln w="26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5475" tIns="47725" rIns="95475" bIns="477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 err="1">
                  <a:solidFill>
                    <a:schemeClr val="bg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Вікнянська</a:t>
              </a:r>
              <a:r>
                <a:rPr lang="uk-UA" sz="1600" dirty="0">
                  <a:solidFill>
                    <a:schemeClr val="bg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ТГ</a:t>
              </a:r>
              <a:endParaRPr sz="160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>
                  <a:solidFill>
                    <a:schemeClr val="bg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Вижницька ТГ </a:t>
              </a:r>
              <a:endParaRPr sz="160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dirty="0" err="1">
                  <a:solidFill>
                    <a:schemeClr val="bg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Новоселицька</a:t>
              </a:r>
              <a:r>
                <a:rPr lang="uk-UA" sz="1600" dirty="0">
                  <a:solidFill>
                    <a:schemeClr val="bg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ТГ</a:t>
              </a:r>
              <a:endParaRPr sz="1600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1115" name="Google Shape;1115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67431" y="1883263"/>
            <a:ext cx="4404450" cy="266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59200" y="4280088"/>
            <a:ext cx="3814450" cy="236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92930" y="3996807"/>
            <a:ext cx="3647254" cy="3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366126" y="6330875"/>
            <a:ext cx="3737774" cy="42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32"/>
          <p:cNvSpPr/>
          <p:nvPr/>
        </p:nvSpPr>
        <p:spPr>
          <a:xfrm>
            <a:off x="332009" y="1997120"/>
            <a:ext cx="861022" cy="7983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122" name="Google Shape;1122;p32"/>
          <p:cNvSpPr txBox="1"/>
          <p:nvPr/>
        </p:nvSpPr>
        <p:spPr>
          <a:xfrm>
            <a:off x="445908" y="2126750"/>
            <a:ext cx="652608" cy="47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5</a:t>
            </a:r>
            <a:r>
              <a:rPr lang="uk-UA" sz="2800" b="1" i="0" u="none" strike="noStrike" cap="none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 </a:t>
            </a:r>
            <a:endParaRPr sz="2800" b="0" i="0" u="none" strike="noStrike" cap="none" dirty="0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123" name="Google Shape;1123;p32"/>
          <p:cNvSpPr txBox="1"/>
          <p:nvPr/>
        </p:nvSpPr>
        <p:spPr>
          <a:xfrm>
            <a:off x="1320981" y="2136843"/>
            <a:ext cx="4571955" cy="53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Будівель відремонтовано 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для потреб ВПО </a:t>
            </a:r>
            <a:endParaRPr sz="160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26" name="Google Shape;1126;p32"/>
          <p:cNvSpPr/>
          <p:nvPr/>
        </p:nvSpPr>
        <p:spPr>
          <a:xfrm>
            <a:off x="362707" y="3117048"/>
            <a:ext cx="861022" cy="7983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127" name="Google Shape;1127;p32"/>
          <p:cNvSpPr txBox="1"/>
          <p:nvPr/>
        </p:nvSpPr>
        <p:spPr>
          <a:xfrm>
            <a:off x="364851" y="3281400"/>
            <a:ext cx="861022" cy="47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540</a:t>
            </a:r>
            <a:r>
              <a:rPr lang="uk-UA" sz="2800" b="1" i="0" u="none" strike="noStrike" cap="none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 </a:t>
            </a:r>
            <a:endParaRPr sz="2800" b="0" i="0" u="none" strike="noStrike" cap="none" dirty="0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128" name="Google Shape;1128;p32"/>
          <p:cNvSpPr txBox="1"/>
          <p:nvPr/>
        </p:nvSpPr>
        <p:spPr>
          <a:xfrm>
            <a:off x="1351679" y="3353546"/>
            <a:ext cx="4571955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Облаштовано місць для ВПО</a:t>
            </a:r>
            <a:endParaRPr sz="160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33" name="Google Shape;1133;p32"/>
          <p:cNvSpPr txBox="1"/>
          <p:nvPr/>
        </p:nvSpPr>
        <p:spPr>
          <a:xfrm>
            <a:off x="2118646" y="4437298"/>
            <a:ext cx="2893192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загальний бюджет проєкту</a:t>
            </a:r>
            <a:endParaRPr sz="16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Google Shape;1257;p35">
            <a:extLst>
              <a:ext uri="{FF2B5EF4-FFF2-40B4-BE49-F238E27FC236}">
                <a16:creationId xmlns:a16="http://schemas.microsoft.com/office/drawing/2014/main" id="{9305AACB-8FAE-5CAB-777B-C551A5487ED7}"/>
              </a:ext>
            </a:extLst>
          </p:cNvPr>
          <p:cNvSpPr txBox="1"/>
          <p:nvPr/>
        </p:nvSpPr>
        <p:spPr>
          <a:xfrm>
            <a:off x="918564" y="4224175"/>
            <a:ext cx="1029276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100" b="1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156,5</a:t>
            </a:r>
            <a:endParaRPr sz="3100" b="0" i="0" u="none" strike="noStrike" cap="none" dirty="0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3" name="Google Shape;1235;p35">
            <a:extLst>
              <a:ext uri="{FF2B5EF4-FFF2-40B4-BE49-F238E27FC236}">
                <a16:creationId xmlns:a16="http://schemas.microsoft.com/office/drawing/2014/main" id="{550C55F5-934A-4980-7FA9-637BE6012804}"/>
              </a:ext>
            </a:extLst>
          </p:cNvPr>
          <p:cNvSpPr txBox="1"/>
          <p:nvPr/>
        </p:nvSpPr>
        <p:spPr>
          <a:xfrm>
            <a:off x="960935" y="4644113"/>
            <a:ext cx="937500" cy="26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rgbClr val="588EFA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" name="Google Shape;343;g3923236bba4_2_898">
            <a:extLst>
              <a:ext uri="{FF2B5EF4-FFF2-40B4-BE49-F238E27FC236}">
                <a16:creationId xmlns:a16="http://schemas.microsoft.com/office/drawing/2014/main" id="{6CC0DF3F-AC33-09D8-7355-B4A7E1DEA44A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62707" y="4340903"/>
            <a:ext cx="523356" cy="523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AC5304E-6AA0-EABC-D58F-C687C5BA8F41}"/>
              </a:ext>
            </a:extLst>
          </p:cNvPr>
          <p:cNvCxnSpPr/>
          <p:nvPr/>
        </p:nvCxnSpPr>
        <p:spPr>
          <a:xfrm>
            <a:off x="2777713" y="5370653"/>
            <a:ext cx="0" cy="94864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93E77E8-1826-431C-D8BD-8B8AB0358D19}"/>
              </a:ext>
            </a:extLst>
          </p:cNvPr>
          <p:cNvGrpSpPr/>
          <p:nvPr/>
        </p:nvGrpSpPr>
        <p:grpSpPr>
          <a:xfrm>
            <a:off x="-2300520" y="986823"/>
            <a:ext cx="7452131" cy="108000"/>
            <a:chOff x="-2448910" y="879349"/>
            <a:chExt cx="7452131" cy="108000"/>
          </a:xfrm>
        </p:grpSpPr>
        <p:cxnSp>
          <p:nvCxnSpPr>
            <p:cNvPr id="9" name="Google Shape;215;g3a1f6575b08_30_0">
              <a:extLst>
                <a:ext uri="{FF2B5EF4-FFF2-40B4-BE49-F238E27FC236}">
                  <a16:creationId xmlns:a16="http://schemas.microsoft.com/office/drawing/2014/main" id="{9BFF849D-7B5E-5754-6C11-0C92FC8DFBF9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" name="Google Shape;216;g3a1f6575b08_30_0">
              <a:extLst>
                <a:ext uri="{FF2B5EF4-FFF2-40B4-BE49-F238E27FC236}">
                  <a16:creationId xmlns:a16="http://schemas.microsoft.com/office/drawing/2014/main" id="{0778C904-A386-F1DA-9114-26F13C09B7BC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33"/>
          <p:cNvSpPr/>
          <p:nvPr/>
        </p:nvSpPr>
        <p:spPr>
          <a:xfrm>
            <a:off x="0" y="823950"/>
            <a:ext cx="8107680" cy="6073978"/>
          </a:xfrm>
          <a:custGeom>
            <a:avLst/>
            <a:gdLst/>
            <a:ahLst/>
            <a:cxnLst/>
            <a:rect l="l" t="t" r="r" b="b"/>
            <a:pathLst>
              <a:path w="24384000" h="11909761" extrusionOk="0">
                <a:moveTo>
                  <a:pt x="0" y="0"/>
                </a:moveTo>
                <a:lnTo>
                  <a:pt x="24384000" y="0"/>
                </a:lnTo>
                <a:lnTo>
                  <a:pt x="24384000" y="11909761"/>
                </a:lnTo>
                <a:lnTo>
                  <a:pt x="0" y="11909761"/>
                </a:lnTo>
              </a:path>
            </a:pathLst>
          </a:custGeom>
          <a:solidFill>
            <a:srgbClr val="F5F5F5"/>
          </a:solidFill>
          <a:ln>
            <a:noFill/>
          </a:ln>
        </p:spPr>
      </p:sp>
      <p:sp>
        <p:nvSpPr>
          <p:cNvPr id="1178" name="Google Shape;1178;p33"/>
          <p:cNvSpPr/>
          <p:nvPr/>
        </p:nvSpPr>
        <p:spPr>
          <a:xfrm>
            <a:off x="494225" y="4898146"/>
            <a:ext cx="7211400" cy="1215000"/>
          </a:xfrm>
          <a:prstGeom prst="roundRect">
            <a:avLst>
              <a:gd name="adj" fmla="val 10206"/>
            </a:avLst>
          </a:prstGeom>
          <a:solidFill>
            <a:schemeClr val="lt1"/>
          </a:solidFill>
          <a:ln w="19050" cap="flat" cmpd="sng">
            <a:solidFill>
              <a:srgbClr val="3774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66;p33">
            <a:extLst>
              <a:ext uri="{FF2B5EF4-FFF2-40B4-BE49-F238E27FC236}">
                <a16:creationId xmlns:a16="http://schemas.microsoft.com/office/drawing/2014/main" id="{7E9DC118-1325-8C3B-17A3-AB7FFD0A9E59}"/>
              </a:ext>
            </a:extLst>
          </p:cNvPr>
          <p:cNvSpPr/>
          <p:nvPr/>
        </p:nvSpPr>
        <p:spPr>
          <a:xfrm>
            <a:off x="4594786" y="5057793"/>
            <a:ext cx="823015" cy="7983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2" name="Google Shape;1166;p33">
            <a:extLst>
              <a:ext uri="{FF2B5EF4-FFF2-40B4-BE49-F238E27FC236}">
                <a16:creationId xmlns:a16="http://schemas.microsoft.com/office/drawing/2014/main" id="{E278B9F4-B6FD-4DA9-54FE-5FD93974BD67}"/>
              </a:ext>
            </a:extLst>
          </p:cNvPr>
          <p:cNvSpPr/>
          <p:nvPr/>
        </p:nvSpPr>
        <p:spPr>
          <a:xfrm>
            <a:off x="614454" y="5057793"/>
            <a:ext cx="823015" cy="7983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142" name="Google Shape;1142;p33"/>
          <p:cNvSpPr/>
          <p:nvPr/>
        </p:nvSpPr>
        <p:spPr>
          <a:xfrm>
            <a:off x="8102992" y="-423"/>
            <a:ext cx="4089000" cy="6858000"/>
          </a:xfrm>
          <a:prstGeom prst="rect">
            <a:avLst/>
          </a:prstGeom>
          <a:gradFill>
            <a:gsLst>
              <a:gs pos="0">
                <a:srgbClr val="276CF8"/>
              </a:gs>
              <a:gs pos="100000">
                <a:srgbClr val="7DA5FA"/>
              </a:gs>
            </a:gsLst>
            <a:lin ang="5400012" scaled="0"/>
          </a:gra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7" name="Google Shape;1147;p33"/>
          <p:cNvSpPr/>
          <p:nvPr/>
        </p:nvSpPr>
        <p:spPr>
          <a:xfrm>
            <a:off x="8194500" y="6830"/>
            <a:ext cx="3997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166;p33">
            <a:extLst>
              <a:ext uri="{FF2B5EF4-FFF2-40B4-BE49-F238E27FC236}">
                <a16:creationId xmlns:a16="http://schemas.microsoft.com/office/drawing/2014/main" id="{AC2EB7E9-113D-4614-73DB-F57A9BF22225}"/>
              </a:ext>
            </a:extLst>
          </p:cNvPr>
          <p:cNvSpPr/>
          <p:nvPr/>
        </p:nvSpPr>
        <p:spPr>
          <a:xfrm>
            <a:off x="8392917" y="5275546"/>
            <a:ext cx="823015" cy="7983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4" name="Google Shape;1166;p33">
            <a:extLst>
              <a:ext uri="{FF2B5EF4-FFF2-40B4-BE49-F238E27FC236}">
                <a16:creationId xmlns:a16="http://schemas.microsoft.com/office/drawing/2014/main" id="{0D051B25-408F-6F74-C5DD-52D3D36C9D3C}"/>
              </a:ext>
            </a:extLst>
          </p:cNvPr>
          <p:cNvSpPr/>
          <p:nvPr/>
        </p:nvSpPr>
        <p:spPr>
          <a:xfrm>
            <a:off x="8392917" y="3278483"/>
            <a:ext cx="823015" cy="7983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5" name="Google Shape;1166;p33">
            <a:extLst>
              <a:ext uri="{FF2B5EF4-FFF2-40B4-BE49-F238E27FC236}">
                <a16:creationId xmlns:a16="http://schemas.microsoft.com/office/drawing/2014/main" id="{FF34DF27-B614-4C76-A025-B294D694FDC4}"/>
              </a:ext>
            </a:extLst>
          </p:cNvPr>
          <p:cNvSpPr/>
          <p:nvPr/>
        </p:nvSpPr>
        <p:spPr>
          <a:xfrm>
            <a:off x="8392917" y="2238533"/>
            <a:ext cx="823015" cy="7983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8" name="Google Shape;1166;p33">
            <a:extLst>
              <a:ext uri="{FF2B5EF4-FFF2-40B4-BE49-F238E27FC236}">
                <a16:creationId xmlns:a16="http://schemas.microsoft.com/office/drawing/2014/main" id="{C3A65096-8185-3B25-FD42-03DC2A8B1200}"/>
              </a:ext>
            </a:extLst>
          </p:cNvPr>
          <p:cNvSpPr/>
          <p:nvPr/>
        </p:nvSpPr>
        <p:spPr>
          <a:xfrm>
            <a:off x="8392917" y="1159966"/>
            <a:ext cx="823015" cy="7983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146" name="Google Shape;1146;p33"/>
          <p:cNvSpPr txBox="1"/>
          <p:nvPr/>
        </p:nvSpPr>
        <p:spPr>
          <a:xfrm>
            <a:off x="354949" y="222475"/>
            <a:ext cx="7270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marL="89999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Підтримка та захист прав дітей</a:t>
            </a:r>
            <a:endParaRPr sz="2400" b="1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48" name="Google Shape;1148;p33"/>
          <p:cNvSpPr txBox="1"/>
          <p:nvPr/>
        </p:nvSpPr>
        <p:spPr>
          <a:xfrm>
            <a:off x="8534756" y="377539"/>
            <a:ext cx="3143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1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У </a:t>
            </a:r>
            <a:r>
              <a:rPr lang="uk-UA" sz="21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2025 р</a:t>
            </a:r>
            <a:r>
              <a:rPr lang="uk-UA" sz="21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оці</a:t>
            </a:r>
            <a:endParaRPr sz="21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152" name="Google Shape;1152;p33"/>
          <p:cNvSpPr txBox="1"/>
          <p:nvPr/>
        </p:nvSpPr>
        <p:spPr>
          <a:xfrm>
            <a:off x="8486790" y="1291441"/>
            <a:ext cx="652607" cy="47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22</a:t>
            </a:r>
            <a:endParaRPr sz="2800" b="0" i="0" u="none" strike="noStrike" cap="none" dirty="0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153" name="Google Shape;1153;p33"/>
          <p:cNvSpPr txBox="1"/>
          <p:nvPr/>
        </p:nvSpPr>
        <p:spPr>
          <a:xfrm>
            <a:off x="9390954" y="1156979"/>
            <a:ext cx="2718854" cy="692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усиновлено </a:t>
            </a:r>
            <a:r>
              <a:rPr lang="uk-UA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дітей-сиріт та дітей позбавлених батьківського піклування </a:t>
            </a:r>
            <a:endParaRPr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57" name="Google Shape;1157;p33"/>
          <p:cNvSpPr txBox="1"/>
          <p:nvPr/>
        </p:nvSpPr>
        <p:spPr>
          <a:xfrm>
            <a:off x="8410254" y="2366184"/>
            <a:ext cx="805678" cy="47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137</a:t>
            </a:r>
            <a:endParaRPr sz="2800" b="0" i="0" u="none" strike="noStrike" cap="none" dirty="0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158" name="Google Shape;1158;p33"/>
          <p:cNvSpPr txBox="1"/>
          <p:nvPr/>
        </p:nvSpPr>
        <p:spPr>
          <a:xfrm>
            <a:off x="9395565" y="2168224"/>
            <a:ext cx="2718854" cy="907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влаштовано під опіку</a:t>
            </a:r>
            <a:endParaRPr b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дітей-сиріт та дітей позбавлених батьківського піклування </a:t>
            </a:r>
            <a:endParaRPr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62" name="Google Shape;1162;p33"/>
          <p:cNvSpPr txBox="1"/>
          <p:nvPr/>
        </p:nvSpPr>
        <p:spPr>
          <a:xfrm>
            <a:off x="8593569" y="3409926"/>
            <a:ext cx="439049" cy="47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7</a:t>
            </a:r>
            <a:endParaRPr sz="2800" b="0" i="0" u="none" strike="noStrike" cap="none" dirty="0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163" name="Google Shape;1163;p33"/>
          <p:cNvSpPr txBox="1"/>
          <p:nvPr/>
        </p:nvSpPr>
        <p:spPr>
          <a:xfrm>
            <a:off x="9359988" y="3549037"/>
            <a:ext cx="2718854" cy="26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створено </a:t>
            </a:r>
            <a:r>
              <a:rPr lang="uk-UA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прийомних сімей </a:t>
            </a:r>
            <a:endParaRPr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66" name="Google Shape;1166;p33"/>
          <p:cNvSpPr/>
          <p:nvPr/>
        </p:nvSpPr>
        <p:spPr>
          <a:xfrm>
            <a:off x="8392917" y="4286483"/>
            <a:ext cx="823015" cy="7983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167" name="Google Shape;1167;p33"/>
          <p:cNvSpPr txBox="1"/>
          <p:nvPr/>
        </p:nvSpPr>
        <p:spPr>
          <a:xfrm>
            <a:off x="8593569" y="4442868"/>
            <a:ext cx="439049" cy="47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6</a:t>
            </a:r>
            <a:endParaRPr sz="2800" b="0" i="0" u="none" strike="noStrike" cap="none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168" name="Google Shape;1168;p33"/>
          <p:cNvSpPr txBox="1"/>
          <p:nvPr/>
        </p:nvSpPr>
        <p:spPr>
          <a:xfrm>
            <a:off x="9359999" y="4506076"/>
            <a:ext cx="2718854" cy="26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створено </a:t>
            </a:r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патронатних сімей </a:t>
            </a:r>
            <a:endParaRPr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72" name="Google Shape;1172;p33"/>
          <p:cNvSpPr txBox="1"/>
          <p:nvPr/>
        </p:nvSpPr>
        <p:spPr>
          <a:xfrm>
            <a:off x="8593569" y="5469157"/>
            <a:ext cx="439049" cy="47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7</a:t>
            </a:r>
            <a:endParaRPr sz="2800" b="0" i="0" u="none" strike="noStrike" cap="none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173" name="Google Shape;1173;p33"/>
          <p:cNvSpPr txBox="1"/>
          <p:nvPr/>
        </p:nvSpPr>
        <p:spPr>
          <a:xfrm>
            <a:off x="9360011" y="5442605"/>
            <a:ext cx="2718854" cy="47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створено  дитячих будинків сімейного типу</a:t>
            </a:r>
            <a:endParaRPr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75" name="Google Shape;1175;p33"/>
          <p:cNvSpPr/>
          <p:nvPr/>
        </p:nvSpPr>
        <p:spPr>
          <a:xfrm>
            <a:off x="494225" y="1297609"/>
            <a:ext cx="7211400" cy="1451803"/>
          </a:xfrm>
          <a:prstGeom prst="roundRect">
            <a:avLst>
              <a:gd name="adj" fmla="val 10206"/>
            </a:avLst>
          </a:prstGeom>
          <a:solidFill>
            <a:schemeClr val="lt1"/>
          </a:solidFill>
          <a:ln w="19050" cap="flat" cmpd="sng">
            <a:solidFill>
              <a:srgbClr val="3774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33"/>
          <p:cNvSpPr txBox="1"/>
          <p:nvPr/>
        </p:nvSpPr>
        <p:spPr>
          <a:xfrm>
            <a:off x="666125" y="1482683"/>
            <a:ext cx="6867600" cy="86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ЗАТВЕРДЖЕНО</a:t>
            </a:r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Регіональний план заходів Чернівецької області на 2025-2026 роки з реалізації Стратегії забезпечення права кожної дитини в Україні на зростання в сімейному оточенні </a:t>
            </a:r>
            <a:endParaRPr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82" name="Google Shape;1182;p33"/>
          <p:cNvSpPr txBox="1"/>
          <p:nvPr/>
        </p:nvSpPr>
        <p:spPr>
          <a:xfrm>
            <a:off x="788178" y="5207272"/>
            <a:ext cx="611254" cy="47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12</a:t>
            </a:r>
            <a:endParaRPr sz="2800" b="0" i="0" u="none" strike="noStrike" cap="none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183" name="Google Shape;1183;p33"/>
          <p:cNvSpPr txBox="1"/>
          <p:nvPr/>
        </p:nvSpPr>
        <p:spPr>
          <a:xfrm>
            <a:off x="1605528" y="5239527"/>
            <a:ext cx="2718854" cy="47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будинків придбано для забезпечення житлом </a:t>
            </a:r>
            <a:endParaRPr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87" name="Google Shape;1187;p33"/>
          <p:cNvSpPr txBox="1"/>
          <p:nvPr/>
        </p:nvSpPr>
        <p:spPr>
          <a:xfrm>
            <a:off x="4869859" y="5192163"/>
            <a:ext cx="611254" cy="47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9</a:t>
            </a:r>
            <a:endParaRPr sz="2800" b="0" i="0" u="none" strike="noStrike" cap="none" dirty="0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188" name="Google Shape;1188;p33"/>
          <p:cNvSpPr txBox="1"/>
          <p:nvPr/>
        </p:nvSpPr>
        <p:spPr>
          <a:xfrm>
            <a:off x="5616047" y="5338068"/>
            <a:ext cx="1838317" cy="26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громад області</a:t>
            </a:r>
            <a:endParaRPr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89" name="Google Shape;1189;p33"/>
          <p:cNvSpPr/>
          <p:nvPr/>
        </p:nvSpPr>
        <p:spPr>
          <a:xfrm>
            <a:off x="488975" y="3173874"/>
            <a:ext cx="7211400" cy="1299810"/>
          </a:xfrm>
          <a:prstGeom prst="roundRect">
            <a:avLst>
              <a:gd name="adj" fmla="val 10206"/>
            </a:avLst>
          </a:prstGeom>
          <a:solidFill>
            <a:schemeClr val="lt1"/>
          </a:solidFill>
          <a:ln w="19050" cap="flat" cmpd="sng">
            <a:solidFill>
              <a:srgbClr val="3774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33"/>
          <p:cNvSpPr txBox="1"/>
          <p:nvPr/>
        </p:nvSpPr>
        <p:spPr>
          <a:xfrm>
            <a:off x="2435090" y="3591178"/>
            <a:ext cx="4961399" cy="47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субвенції отримано з державного бюджету для забезпечення житлом ДБСТ</a:t>
            </a:r>
            <a:endParaRPr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" name="Google Shape;1257;p35">
            <a:extLst>
              <a:ext uri="{FF2B5EF4-FFF2-40B4-BE49-F238E27FC236}">
                <a16:creationId xmlns:a16="http://schemas.microsoft.com/office/drawing/2014/main" id="{4DFB833A-A1F3-4618-9731-04CED9F634AA}"/>
              </a:ext>
            </a:extLst>
          </p:cNvPr>
          <p:cNvSpPr txBox="1"/>
          <p:nvPr/>
        </p:nvSpPr>
        <p:spPr>
          <a:xfrm>
            <a:off x="1231668" y="3442889"/>
            <a:ext cx="937557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100" b="1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65,2</a:t>
            </a:r>
            <a:endParaRPr sz="3100" b="0" i="0" u="none" strike="noStrike" cap="none" dirty="0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5" name="Google Shape;1235;p35">
            <a:extLst>
              <a:ext uri="{FF2B5EF4-FFF2-40B4-BE49-F238E27FC236}">
                <a16:creationId xmlns:a16="http://schemas.microsoft.com/office/drawing/2014/main" id="{6B4EB384-2BC9-A1DF-E016-B958A98D94F0}"/>
              </a:ext>
            </a:extLst>
          </p:cNvPr>
          <p:cNvSpPr txBox="1"/>
          <p:nvPr/>
        </p:nvSpPr>
        <p:spPr>
          <a:xfrm>
            <a:off x="1228180" y="3862827"/>
            <a:ext cx="937500" cy="26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rgbClr val="588EFA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" name="Google Shape;343;g3923236bba4_2_898">
            <a:extLst>
              <a:ext uri="{FF2B5EF4-FFF2-40B4-BE49-F238E27FC236}">
                <a16:creationId xmlns:a16="http://schemas.microsoft.com/office/drawing/2014/main" id="{12519062-49C2-3B2E-C7E7-9D870D1E832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952" y="3559617"/>
            <a:ext cx="523356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24;g3a1f6575b08_30_0">
            <a:extLst>
              <a:ext uri="{FF2B5EF4-FFF2-40B4-BE49-F238E27FC236}">
                <a16:creationId xmlns:a16="http://schemas.microsoft.com/office/drawing/2014/main" id="{9B3C25DB-B417-3337-52F4-26D7A0E8BFC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997606C-2801-994D-5DC0-4B0A70B275DB}"/>
              </a:ext>
            </a:extLst>
          </p:cNvPr>
          <p:cNvGrpSpPr/>
          <p:nvPr/>
        </p:nvGrpSpPr>
        <p:grpSpPr>
          <a:xfrm>
            <a:off x="-1971018" y="681601"/>
            <a:ext cx="7452131" cy="108000"/>
            <a:chOff x="-2448910" y="879349"/>
            <a:chExt cx="7452131" cy="108000"/>
          </a:xfrm>
        </p:grpSpPr>
        <p:cxnSp>
          <p:nvCxnSpPr>
            <p:cNvPr id="19" name="Google Shape;215;g3a1f6575b08_30_0">
              <a:extLst>
                <a:ext uri="{FF2B5EF4-FFF2-40B4-BE49-F238E27FC236}">
                  <a16:creationId xmlns:a16="http://schemas.microsoft.com/office/drawing/2014/main" id="{F61EBA4D-E346-403F-B402-BFEBAD83E3E8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" name="Google Shape;216;g3a1f6575b08_30_0">
              <a:extLst>
                <a:ext uri="{FF2B5EF4-FFF2-40B4-BE49-F238E27FC236}">
                  <a16:creationId xmlns:a16="http://schemas.microsoft.com/office/drawing/2014/main" id="{1327A200-A8C4-BF9B-A6FD-CDA8EAB36656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253;p35">
            <a:extLst>
              <a:ext uri="{FF2B5EF4-FFF2-40B4-BE49-F238E27FC236}">
                <a16:creationId xmlns:a16="http://schemas.microsoft.com/office/drawing/2014/main" id="{AF8C2D8E-0D62-EEAF-DDB3-8352DF222FAF}"/>
              </a:ext>
            </a:extLst>
          </p:cNvPr>
          <p:cNvSpPr/>
          <p:nvPr/>
        </p:nvSpPr>
        <p:spPr>
          <a:xfrm>
            <a:off x="4746343" y="351217"/>
            <a:ext cx="6317898" cy="10116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3774F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41;p33">
            <a:extLst>
              <a:ext uri="{FF2B5EF4-FFF2-40B4-BE49-F238E27FC236}">
                <a16:creationId xmlns:a16="http://schemas.microsoft.com/office/drawing/2014/main" id="{B539673F-BD68-EDDF-03B7-EE294A964E67}"/>
              </a:ext>
            </a:extLst>
          </p:cNvPr>
          <p:cNvSpPr/>
          <p:nvPr/>
        </p:nvSpPr>
        <p:spPr>
          <a:xfrm>
            <a:off x="1" y="0"/>
            <a:ext cx="4215214" cy="6897928"/>
          </a:xfrm>
          <a:custGeom>
            <a:avLst/>
            <a:gdLst/>
            <a:ahLst/>
            <a:cxnLst/>
            <a:rect l="l" t="t" r="r" b="b"/>
            <a:pathLst>
              <a:path w="24384000" h="11909761" extrusionOk="0">
                <a:moveTo>
                  <a:pt x="0" y="0"/>
                </a:moveTo>
                <a:lnTo>
                  <a:pt x="24384000" y="0"/>
                </a:lnTo>
                <a:lnTo>
                  <a:pt x="24384000" y="11909761"/>
                </a:lnTo>
                <a:lnTo>
                  <a:pt x="0" y="11909761"/>
                </a:lnTo>
              </a:path>
            </a:pathLst>
          </a:custGeom>
          <a:solidFill>
            <a:srgbClr val="F5F5F5"/>
          </a:solidFill>
          <a:ln>
            <a:noFill/>
          </a:ln>
        </p:spPr>
      </p:sp>
      <p:sp>
        <p:nvSpPr>
          <p:cNvPr id="1200" name="Google Shape;1200;p35"/>
          <p:cNvSpPr txBox="1"/>
          <p:nvPr/>
        </p:nvSpPr>
        <p:spPr>
          <a:xfrm>
            <a:off x="254068" y="299400"/>
            <a:ext cx="3178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9999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Освітня галузь</a:t>
            </a:r>
            <a:endParaRPr sz="2400" b="1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1" name="Google Shape;1201;p35"/>
          <p:cNvSpPr txBox="1"/>
          <p:nvPr/>
        </p:nvSpPr>
        <p:spPr>
          <a:xfrm>
            <a:off x="859920" y="1239825"/>
            <a:ext cx="192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>
                <a:latin typeface="Trebuchet MS"/>
                <a:ea typeface="Trebuchet MS"/>
                <a:cs typeface="Trebuchet MS"/>
                <a:sym typeface="Trebuchet MS"/>
              </a:rPr>
              <a:t>Фінансова підтримка педагогів</a:t>
            </a:r>
            <a:endParaRPr sz="13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2" name="Google Shape;1202;p35"/>
          <p:cNvSpPr txBox="1"/>
          <p:nvPr/>
        </p:nvSpPr>
        <p:spPr>
          <a:xfrm>
            <a:off x="899345" y="2072313"/>
            <a:ext cx="19581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>
                <a:latin typeface="Trebuchet MS"/>
                <a:ea typeface="Trebuchet MS"/>
                <a:cs typeface="Trebuchet MS"/>
                <a:sym typeface="Trebuchet MS"/>
              </a:rPr>
              <a:t>П</a:t>
            </a:r>
            <a:r>
              <a:rPr lang="uk-UA" sz="13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ідтримка</a:t>
            </a:r>
            <a:r>
              <a:rPr lang="uk-UA" sz="1300" b="1">
                <a:latin typeface="Trebuchet MS"/>
                <a:ea typeface="Trebuchet MS"/>
                <a:cs typeface="Trebuchet MS"/>
                <a:sym typeface="Trebuchet MS"/>
              </a:rPr>
              <a:t> дітей з особливими освітніми потребами</a:t>
            </a:r>
            <a:endParaRPr sz="1300" b="1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3" name="Google Shape;1203;p35"/>
          <p:cNvSpPr txBox="1"/>
          <p:nvPr/>
        </p:nvSpPr>
        <p:spPr>
          <a:xfrm>
            <a:off x="879621" y="4124150"/>
            <a:ext cx="17853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>
                <a:latin typeface="Trebuchet MS"/>
                <a:ea typeface="Trebuchet MS"/>
                <a:cs typeface="Trebuchet MS"/>
                <a:sym typeface="Trebuchet MS"/>
              </a:rPr>
              <a:t>Покращення освітнього простору у 6 закладах освіти</a:t>
            </a:r>
            <a:endParaRPr sz="13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4" name="Google Shape;1204;p35"/>
          <p:cNvSpPr txBox="1"/>
          <p:nvPr/>
        </p:nvSpPr>
        <p:spPr>
          <a:xfrm>
            <a:off x="899125" y="5096816"/>
            <a:ext cx="159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>
                <a:latin typeface="Trebuchet MS"/>
                <a:ea typeface="Trebuchet MS"/>
                <a:cs typeface="Trebuchet MS"/>
                <a:sym typeface="Trebuchet MS"/>
              </a:rPr>
              <a:t>Облаштування укриттів</a:t>
            </a:r>
            <a:endParaRPr sz="13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5" name="Google Shape;1205;p35"/>
          <p:cNvSpPr txBox="1"/>
          <p:nvPr/>
        </p:nvSpPr>
        <p:spPr>
          <a:xfrm>
            <a:off x="6289465" y="2300104"/>
            <a:ext cx="2047200" cy="461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 dirty="0">
                <a:latin typeface="Trebuchet MS"/>
                <a:ea typeface="Trebuchet MS"/>
                <a:cs typeface="Trebuchet MS"/>
                <a:sym typeface="Trebuchet MS"/>
              </a:rPr>
              <a:t>Забезпечено протипожежний захист</a:t>
            </a:r>
            <a:endParaRPr sz="1300"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6" name="Google Shape;1206;p35"/>
          <p:cNvSpPr txBox="1"/>
          <p:nvPr/>
        </p:nvSpPr>
        <p:spPr>
          <a:xfrm>
            <a:off x="6289459" y="3090367"/>
            <a:ext cx="2047200" cy="461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 dirty="0">
                <a:latin typeface="Trebuchet MS"/>
                <a:ea typeface="Trebuchet MS"/>
                <a:cs typeface="Trebuchet MS"/>
                <a:sym typeface="Trebuchet MS"/>
              </a:rPr>
              <a:t>Забезпечено харчуванням учнів</a:t>
            </a:r>
            <a:endParaRPr sz="1300"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7" name="Google Shape;1207;p35"/>
          <p:cNvSpPr txBox="1"/>
          <p:nvPr/>
        </p:nvSpPr>
        <p:spPr>
          <a:xfrm>
            <a:off x="899355" y="6085373"/>
            <a:ext cx="195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>
                <a:latin typeface="Trebuchet MS"/>
                <a:ea typeface="Trebuchet MS"/>
                <a:cs typeface="Trebuchet MS"/>
                <a:sym typeface="Trebuchet MS"/>
              </a:rPr>
              <a:t>Модернізація 15 харчоблоків </a:t>
            </a:r>
            <a:endParaRPr sz="13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08" name="Google Shape;1208;p35" descr="Учитель – Бесплатные иконки: люди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434" y="1123208"/>
            <a:ext cx="490333" cy="49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35" descr="Ученик иконка Generic Outline Color |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378" y="2068045"/>
            <a:ext cx="459063" cy="459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" name="Google Shape;1210;p35" descr="Учитель – Бесплатные иконки: люди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1869" y="3103946"/>
            <a:ext cx="490326" cy="49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35" descr="Обучение – Бесплатные иконки: люди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5777" y="4161281"/>
            <a:ext cx="521678" cy="52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2" name="Google Shape;1212;p35" descr="Бункер – Бесплатные иконки: здания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9146" y="4980660"/>
            <a:ext cx="615525" cy="61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3" name="Google Shape;1213;p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89821" y="2284685"/>
            <a:ext cx="492443" cy="492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4" name="Google Shape;1214;p35" descr="Столовая – Бесплатные иконки: еда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1901" y="6075635"/>
            <a:ext cx="450279" cy="45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p35" descr="Есть – Бесплатные иконки: еда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74414" y="3083624"/>
            <a:ext cx="475091" cy="475091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p35"/>
          <p:cNvSpPr txBox="1"/>
          <p:nvPr/>
        </p:nvSpPr>
        <p:spPr>
          <a:xfrm>
            <a:off x="899347" y="3098238"/>
            <a:ext cx="19581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>
                <a:latin typeface="Trebuchet MS"/>
                <a:ea typeface="Trebuchet MS"/>
                <a:cs typeface="Trebuchet MS"/>
                <a:sym typeface="Trebuchet MS"/>
              </a:rPr>
              <a:t>Реалізація реформи Нової української школи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17" name="Google Shape;1217;p35"/>
          <p:cNvSpPr txBox="1"/>
          <p:nvPr/>
        </p:nvSpPr>
        <p:spPr>
          <a:xfrm>
            <a:off x="6289447" y="1570652"/>
            <a:ext cx="2652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 dirty="0">
                <a:latin typeface="Trebuchet MS"/>
                <a:ea typeface="Trebuchet MS"/>
                <a:cs typeface="Trebuchet MS"/>
                <a:sym typeface="Trebuchet MS"/>
              </a:rPr>
              <a:t>Закуплено </a:t>
            </a:r>
            <a:r>
              <a:rPr lang="uk-UA" sz="1700" b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39</a:t>
            </a:r>
            <a:r>
              <a:rPr lang="uk-UA" sz="1700" b="1" dirty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sz="1300" b="1" dirty="0">
                <a:latin typeface="Trebuchet MS"/>
                <a:ea typeface="Trebuchet MS"/>
                <a:cs typeface="Trebuchet MS"/>
                <a:sym typeface="Trebuchet MS"/>
              </a:rPr>
              <a:t>автобусів</a:t>
            </a:r>
            <a:endParaRPr sz="1300"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18" name="Google Shape;1218;p35" descr="Школьный автобус – Бесплатные иконки: транспорт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574415" y="1470592"/>
            <a:ext cx="523221" cy="523221"/>
          </a:xfrm>
          <a:prstGeom prst="rect">
            <a:avLst/>
          </a:prstGeom>
          <a:noFill/>
          <a:ln>
            <a:noFill/>
          </a:ln>
        </p:spPr>
      </p:pic>
      <p:sp>
        <p:nvSpPr>
          <p:cNvPr id="1219" name="Google Shape;1219;p35"/>
          <p:cNvSpPr txBox="1"/>
          <p:nvPr/>
        </p:nvSpPr>
        <p:spPr>
          <a:xfrm>
            <a:off x="6239689" y="5190872"/>
            <a:ext cx="2402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 dirty="0">
                <a:latin typeface="Trebuchet MS"/>
                <a:ea typeface="Trebuchet MS"/>
                <a:cs typeface="Trebuchet MS"/>
                <a:sym typeface="Trebuchet MS"/>
              </a:rPr>
              <a:t>На підтримку педагогів</a:t>
            </a:r>
            <a:endParaRPr sz="1300"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20" name="Google Shape;1220;p35"/>
          <p:cNvSpPr txBox="1"/>
          <p:nvPr/>
        </p:nvSpPr>
        <p:spPr>
          <a:xfrm>
            <a:off x="6239689" y="5830350"/>
            <a:ext cx="240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 dirty="0">
                <a:latin typeface="Trebuchet MS"/>
                <a:ea typeface="Trebuchet MS"/>
                <a:cs typeface="Trebuchet MS"/>
                <a:sym typeface="Trebuchet MS"/>
              </a:rPr>
              <a:t>На підтримку інтелектуальної молоді</a:t>
            </a:r>
            <a:endParaRPr sz="1300"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27" name="Google Shape;1227;p35"/>
          <p:cNvSpPr txBox="1"/>
          <p:nvPr/>
        </p:nvSpPr>
        <p:spPr>
          <a:xfrm>
            <a:off x="5938853" y="587493"/>
            <a:ext cx="4691047" cy="52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7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субвенції отримано з державного бюджету</a:t>
            </a:r>
            <a:endParaRPr sz="17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(на 0,3 млрд грн більше, ніж в 2024 році)</a:t>
            </a:r>
            <a:endParaRPr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29" name="Google Shape;1229;p35"/>
          <p:cNvSpPr/>
          <p:nvPr/>
        </p:nvSpPr>
        <p:spPr>
          <a:xfrm>
            <a:off x="2990341" y="1056063"/>
            <a:ext cx="861000" cy="7983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230" name="Google Shape;1230;p35"/>
          <p:cNvSpPr txBox="1"/>
          <p:nvPr/>
        </p:nvSpPr>
        <p:spPr>
          <a:xfrm>
            <a:off x="3092763" y="1237943"/>
            <a:ext cx="93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3137,0</a:t>
            </a:r>
            <a:endParaRPr sz="1500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31" name="Google Shape;1231;p35"/>
          <p:cNvSpPr txBox="1"/>
          <p:nvPr/>
        </p:nvSpPr>
        <p:spPr>
          <a:xfrm>
            <a:off x="3092763" y="1456942"/>
            <a:ext cx="937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1" dirty="0">
                <a:solidFill>
                  <a:srgbClr val="588EFA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20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33" name="Google Shape;1233;p35"/>
          <p:cNvSpPr/>
          <p:nvPr/>
        </p:nvSpPr>
        <p:spPr>
          <a:xfrm>
            <a:off x="2990341" y="2020680"/>
            <a:ext cx="861000" cy="7983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234" name="Google Shape;1234;p35"/>
          <p:cNvSpPr txBox="1"/>
          <p:nvPr/>
        </p:nvSpPr>
        <p:spPr>
          <a:xfrm>
            <a:off x="3151884" y="2202560"/>
            <a:ext cx="93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17,9</a:t>
            </a:r>
            <a:endParaRPr sz="1500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35" name="Google Shape;1235;p35"/>
          <p:cNvSpPr txBox="1"/>
          <p:nvPr/>
        </p:nvSpPr>
        <p:spPr>
          <a:xfrm>
            <a:off x="3092763" y="2421559"/>
            <a:ext cx="937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1" dirty="0">
                <a:solidFill>
                  <a:srgbClr val="588EFA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20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37" name="Google Shape;1237;p35"/>
          <p:cNvSpPr/>
          <p:nvPr/>
        </p:nvSpPr>
        <p:spPr>
          <a:xfrm>
            <a:off x="2990341" y="3010623"/>
            <a:ext cx="861000" cy="7983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238" name="Google Shape;1238;p35"/>
          <p:cNvSpPr txBox="1"/>
          <p:nvPr/>
        </p:nvSpPr>
        <p:spPr>
          <a:xfrm>
            <a:off x="3151884" y="3192503"/>
            <a:ext cx="93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59,9</a:t>
            </a:r>
            <a:endParaRPr sz="1500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39" name="Google Shape;1239;p35"/>
          <p:cNvSpPr txBox="1"/>
          <p:nvPr/>
        </p:nvSpPr>
        <p:spPr>
          <a:xfrm>
            <a:off x="3092763" y="3411502"/>
            <a:ext cx="937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1">
                <a:solidFill>
                  <a:srgbClr val="588EFA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200" i="0" u="none" strike="noStrike" cap="none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41" name="Google Shape;1241;p35"/>
          <p:cNvSpPr/>
          <p:nvPr/>
        </p:nvSpPr>
        <p:spPr>
          <a:xfrm>
            <a:off x="2990341" y="4030126"/>
            <a:ext cx="861000" cy="7983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242" name="Google Shape;1242;p35"/>
          <p:cNvSpPr txBox="1"/>
          <p:nvPr/>
        </p:nvSpPr>
        <p:spPr>
          <a:xfrm>
            <a:off x="3151884" y="4212006"/>
            <a:ext cx="93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22,2</a:t>
            </a:r>
            <a:endParaRPr sz="1500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43" name="Google Shape;1243;p35"/>
          <p:cNvSpPr txBox="1"/>
          <p:nvPr/>
        </p:nvSpPr>
        <p:spPr>
          <a:xfrm>
            <a:off x="3092763" y="4440858"/>
            <a:ext cx="937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1">
                <a:solidFill>
                  <a:srgbClr val="588EFA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200" i="0" u="none" strike="noStrike" cap="none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45" name="Google Shape;1245;p35"/>
          <p:cNvSpPr/>
          <p:nvPr/>
        </p:nvSpPr>
        <p:spPr>
          <a:xfrm>
            <a:off x="2990341" y="4980656"/>
            <a:ext cx="861000" cy="7983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246" name="Google Shape;1246;p35"/>
          <p:cNvSpPr txBox="1"/>
          <p:nvPr/>
        </p:nvSpPr>
        <p:spPr>
          <a:xfrm>
            <a:off x="3151884" y="5162536"/>
            <a:ext cx="93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33,3</a:t>
            </a:r>
            <a:endParaRPr sz="1500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47" name="Google Shape;1247;p35"/>
          <p:cNvSpPr txBox="1"/>
          <p:nvPr/>
        </p:nvSpPr>
        <p:spPr>
          <a:xfrm>
            <a:off x="3092763" y="5381535"/>
            <a:ext cx="937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1">
                <a:solidFill>
                  <a:srgbClr val="588EFA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200" i="0" u="none" strike="noStrike" cap="none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49" name="Google Shape;1249;p35"/>
          <p:cNvSpPr/>
          <p:nvPr/>
        </p:nvSpPr>
        <p:spPr>
          <a:xfrm>
            <a:off x="2990341" y="5907280"/>
            <a:ext cx="861000" cy="7983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250" name="Google Shape;1250;p35"/>
          <p:cNvSpPr txBox="1"/>
          <p:nvPr/>
        </p:nvSpPr>
        <p:spPr>
          <a:xfrm>
            <a:off x="3151884" y="6089160"/>
            <a:ext cx="93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21,9</a:t>
            </a:r>
            <a:endParaRPr sz="1500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51" name="Google Shape;1251;p35"/>
          <p:cNvSpPr txBox="1"/>
          <p:nvPr/>
        </p:nvSpPr>
        <p:spPr>
          <a:xfrm>
            <a:off x="3092763" y="6308159"/>
            <a:ext cx="937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1">
                <a:solidFill>
                  <a:srgbClr val="588EFA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200" i="0" u="none" strike="noStrike" cap="none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53" name="Google Shape;1253;p35"/>
          <p:cNvSpPr/>
          <p:nvPr/>
        </p:nvSpPr>
        <p:spPr>
          <a:xfrm>
            <a:off x="4746343" y="3895438"/>
            <a:ext cx="6317898" cy="10116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3774F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35"/>
          <p:cNvSpPr txBox="1"/>
          <p:nvPr/>
        </p:nvSpPr>
        <p:spPr>
          <a:xfrm>
            <a:off x="5938853" y="4236620"/>
            <a:ext cx="4844149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7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виділено з обласного бюджету</a:t>
            </a:r>
            <a:endParaRPr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61" name="Google Shape;1261;p35"/>
          <p:cNvSpPr txBox="1"/>
          <p:nvPr/>
        </p:nvSpPr>
        <p:spPr>
          <a:xfrm>
            <a:off x="9060589" y="5856396"/>
            <a:ext cx="93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680,0</a:t>
            </a:r>
            <a:endParaRPr sz="1500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62" name="Google Shape;1262;p35"/>
          <p:cNvSpPr txBox="1"/>
          <p:nvPr/>
        </p:nvSpPr>
        <p:spPr>
          <a:xfrm>
            <a:off x="9001468" y="6075395"/>
            <a:ext cx="937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1">
                <a:solidFill>
                  <a:srgbClr val="588EFA"/>
                </a:solidFill>
                <a:latin typeface="Trebuchet MS"/>
                <a:ea typeface="Trebuchet MS"/>
                <a:cs typeface="Trebuchet MS"/>
                <a:sym typeface="Trebuchet MS"/>
              </a:rPr>
              <a:t>тис. грн</a:t>
            </a:r>
            <a:endParaRPr sz="1200" i="0" u="none" strike="noStrike" cap="none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65" name="Google Shape;1265;p35"/>
          <p:cNvSpPr txBox="1"/>
          <p:nvPr/>
        </p:nvSpPr>
        <p:spPr>
          <a:xfrm>
            <a:off x="9060589" y="5127063"/>
            <a:ext cx="93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780,0</a:t>
            </a:r>
            <a:endParaRPr sz="1500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66" name="Google Shape;1266;p35"/>
          <p:cNvSpPr txBox="1"/>
          <p:nvPr/>
        </p:nvSpPr>
        <p:spPr>
          <a:xfrm>
            <a:off x="9001468" y="5346062"/>
            <a:ext cx="937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1">
                <a:solidFill>
                  <a:srgbClr val="588EFA"/>
                </a:solidFill>
                <a:latin typeface="Trebuchet MS"/>
                <a:ea typeface="Trebuchet MS"/>
                <a:cs typeface="Trebuchet MS"/>
                <a:sym typeface="Trebuchet MS"/>
              </a:rPr>
              <a:t>тис. грн</a:t>
            </a:r>
            <a:endParaRPr sz="1200" i="0" u="none" strike="noStrike" cap="none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69" name="Google Shape;1269;p35"/>
          <p:cNvSpPr txBox="1"/>
          <p:nvPr/>
        </p:nvSpPr>
        <p:spPr>
          <a:xfrm>
            <a:off x="9002801" y="1521860"/>
            <a:ext cx="93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134,0</a:t>
            </a:r>
            <a:endParaRPr sz="1500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70" name="Google Shape;1270;p35"/>
          <p:cNvSpPr txBox="1"/>
          <p:nvPr/>
        </p:nvSpPr>
        <p:spPr>
          <a:xfrm>
            <a:off x="8943680" y="1740859"/>
            <a:ext cx="937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1">
                <a:solidFill>
                  <a:srgbClr val="588EFA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200" i="0" u="none" strike="noStrike" cap="none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73" name="Google Shape;1273;p35"/>
          <p:cNvSpPr txBox="1"/>
          <p:nvPr/>
        </p:nvSpPr>
        <p:spPr>
          <a:xfrm>
            <a:off x="9002801" y="2300988"/>
            <a:ext cx="93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18,3</a:t>
            </a:r>
            <a:endParaRPr sz="1500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74" name="Google Shape;1274;p35"/>
          <p:cNvSpPr txBox="1"/>
          <p:nvPr/>
        </p:nvSpPr>
        <p:spPr>
          <a:xfrm>
            <a:off x="8943680" y="2519987"/>
            <a:ext cx="937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1">
                <a:solidFill>
                  <a:srgbClr val="588EFA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200" i="0" u="none" strike="noStrike" cap="none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77" name="Google Shape;1277;p35"/>
          <p:cNvSpPr txBox="1"/>
          <p:nvPr/>
        </p:nvSpPr>
        <p:spPr>
          <a:xfrm>
            <a:off x="9002801" y="3093862"/>
            <a:ext cx="93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113,6</a:t>
            </a:r>
            <a:endParaRPr sz="1500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78" name="Google Shape;1278;p35"/>
          <p:cNvSpPr txBox="1"/>
          <p:nvPr/>
        </p:nvSpPr>
        <p:spPr>
          <a:xfrm>
            <a:off x="8943680" y="3312861"/>
            <a:ext cx="937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1">
                <a:solidFill>
                  <a:srgbClr val="588EFA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200" i="0" u="none" strike="noStrike" cap="none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79" name="Google Shape;1279;p35" descr="Учитель – Бесплатные иконки: люди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4414" y="5063426"/>
            <a:ext cx="490333" cy="49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Google Shape;1280;p35" descr="Учитель – Бесплатные иконки: люди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74424" y="5796060"/>
            <a:ext cx="490326" cy="49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43;g3923236bba4_2_898">
            <a:extLst>
              <a:ext uri="{FF2B5EF4-FFF2-40B4-BE49-F238E27FC236}">
                <a16:creationId xmlns:a16="http://schemas.microsoft.com/office/drawing/2014/main" id="{73898308-A28F-639E-2072-3534F7776DF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826950" y="5190872"/>
            <a:ext cx="342277" cy="34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43;g3923236bba4_2_898">
            <a:extLst>
              <a:ext uri="{FF2B5EF4-FFF2-40B4-BE49-F238E27FC236}">
                <a16:creationId xmlns:a16="http://schemas.microsoft.com/office/drawing/2014/main" id="{DB177B3A-E98E-5BA6-A198-B5EC0BC0BEE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826950" y="5911681"/>
            <a:ext cx="342277" cy="34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43;g3923236bba4_2_898">
            <a:extLst>
              <a:ext uri="{FF2B5EF4-FFF2-40B4-BE49-F238E27FC236}">
                <a16:creationId xmlns:a16="http://schemas.microsoft.com/office/drawing/2014/main" id="{BC52076C-A270-2A4B-EF31-9C844EBFED1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826950" y="3150082"/>
            <a:ext cx="342277" cy="34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43;g3923236bba4_2_898">
            <a:extLst>
              <a:ext uri="{FF2B5EF4-FFF2-40B4-BE49-F238E27FC236}">
                <a16:creationId xmlns:a16="http://schemas.microsoft.com/office/drawing/2014/main" id="{6B7451C8-05F1-6111-86CB-9A04825AF98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826950" y="2359819"/>
            <a:ext cx="342277" cy="34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43;g3923236bba4_2_898">
            <a:extLst>
              <a:ext uri="{FF2B5EF4-FFF2-40B4-BE49-F238E27FC236}">
                <a16:creationId xmlns:a16="http://schemas.microsoft.com/office/drawing/2014/main" id="{5BED4FCC-2D43-5352-1FDC-16CA05472EA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826950" y="1561115"/>
            <a:ext cx="342277" cy="342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1375A91-0100-45A2-4AD4-DDFE3E542B07}"/>
              </a:ext>
            </a:extLst>
          </p:cNvPr>
          <p:cNvGrpSpPr/>
          <p:nvPr/>
        </p:nvGrpSpPr>
        <p:grpSpPr>
          <a:xfrm>
            <a:off x="4746342" y="3902182"/>
            <a:ext cx="1112721" cy="996132"/>
            <a:chOff x="4746342" y="3902182"/>
            <a:chExt cx="1112721" cy="996132"/>
          </a:xfrm>
        </p:grpSpPr>
        <p:sp>
          <p:nvSpPr>
            <p:cNvPr id="1256" name="Google Shape;1256;p35"/>
            <p:cNvSpPr/>
            <p:nvPr/>
          </p:nvSpPr>
          <p:spPr>
            <a:xfrm>
              <a:off x="4746342" y="3902182"/>
              <a:ext cx="994994" cy="996132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588E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Trebuchet MS "/>
                <a:ea typeface="Trebuchet MS "/>
                <a:cs typeface="Trebuchet MS "/>
                <a:sym typeface="Trebuchet MS "/>
              </a:endParaRPr>
            </a:p>
          </p:txBody>
        </p:sp>
        <p:sp>
          <p:nvSpPr>
            <p:cNvPr id="1257" name="Google Shape;1257;p35"/>
            <p:cNvSpPr txBox="1"/>
            <p:nvPr/>
          </p:nvSpPr>
          <p:spPr>
            <a:xfrm>
              <a:off x="4921175" y="4042294"/>
              <a:ext cx="937557" cy="523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100" b="1" dirty="0">
                  <a:solidFill>
                    <a:srgbClr val="276CF8"/>
                  </a:solidFill>
                  <a:latin typeface="Trebuchet MS "/>
                  <a:ea typeface="Trebuchet MS "/>
                  <a:cs typeface="Trebuchet MS "/>
                  <a:sym typeface="Trebuchet MS "/>
                </a:rPr>
                <a:t>1,5</a:t>
              </a:r>
              <a:endParaRPr sz="3100" b="0" i="0" u="none" strike="noStrike" cap="none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endParaRPr>
            </a:p>
          </p:txBody>
        </p:sp>
        <p:sp>
          <p:nvSpPr>
            <p:cNvPr id="8" name="Google Shape;1235;p35">
              <a:extLst>
                <a:ext uri="{FF2B5EF4-FFF2-40B4-BE49-F238E27FC236}">
                  <a16:creationId xmlns:a16="http://schemas.microsoft.com/office/drawing/2014/main" id="{E8391130-B693-A62A-6321-0B26B21764C2}"/>
                </a:ext>
              </a:extLst>
            </p:cNvPr>
            <p:cNvSpPr txBox="1"/>
            <p:nvPr/>
          </p:nvSpPr>
          <p:spPr>
            <a:xfrm>
              <a:off x="4921563" y="4462232"/>
              <a:ext cx="9375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200" b="1" dirty="0">
                  <a:solidFill>
                    <a:srgbClr val="588EFA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млн грн</a:t>
              </a:r>
              <a:endParaRPr sz="1200" i="0" u="none" strike="noStrike" cap="none" dirty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7DAC33B-423B-AE83-D7B0-61FEB9052CD9}"/>
              </a:ext>
            </a:extLst>
          </p:cNvPr>
          <p:cNvGrpSpPr/>
          <p:nvPr/>
        </p:nvGrpSpPr>
        <p:grpSpPr>
          <a:xfrm>
            <a:off x="4746342" y="362964"/>
            <a:ext cx="1112390" cy="996132"/>
            <a:chOff x="4746342" y="3902182"/>
            <a:chExt cx="1112390" cy="996132"/>
          </a:xfrm>
        </p:grpSpPr>
        <p:sp>
          <p:nvSpPr>
            <p:cNvPr id="11" name="Google Shape;1256;p35">
              <a:extLst>
                <a:ext uri="{FF2B5EF4-FFF2-40B4-BE49-F238E27FC236}">
                  <a16:creationId xmlns:a16="http://schemas.microsoft.com/office/drawing/2014/main" id="{1C4B809B-3EC7-077C-419C-6FEA99641772}"/>
                </a:ext>
              </a:extLst>
            </p:cNvPr>
            <p:cNvSpPr/>
            <p:nvPr/>
          </p:nvSpPr>
          <p:spPr>
            <a:xfrm>
              <a:off x="4746342" y="3902182"/>
              <a:ext cx="994994" cy="996132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588E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Trebuchet MS "/>
                <a:ea typeface="Trebuchet MS "/>
                <a:cs typeface="Trebuchet MS "/>
                <a:sym typeface="Trebuchet MS "/>
              </a:endParaRPr>
            </a:p>
          </p:txBody>
        </p:sp>
        <p:sp>
          <p:nvSpPr>
            <p:cNvPr id="12" name="Google Shape;1257;p35">
              <a:extLst>
                <a:ext uri="{FF2B5EF4-FFF2-40B4-BE49-F238E27FC236}">
                  <a16:creationId xmlns:a16="http://schemas.microsoft.com/office/drawing/2014/main" id="{BF21467B-941E-E2F4-6C23-D5068F5E8E14}"/>
                </a:ext>
              </a:extLst>
            </p:cNvPr>
            <p:cNvSpPr txBox="1"/>
            <p:nvPr/>
          </p:nvSpPr>
          <p:spPr>
            <a:xfrm>
              <a:off x="4921175" y="4042294"/>
              <a:ext cx="937557" cy="523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100" b="1" dirty="0">
                  <a:solidFill>
                    <a:srgbClr val="276CF8"/>
                  </a:solidFill>
                  <a:latin typeface="Trebuchet MS "/>
                  <a:ea typeface="Trebuchet MS "/>
                  <a:cs typeface="Trebuchet MS "/>
                  <a:sym typeface="Trebuchet MS "/>
                </a:rPr>
                <a:t>3,5</a:t>
              </a:r>
              <a:endParaRPr sz="3100" b="0" i="0" u="none" strike="noStrike" cap="none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endParaRPr>
            </a:p>
          </p:txBody>
        </p:sp>
        <p:sp>
          <p:nvSpPr>
            <p:cNvPr id="13" name="Google Shape;1235;p35">
              <a:extLst>
                <a:ext uri="{FF2B5EF4-FFF2-40B4-BE49-F238E27FC236}">
                  <a16:creationId xmlns:a16="http://schemas.microsoft.com/office/drawing/2014/main" id="{24C33BA5-7372-7BB8-DA62-2EAE82C744FE}"/>
                </a:ext>
              </a:extLst>
            </p:cNvPr>
            <p:cNvSpPr txBox="1"/>
            <p:nvPr/>
          </p:nvSpPr>
          <p:spPr>
            <a:xfrm>
              <a:off x="4863897" y="4462232"/>
              <a:ext cx="9375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200" b="1" dirty="0">
                  <a:solidFill>
                    <a:srgbClr val="588EFA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млрд грн</a:t>
              </a:r>
              <a:endParaRPr sz="1200" i="0" u="none" strike="noStrike" cap="none" dirty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15" name="Google Shape;224;g3a1f6575b08_30_0">
            <a:extLst>
              <a:ext uri="{FF2B5EF4-FFF2-40B4-BE49-F238E27FC236}">
                <a16:creationId xmlns:a16="http://schemas.microsoft.com/office/drawing/2014/main" id="{BE7D7E04-FA30-FCEB-410A-0F44755AEC7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AB389A3-2DCD-5080-08C5-7FAFC7EA67C2}"/>
              </a:ext>
            </a:extLst>
          </p:cNvPr>
          <p:cNvGrpSpPr/>
          <p:nvPr/>
        </p:nvGrpSpPr>
        <p:grpSpPr>
          <a:xfrm>
            <a:off x="-4461790" y="733952"/>
            <a:ext cx="7452131" cy="108000"/>
            <a:chOff x="-2448910" y="879349"/>
            <a:chExt cx="7452131" cy="108000"/>
          </a:xfrm>
        </p:grpSpPr>
        <p:cxnSp>
          <p:nvCxnSpPr>
            <p:cNvPr id="17" name="Google Shape;215;g3a1f6575b08_30_0">
              <a:extLst>
                <a:ext uri="{FF2B5EF4-FFF2-40B4-BE49-F238E27FC236}">
                  <a16:creationId xmlns:a16="http://schemas.microsoft.com/office/drawing/2014/main" id="{26D34828-F6B3-1D7C-FF6B-7D412215CFE0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" name="Google Shape;216;g3a1f6575b08_30_0">
              <a:extLst>
                <a:ext uri="{FF2B5EF4-FFF2-40B4-BE49-F238E27FC236}">
                  <a16:creationId xmlns:a16="http://schemas.microsoft.com/office/drawing/2014/main" id="{A4F46E0F-3344-5D08-36FF-A6D960401300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37"/>
          <p:cNvSpPr txBox="1"/>
          <p:nvPr/>
        </p:nvSpPr>
        <p:spPr>
          <a:xfrm>
            <a:off x="824900" y="1107758"/>
            <a:ext cx="38523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solidFill>
                  <a:srgbClr val="232323"/>
                </a:solidFill>
                <a:latin typeface="Trebuchet MS"/>
                <a:ea typeface="Trebuchet MS"/>
                <a:cs typeface="Trebuchet MS"/>
                <a:sym typeface="Trebuchet MS"/>
              </a:rPr>
              <a:t>Затверджено Перспективний план мережі закладів освіти, які надаватимуть послуги профільної освіти у Чернівецькій області з 2027 року</a:t>
            </a:r>
            <a:endParaRPr sz="1600" i="0" u="none" strike="noStrike" cap="none" dirty="0">
              <a:solidFill>
                <a:srgbClr val="23232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91" name="Google Shape;1291;p37"/>
          <p:cNvSpPr txBox="1"/>
          <p:nvPr/>
        </p:nvSpPr>
        <p:spPr>
          <a:xfrm>
            <a:off x="206267" y="188464"/>
            <a:ext cx="671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9999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Реалізація реформи</a:t>
            </a:r>
            <a:r>
              <a:rPr lang="uk-UA" sz="24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 галузі освіти</a:t>
            </a:r>
            <a:endParaRPr sz="2400" b="1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92" name="Google Shape;1292;p37" descr="На зображенні може бути: 11 людей та текс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26645" y="584650"/>
            <a:ext cx="2931425" cy="157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Google Shape;1293;p37"/>
          <p:cNvSpPr txBox="1"/>
          <p:nvPr/>
        </p:nvSpPr>
        <p:spPr>
          <a:xfrm>
            <a:off x="5752360" y="1160603"/>
            <a:ext cx="32433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Утворено перший академічний ліцей “Буковинський ліцей успішної молоді”</a:t>
            </a:r>
            <a:endParaRPr sz="1600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solidFill>
                  <a:srgbClr val="232323"/>
                </a:solidFill>
                <a:latin typeface="Trebuchet MS"/>
                <a:ea typeface="Trebuchet MS"/>
                <a:cs typeface="Trebuchet MS"/>
                <a:sym typeface="Trebuchet MS"/>
              </a:rPr>
              <a:t>(оновлено матеріальну базу </a:t>
            </a:r>
            <a:endParaRPr sz="1600" dirty="0">
              <a:solidFill>
                <a:srgbClr val="23232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1600" dirty="0">
                <a:solidFill>
                  <a:srgbClr val="232323"/>
                </a:solidFill>
                <a:latin typeface="Trebuchet MS"/>
                <a:ea typeface="Trebuchet MS"/>
                <a:cs typeface="Trebuchet MS"/>
                <a:sym typeface="Trebuchet MS"/>
              </a:rPr>
              <a:t>на  </a:t>
            </a:r>
            <a:r>
              <a:rPr lang="uk-UA" sz="1600" dirty="0">
                <a:solidFill>
                  <a:srgbClr val="0066FF"/>
                </a:solidFill>
                <a:latin typeface="Trebuchet MS"/>
                <a:ea typeface="Trebuchet MS"/>
                <a:cs typeface="Trebuchet MS"/>
                <a:sym typeface="Trebuchet MS"/>
              </a:rPr>
              <a:t>10 млн грн)</a:t>
            </a:r>
            <a:endParaRPr sz="1600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94" name="Google Shape;1294;p37"/>
          <p:cNvSpPr txBox="1"/>
          <p:nvPr/>
        </p:nvSpPr>
        <p:spPr>
          <a:xfrm>
            <a:off x="5752372" y="5296654"/>
            <a:ext cx="3243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latin typeface="Trebuchet MS"/>
                <a:ea typeface="Trebuchet MS"/>
                <a:cs typeface="Trebuchet MS"/>
                <a:sym typeface="Trebuchet MS"/>
              </a:rPr>
              <a:t>Облаштовано навчальні майстерні</a:t>
            </a:r>
            <a:r>
              <a:rPr lang="uk-UA" sz="16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у 2 закладах про</a:t>
            </a:r>
            <a:r>
              <a:rPr lang="uk-UA" sz="1600" dirty="0">
                <a:latin typeface="Trebuchet MS"/>
                <a:ea typeface="Trebuchet MS"/>
                <a:cs typeface="Trebuchet MS"/>
                <a:sym typeface="Trebuchet MS"/>
              </a:rPr>
              <a:t>фесійної освіти </a:t>
            </a:r>
            <a:endParaRPr sz="1600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95" name="Google Shape;1295;p37"/>
          <p:cNvSpPr txBox="1"/>
          <p:nvPr/>
        </p:nvSpPr>
        <p:spPr>
          <a:xfrm>
            <a:off x="5688160" y="3374574"/>
            <a:ext cx="33075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solidFill>
                  <a:srgbClr val="232323"/>
                </a:solidFill>
                <a:latin typeface="Trebuchet MS"/>
                <a:ea typeface="Trebuchet MS"/>
                <a:cs typeface="Trebuchet MS"/>
                <a:sym typeface="Trebuchet MS"/>
              </a:rPr>
              <a:t>Модернізовано майстерні та лабораторії у Глибоцькому професійному ліцеї та </a:t>
            </a:r>
            <a:r>
              <a:rPr lang="uk-UA" sz="1600" dirty="0" err="1">
                <a:solidFill>
                  <a:srgbClr val="232323"/>
                </a:solidFill>
                <a:latin typeface="Trebuchet MS"/>
                <a:ea typeface="Trebuchet MS"/>
                <a:cs typeface="Trebuchet MS"/>
                <a:sym typeface="Trebuchet MS"/>
              </a:rPr>
              <a:t>Вижницькому</a:t>
            </a:r>
            <a:r>
              <a:rPr lang="uk-UA" sz="1600" dirty="0">
                <a:solidFill>
                  <a:srgbClr val="232323"/>
                </a:solidFill>
                <a:latin typeface="Trebuchet MS"/>
                <a:ea typeface="Trebuchet MS"/>
                <a:cs typeface="Trebuchet MS"/>
                <a:sym typeface="Trebuchet MS"/>
              </a:rPr>
              <a:t> фаховому коледжі </a:t>
            </a:r>
            <a:endParaRPr sz="1600" dirty="0">
              <a:solidFill>
                <a:srgbClr val="23232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96" name="Google Shape;129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26644" y="4665500"/>
            <a:ext cx="2931425" cy="17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37"/>
          <p:cNvSpPr txBox="1"/>
          <p:nvPr/>
        </p:nvSpPr>
        <p:spPr>
          <a:xfrm>
            <a:off x="765893" y="2506227"/>
            <a:ext cx="3192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latin typeface="Trebuchet MS"/>
                <a:ea typeface="Trebuchet MS"/>
                <a:cs typeface="Trebuchet MS"/>
                <a:sym typeface="Trebuchet MS"/>
              </a:rPr>
              <a:t>Реалізовано проєкт 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rgbClr val="0066FF"/>
                </a:solidFill>
                <a:latin typeface="Trebuchet MS"/>
                <a:ea typeface="Trebuchet MS"/>
                <a:cs typeface="Trebuchet MS"/>
                <a:sym typeface="Trebuchet MS"/>
              </a:rPr>
              <a:t>“Школа Супергероїв”</a:t>
            </a:r>
            <a:endParaRPr sz="1600" i="0" u="none" strike="noStrike" cap="none">
              <a:solidFill>
                <a:srgbClr val="0066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98" name="Google Shape;1298;p37"/>
          <p:cNvSpPr txBox="1"/>
          <p:nvPr/>
        </p:nvSpPr>
        <p:spPr>
          <a:xfrm>
            <a:off x="803774" y="5173508"/>
            <a:ext cx="35769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latin typeface="Trebuchet MS"/>
                <a:ea typeface="Trebuchet MS"/>
                <a:cs typeface="Trebuchet MS"/>
                <a:sym typeface="Trebuchet MS"/>
              </a:rPr>
              <a:t>Створено </a:t>
            </a:r>
            <a:r>
              <a:rPr lang="uk-UA" sz="1600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26</a:t>
            </a:r>
            <a:r>
              <a:rPr lang="uk-UA" sz="1600" dirty="0">
                <a:latin typeface="Trebuchet MS"/>
                <a:ea typeface="Trebuchet MS"/>
                <a:cs typeface="Trebuchet MS"/>
                <a:sym typeface="Trebuchet MS"/>
              </a:rPr>
              <a:t> осередків викладання предмету “Захист України” (охоплено </a:t>
            </a:r>
            <a:r>
              <a:rPr lang="uk-UA" sz="1600" dirty="0">
                <a:solidFill>
                  <a:srgbClr val="0066FF"/>
                </a:solidFill>
                <a:latin typeface="Trebuchet MS"/>
                <a:ea typeface="Trebuchet MS"/>
                <a:cs typeface="Trebuchet MS"/>
                <a:sym typeface="Trebuchet MS"/>
              </a:rPr>
              <a:t>228</a:t>
            </a:r>
            <a:r>
              <a:rPr lang="uk-UA" sz="1600" dirty="0">
                <a:latin typeface="Trebuchet MS"/>
                <a:ea typeface="Trebuchet MS"/>
                <a:cs typeface="Trebuchet MS"/>
                <a:sym typeface="Trebuchet MS"/>
              </a:rPr>
              <a:t> закладів освіти </a:t>
            </a:r>
            <a:endParaRPr sz="16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latin typeface="Trebuchet MS"/>
                <a:ea typeface="Trebuchet MS"/>
                <a:cs typeface="Trebuchet MS"/>
                <a:sym typeface="Trebuchet MS"/>
              </a:rPr>
              <a:t>та </a:t>
            </a:r>
            <a:r>
              <a:rPr lang="uk-UA" sz="1600" dirty="0">
                <a:solidFill>
                  <a:srgbClr val="0066FF"/>
                </a:solidFill>
                <a:latin typeface="Trebuchet MS"/>
                <a:ea typeface="Trebuchet MS"/>
                <a:cs typeface="Trebuchet MS"/>
                <a:sym typeface="Trebuchet MS"/>
              </a:rPr>
              <a:t>11 078</a:t>
            </a:r>
            <a:r>
              <a:rPr lang="uk-UA" sz="1600" dirty="0">
                <a:latin typeface="Trebuchet MS"/>
                <a:ea typeface="Trebuchet MS"/>
                <a:cs typeface="Trebuchet MS"/>
                <a:sym typeface="Trebuchet MS"/>
              </a:rPr>
              <a:t> учнів/студентів)</a:t>
            </a:r>
            <a:endParaRPr sz="1600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99" name="Google Shape;1299;p37"/>
          <p:cNvSpPr txBox="1"/>
          <p:nvPr/>
        </p:nvSpPr>
        <p:spPr>
          <a:xfrm>
            <a:off x="765893" y="3543933"/>
            <a:ext cx="31926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latin typeface="Trebuchet MS"/>
                <a:ea typeface="Trebuchet MS"/>
                <a:cs typeface="Trebuchet MS"/>
                <a:sym typeface="Trebuchet MS"/>
              </a:rPr>
              <a:t>Організовано відпочинок </a:t>
            </a:r>
            <a:endParaRPr sz="16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latin typeface="Trebuchet MS"/>
                <a:ea typeface="Trebuchet MS"/>
                <a:cs typeface="Trebuchet MS"/>
                <a:sym typeface="Trebuchet MS"/>
              </a:rPr>
              <a:t>для </a:t>
            </a:r>
            <a:r>
              <a:rPr lang="uk-UA" sz="1600" dirty="0">
                <a:solidFill>
                  <a:srgbClr val="0066FF"/>
                </a:solidFill>
                <a:latin typeface="Trebuchet MS"/>
                <a:ea typeface="Trebuchet MS"/>
                <a:cs typeface="Trebuchet MS"/>
                <a:sym typeface="Trebuchet MS"/>
              </a:rPr>
              <a:t>11882</a:t>
            </a:r>
            <a:r>
              <a:rPr lang="uk-UA" sz="1600" dirty="0">
                <a:latin typeface="Trebuchet MS"/>
                <a:ea typeface="Trebuchet MS"/>
                <a:cs typeface="Trebuchet MS"/>
                <a:sym typeface="Trebuchet MS"/>
              </a:rPr>
              <a:t> дітей, в </a:t>
            </a:r>
            <a:r>
              <a:rPr lang="uk-UA" sz="1600" dirty="0" err="1">
                <a:latin typeface="Trebuchet MS"/>
                <a:ea typeface="Trebuchet MS"/>
                <a:cs typeface="Trebuchet MS"/>
                <a:sym typeface="Trebuchet MS"/>
              </a:rPr>
              <a:t>т.ч</a:t>
            </a:r>
            <a:r>
              <a:rPr lang="uk-UA" sz="1600" dirty="0">
                <a:latin typeface="Trebuchet MS"/>
                <a:ea typeface="Trebuchet MS"/>
                <a:cs typeface="Trebuchet MS"/>
                <a:sym typeface="Trebuchet MS"/>
              </a:rPr>
              <a:t>.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solidFill>
                  <a:srgbClr val="0066FF"/>
                </a:solidFill>
                <a:latin typeface="Trebuchet MS"/>
                <a:ea typeface="Trebuchet MS"/>
                <a:cs typeface="Trebuchet MS"/>
                <a:sym typeface="Trebuchet MS"/>
              </a:rPr>
              <a:t>57</a:t>
            </a:r>
            <a:r>
              <a:rPr lang="uk-UA" sz="1600" dirty="0">
                <a:latin typeface="Trebuchet MS"/>
                <a:ea typeface="Trebuchet MS"/>
                <a:cs typeface="Trebuchet MS"/>
                <a:sym typeface="Trebuchet MS"/>
              </a:rPr>
              <a:t> дітей, батьки яких загинули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latin typeface="Trebuchet MS"/>
                <a:ea typeface="Trebuchet MS"/>
                <a:cs typeface="Trebuchet MS"/>
                <a:sym typeface="Trebuchet MS"/>
              </a:rPr>
              <a:t> захищаючи Батьківщину</a:t>
            </a:r>
            <a:endParaRPr sz="1600" i="0" u="none" strike="noStrike" cap="none" dirty="0">
              <a:solidFill>
                <a:srgbClr val="0066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00" name="Google Shape;1300;p37"/>
          <p:cNvPicPr preferRelativeResize="0"/>
          <p:nvPr/>
        </p:nvPicPr>
        <p:blipFill rotWithShape="1">
          <a:blip r:embed="rId5">
            <a:alphaModFix/>
          </a:blip>
          <a:srcRect t="11676"/>
          <a:stretch/>
        </p:blipFill>
        <p:spPr>
          <a:xfrm flipH="1">
            <a:off x="9095036" y="2355550"/>
            <a:ext cx="2931425" cy="21179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1" name="Google Shape;1301;p37"/>
          <p:cNvGrpSpPr/>
          <p:nvPr/>
        </p:nvGrpSpPr>
        <p:grpSpPr>
          <a:xfrm>
            <a:off x="243903" y="1145890"/>
            <a:ext cx="342632" cy="335969"/>
            <a:chOff x="641142" y="4406244"/>
            <a:chExt cx="170100" cy="166800"/>
          </a:xfrm>
        </p:grpSpPr>
        <p:sp>
          <p:nvSpPr>
            <p:cNvPr id="1302" name="Google Shape;1302;p37"/>
            <p:cNvSpPr/>
            <p:nvPr/>
          </p:nvSpPr>
          <p:spPr>
            <a:xfrm>
              <a:off x="641142" y="4406244"/>
              <a:ext cx="170100" cy="166800"/>
            </a:xfrm>
            <a:prstGeom prst="ellipse">
              <a:avLst/>
            </a:prstGeom>
            <a:solidFill>
              <a:schemeClr val="lt1"/>
            </a:solidFill>
            <a:ln w="19175" cap="flat" cmpd="sng">
              <a:solidFill>
                <a:srgbClr val="276C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2775" tIns="61375" rIns="122775" bIns="613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1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3" name="Google Shape;1303;p37" descr="Checkmark with solid fi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74044" y="4438839"/>
              <a:ext cx="103679" cy="1016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04" name="Google Shape;1304;p37"/>
          <p:cNvGrpSpPr/>
          <p:nvPr/>
        </p:nvGrpSpPr>
        <p:grpSpPr>
          <a:xfrm>
            <a:off x="253756" y="2618362"/>
            <a:ext cx="342632" cy="335969"/>
            <a:chOff x="641142" y="4406244"/>
            <a:chExt cx="170100" cy="166800"/>
          </a:xfrm>
        </p:grpSpPr>
        <p:sp>
          <p:nvSpPr>
            <p:cNvPr id="1305" name="Google Shape;1305;p37"/>
            <p:cNvSpPr/>
            <p:nvPr/>
          </p:nvSpPr>
          <p:spPr>
            <a:xfrm>
              <a:off x="641142" y="4406244"/>
              <a:ext cx="170100" cy="166800"/>
            </a:xfrm>
            <a:prstGeom prst="ellipse">
              <a:avLst/>
            </a:prstGeom>
            <a:solidFill>
              <a:schemeClr val="lt1"/>
            </a:solidFill>
            <a:ln w="19175" cap="flat" cmpd="sng">
              <a:solidFill>
                <a:srgbClr val="276C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2775" tIns="61375" rIns="122775" bIns="613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1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6" name="Google Shape;1306;p37" descr="Checkmark with solid fi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74044" y="4438839"/>
              <a:ext cx="103679" cy="1016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07" name="Google Shape;1307;p37"/>
          <p:cNvGrpSpPr/>
          <p:nvPr/>
        </p:nvGrpSpPr>
        <p:grpSpPr>
          <a:xfrm>
            <a:off x="258355" y="3608679"/>
            <a:ext cx="342632" cy="335969"/>
            <a:chOff x="641142" y="4406244"/>
            <a:chExt cx="170100" cy="166800"/>
          </a:xfrm>
        </p:grpSpPr>
        <p:sp>
          <p:nvSpPr>
            <p:cNvPr id="1308" name="Google Shape;1308;p37"/>
            <p:cNvSpPr/>
            <p:nvPr/>
          </p:nvSpPr>
          <p:spPr>
            <a:xfrm>
              <a:off x="641142" y="4406244"/>
              <a:ext cx="170100" cy="166800"/>
            </a:xfrm>
            <a:prstGeom prst="ellipse">
              <a:avLst/>
            </a:prstGeom>
            <a:solidFill>
              <a:schemeClr val="lt1"/>
            </a:solidFill>
            <a:ln w="19175" cap="flat" cmpd="sng">
              <a:solidFill>
                <a:srgbClr val="276C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2775" tIns="61375" rIns="122775" bIns="613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1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9" name="Google Shape;1309;p37" descr="Checkmark with solid fi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74044" y="4438839"/>
              <a:ext cx="103679" cy="1016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10" name="Google Shape;1310;p37"/>
          <p:cNvGrpSpPr/>
          <p:nvPr/>
        </p:nvGrpSpPr>
        <p:grpSpPr>
          <a:xfrm>
            <a:off x="273480" y="5219674"/>
            <a:ext cx="342632" cy="335969"/>
            <a:chOff x="641142" y="4406244"/>
            <a:chExt cx="170100" cy="166800"/>
          </a:xfrm>
        </p:grpSpPr>
        <p:sp>
          <p:nvSpPr>
            <p:cNvPr id="1311" name="Google Shape;1311;p37"/>
            <p:cNvSpPr/>
            <p:nvPr/>
          </p:nvSpPr>
          <p:spPr>
            <a:xfrm>
              <a:off x="641142" y="4406244"/>
              <a:ext cx="170100" cy="166800"/>
            </a:xfrm>
            <a:prstGeom prst="ellipse">
              <a:avLst/>
            </a:prstGeom>
            <a:solidFill>
              <a:schemeClr val="lt1"/>
            </a:solidFill>
            <a:ln w="19175" cap="flat" cmpd="sng">
              <a:solidFill>
                <a:srgbClr val="276C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2775" tIns="61375" rIns="122775" bIns="613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1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2" name="Google Shape;1312;p37" descr="Checkmark with solid fi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74044" y="4438839"/>
              <a:ext cx="103679" cy="1016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13" name="Google Shape;1313;p37"/>
          <p:cNvSpPr txBox="1"/>
          <p:nvPr/>
        </p:nvSpPr>
        <p:spPr>
          <a:xfrm>
            <a:off x="5790388" y="4912414"/>
            <a:ext cx="32433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3,35 </a:t>
            </a:r>
            <a:r>
              <a:rPr lang="uk-UA" sz="2000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млн</a:t>
            </a:r>
            <a:r>
              <a:rPr lang="uk-UA" sz="2000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 євро</a:t>
            </a:r>
            <a:endParaRPr sz="2000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14" name="Google Shape;1314;p37"/>
          <p:cNvSpPr txBox="1"/>
          <p:nvPr/>
        </p:nvSpPr>
        <p:spPr>
          <a:xfrm>
            <a:off x="5732946" y="3082939"/>
            <a:ext cx="32433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3,45 </a:t>
            </a:r>
            <a:r>
              <a:rPr lang="uk-UA" sz="2000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млн</a:t>
            </a:r>
            <a:r>
              <a:rPr lang="uk-UA" sz="2000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sz="2000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грн</a:t>
            </a:r>
            <a:endParaRPr sz="2000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" name="Google Shape;1310;p37">
            <a:extLst>
              <a:ext uri="{FF2B5EF4-FFF2-40B4-BE49-F238E27FC236}">
                <a16:creationId xmlns:a16="http://schemas.microsoft.com/office/drawing/2014/main" id="{2726EC6F-4CAC-E145-911B-427C35935695}"/>
              </a:ext>
            </a:extLst>
          </p:cNvPr>
          <p:cNvGrpSpPr/>
          <p:nvPr/>
        </p:nvGrpSpPr>
        <p:grpSpPr>
          <a:xfrm>
            <a:off x="5229795" y="4979478"/>
            <a:ext cx="342632" cy="335969"/>
            <a:chOff x="641142" y="4406244"/>
            <a:chExt cx="170100" cy="166800"/>
          </a:xfrm>
        </p:grpSpPr>
        <p:sp>
          <p:nvSpPr>
            <p:cNvPr id="3" name="Google Shape;1311;p37">
              <a:extLst>
                <a:ext uri="{FF2B5EF4-FFF2-40B4-BE49-F238E27FC236}">
                  <a16:creationId xmlns:a16="http://schemas.microsoft.com/office/drawing/2014/main" id="{31973947-9BBF-1867-5701-476F6940A970}"/>
                </a:ext>
              </a:extLst>
            </p:cNvPr>
            <p:cNvSpPr/>
            <p:nvPr/>
          </p:nvSpPr>
          <p:spPr>
            <a:xfrm>
              <a:off x="641142" y="4406244"/>
              <a:ext cx="170100" cy="166800"/>
            </a:xfrm>
            <a:prstGeom prst="ellipse">
              <a:avLst/>
            </a:prstGeom>
            <a:solidFill>
              <a:schemeClr val="lt1"/>
            </a:solidFill>
            <a:ln w="19175" cap="flat" cmpd="sng">
              <a:solidFill>
                <a:srgbClr val="276C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2775" tIns="61375" rIns="122775" bIns="613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1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" name="Google Shape;1312;p37" descr="Checkmark with solid fill">
              <a:extLst>
                <a:ext uri="{FF2B5EF4-FFF2-40B4-BE49-F238E27FC236}">
                  <a16:creationId xmlns:a16="http://schemas.microsoft.com/office/drawing/2014/main" id="{EA7F7EF6-156E-C597-0A07-6FACDB6CE53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74044" y="4438839"/>
              <a:ext cx="103679" cy="1016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oogle Shape;1310;p37">
            <a:extLst>
              <a:ext uri="{FF2B5EF4-FFF2-40B4-BE49-F238E27FC236}">
                <a16:creationId xmlns:a16="http://schemas.microsoft.com/office/drawing/2014/main" id="{AB4BEFBD-96E0-28C5-1446-3F1B66CB016D}"/>
              </a:ext>
            </a:extLst>
          </p:cNvPr>
          <p:cNvGrpSpPr/>
          <p:nvPr/>
        </p:nvGrpSpPr>
        <p:grpSpPr>
          <a:xfrm>
            <a:off x="5229795" y="3163930"/>
            <a:ext cx="342632" cy="335969"/>
            <a:chOff x="641142" y="4406244"/>
            <a:chExt cx="170100" cy="166800"/>
          </a:xfrm>
        </p:grpSpPr>
        <p:sp>
          <p:nvSpPr>
            <p:cNvPr id="6" name="Google Shape;1311;p37">
              <a:extLst>
                <a:ext uri="{FF2B5EF4-FFF2-40B4-BE49-F238E27FC236}">
                  <a16:creationId xmlns:a16="http://schemas.microsoft.com/office/drawing/2014/main" id="{D0192CB8-E91E-62AA-02E1-5CCFCD2E9A9F}"/>
                </a:ext>
              </a:extLst>
            </p:cNvPr>
            <p:cNvSpPr/>
            <p:nvPr/>
          </p:nvSpPr>
          <p:spPr>
            <a:xfrm>
              <a:off x="641142" y="4406244"/>
              <a:ext cx="170100" cy="166800"/>
            </a:xfrm>
            <a:prstGeom prst="ellipse">
              <a:avLst/>
            </a:prstGeom>
            <a:solidFill>
              <a:schemeClr val="lt1"/>
            </a:solidFill>
            <a:ln w="19175" cap="flat" cmpd="sng">
              <a:solidFill>
                <a:srgbClr val="276C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2775" tIns="61375" rIns="122775" bIns="613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1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Google Shape;1312;p37" descr="Checkmark with solid fill">
              <a:extLst>
                <a:ext uri="{FF2B5EF4-FFF2-40B4-BE49-F238E27FC236}">
                  <a16:creationId xmlns:a16="http://schemas.microsoft.com/office/drawing/2014/main" id="{34771072-235F-4DF3-5057-FB2CD71A9AF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74044" y="4438839"/>
              <a:ext cx="103679" cy="1016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oogle Shape;1310;p37">
            <a:extLst>
              <a:ext uri="{FF2B5EF4-FFF2-40B4-BE49-F238E27FC236}">
                <a16:creationId xmlns:a16="http://schemas.microsoft.com/office/drawing/2014/main" id="{07CD170C-D6CF-A094-0719-0A0B2FCAF720}"/>
              </a:ext>
            </a:extLst>
          </p:cNvPr>
          <p:cNvGrpSpPr/>
          <p:nvPr/>
        </p:nvGrpSpPr>
        <p:grpSpPr>
          <a:xfrm>
            <a:off x="5229795" y="1149435"/>
            <a:ext cx="342632" cy="335969"/>
            <a:chOff x="641142" y="4406244"/>
            <a:chExt cx="170100" cy="166800"/>
          </a:xfrm>
        </p:grpSpPr>
        <p:sp>
          <p:nvSpPr>
            <p:cNvPr id="10" name="Google Shape;1311;p37">
              <a:extLst>
                <a:ext uri="{FF2B5EF4-FFF2-40B4-BE49-F238E27FC236}">
                  <a16:creationId xmlns:a16="http://schemas.microsoft.com/office/drawing/2014/main" id="{B118D8AF-8E1B-D6D3-7DFC-2BBFAD737D81}"/>
                </a:ext>
              </a:extLst>
            </p:cNvPr>
            <p:cNvSpPr/>
            <p:nvPr/>
          </p:nvSpPr>
          <p:spPr>
            <a:xfrm>
              <a:off x="641142" y="4406244"/>
              <a:ext cx="170100" cy="166800"/>
            </a:xfrm>
            <a:prstGeom prst="ellipse">
              <a:avLst/>
            </a:prstGeom>
            <a:solidFill>
              <a:schemeClr val="lt1"/>
            </a:solidFill>
            <a:ln w="19175" cap="flat" cmpd="sng">
              <a:solidFill>
                <a:srgbClr val="276C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2775" tIns="61375" rIns="122775" bIns="613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1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" name="Google Shape;1312;p37" descr="Checkmark with solid fill">
              <a:extLst>
                <a:ext uri="{FF2B5EF4-FFF2-40B4-BE49-F238E27FC236}">
                  <a16:creationId xmlns:a16="http://schemas.microsoft.com/office/drawing/2014/main" id="{46F35F9E-9267-DC37-5A8C-9300CC62CE2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74044" y="4438839"/>
              <a:ext cx="103679" cy="1016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Google Shape;224;g3a1f6575b08_30_0">
            <a:extLst>
              <a:ext uri="{FF2B5EF4-FFF2-40B4-BE49-F238E27FC236}">
                <a16:creationId xmlns:a16="http://schemas.microsoft.com/office/drawing/2014/main" id="{152B63B0-5C27-CEE6-155D-48C69B4369F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B98F21D-A9D1-28D6-300D-456ADBC664E2}"/>
              </a:ext>
            </a:extLst>
          </p:cNvPr>
          <p:cNvGrpSpPr/>
          <p:nvPr/>
        </p:nvGrpSpPr>
        <p:grpSpPr>
          <a:xfrm>
            <a:off x="-1661743" y="598806"/>
            <a:ext cx="7452131" cy="108000"/>
            <a:chOff x="-2448910" y="879349"/>
            <a:chExt cx="7452131" cy="108000"/>
          </a:xfrm>
        </p:grpSpPr>
        <p:cxnSp>
          <p:nvCxnSpPr>
            <p:cNvPr id="14" name="Google Shape;215;g3a1f6575b08_30_0">
              <a:extLst>
                <a:ext uri="{FF2B5EF4-FFF2-40B4-BE49-F238E27FC236}">
                  <a16:creationId xmlns:a16="http://schemas.microsoft.com/office/drawing/2014/main" id="{C82CB30F-3F52-46E8-BD3E-A48C45971BB8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" name="Google Shape;216;g3a1f6575b08_30_0">
              <a:extLst>
                <a:ext uri="{FF2B5EF4-FFF2-40B4-BE49-F238E27FC236}">
                  <a16:creationId xmlns:a16="http://schemas.microsoft.com/office/drawing/2014/main" id="{87C638C7-8ABB-92DA-F9C5-127B4852CDB1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3993e1b1751_31_57"/>
          <p:cNvSpPr/>
          <p:nvPr/>
        </p:nvSpPr>
        <p:spPr>
          <a:xfrm>
            <a:off x="6116000" y="0"/>
            <a:ext cx="6114288" cy="6858000"/>
          </a:xfrm>
          <a:custGeom>
            <a:avLst/>
            <a:gdLst/>
            <a:ahLst/>
            <a:cxnLst/>
            <a:rect l="l" t="t" r="r" b="b"/>
            <a:pathLst>
              <a:path w="11988800" h="13716000" extrusionOk="0">
                <a:moveTo>
                  <a:pt x="0" y="0"/>
                </a:moveTo>
                <a:lnTo>
                  <a:pt x="11988800" y="0"/>
                </a:lnTo>
                <a:lnTo>
                  <a:pt x="119888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</p:sp>
      <p:sp>
        <p:nvSpPr>
          <p:cNvPr id="1328" name="Google Shape;1328;g3993e1b1751_31_57"/>
          <p:cNvSpPr/>
          <p:nvPr/>
        </p:nvSpPr>
        <p:spPr>
          <a:xfrm>
            <a:off x="6700350" y="193600"/>
            <a:ext cx="4488600" cy="467400"/>
          </a:xfrm>
          <a:prstGeom prst="roundRect">
            <a:avLst>
              <a:gd name="adj" fmla="val 46729"/>
            </a:avLst>
          </a:prstGeom>
          <a:solidFill>
            <a:srgbClr val="719FFB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60900" tIns="30450" rIns="6090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chemeClr val="lt1"/>
                </a:solidFill>
              </a:rPr>
              <a:t>МИСТЕЦТВО</a:t>
            </a:r>
            <a:r>
              <a:rPr lang="uk-UA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ДЛЯ НЕЗЛАМНИХ</a:t>
            </a:r>
            <a:endParaRPr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g3993e1b1751_31_57"/>
          <p:cNvSpPr txBox="1"/>
          <p:nvPr/>
        </p:nvSpPr>
        <p:spPr>
          <a:xfrm>
            <a:off x="5887500" y="792012"/>
            <a:ext cx="611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rgbClr val="3366FF"/>
                </a:solidFill>
              </a:rPr>
              <a:t>77</a:t>
            </a:r>
            <a:r>
              <a:rPr lang="uk-UA" sz="2000" b="1" i="0" u="none" strike="noStrike" cap="none" dirty="0">
                <a:solidFill>
                  <a:srgbClr val="3366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15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заход</a:t>
            </a:r>
            <a:r>
              <a:rPr lang="uk-UA" sz="1500" b="1" dirty="0"/>
              <a:t>ів </a:t>
            </a:r>
            <a:r>
              <a:rPr lang="uk-UA" sz="15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lang="uk-UA" sz="2000" b="1" dirty="0">
                <a:solidFill>
                  <a:srgbClr val="3774FB"/>
                </a:solidFill>
              </a:rPr>
              <a:t>2000</a:t>
            </a:r>
            <a:r>
              <a:rPr lang="uk-UA" sz="2000" b="1" dirty="0"/>
              <a:t> </a:t>
            </a:r>
            <a:r>
              <a:rPr lang="uk-UA" sz="1500" b="1" dirty="0"/>
              <a:t>осіб = </a:t>
            </a:r>
            <a:r>
              <a:rPr lang="uk-UA" sz="2000" b="1" dirty="0">
                <a:solidFill>
                  <a:srgbClr val="3774FB"/>
                </a:solidFill>
              </a:rPr>
              <a:t>7</a:t>
            </a:r>
            <a:r>
              <a:rPr lang="uk-UA" sz="2000" b="1" dirty="0"/>
              <a:t> </a:t>
            </a:r>
            <a:r>
              <a:rPr lang="uk-UA" sz="15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заклад</a:t>
            </a:r>
            <a:r>
              <a:rPr lang="uk-UA" sz="1500" b="1" dirty="0"/>
              <a:t>ів</a:t>
            </a:r>
            <a:r>
              <a:rPr lang="uk-UA" sz="15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культури 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0" name="Google Shape;1330;g3993e1b1751_31_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6900" y="3645975"/>
            <a:ext cx="2779613" cy="1884577"/>
          </a:xfrm>
          <a:prstGeom prst="rect">
            <a:avLst/>
          </a:prstGeom>
          <a:noFill/>
          <a:ln>
            <a:noFill/>
          </a:ln>
        </p:spPr>
      </p:pic>
      <p:sp>
        <p:nvSpPr>
          <p:cNvPr id="1331" name="Google Shape;1331;g3993e1b1751_31_57"/>
          <p:cNvSpPr/>
          <p:nvPr/>
        </p:nvSpPr>
        <p:spPr>
          <a:xfrm>
            <a:off x="6085350" y="1313953"/>
            <a:ext cx="3192300" cy="17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5</a:t>
            </a:r>
            <a:r>
              <a:rPr lang="uk-UA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мистецьких майстер-класів</a:t>
            </a:r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</a:t>
            </a:r>
            <a:r>
              <a:rPr lang="uk-UA" sz="12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з образотворчого, ювелірного, ковальського мистецтва та деревообробки для військовослужбовців, що проходять лікування та реабілітацію</a:t>
            </a:r>
            <a:endParaRPr sz="1200" b="1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32" name="Google Shape;1332;g3993e1b1751_31_57"/>
          <p:cNvPicPr preferRelativeResize="0"/>
          <p:nvPr/>
        </p:nvPicPr>
        <p:blipFill rotWithShape="1">
          <a:blip r:embed="rId4">
            <a:alphaModFix/>
          </a:blip>
          <a:srcRect r="2343" b="15626"/>
          <a:stretch/>
        </p:blipFill>
        <p:spPr>
          <a:xfrm>
            <a:off x="9066375" y="3629700"/>
            <a:ext cx="3001201" cy="188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g3993e1b1751_31_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15950" y="1257834"/>
            <a:ext cx="2669776" cy="1700326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g3993e1b1751_31_57"/>
          <p:cNvSpPr/>
          <p:nvPr/>
        </p:nvSpPr>
        <p:spPr>
          <a:xfrm rot="21599652">
            <a:off x="219818" y="1671229"/>
            <a:ext cx="5625790" cy="536526"/>
          </a:xfrm>
          <a:prstGeom prst="roundRect">
            <a:avLst>
              <a:gd name="adj" fmla="val 46729"/>
            </a:avLst>
          </a:prstGeom>
          <a:solidFill>
            <a:srgbClr val="719FFB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60900" tIns="30450" rIns="6090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Опера Дмитра Бор</a:t>
            </a:r>
            <a:r>
              <a:rPr lang="uk-UA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т</a:t>
            </a:r>
            <a:r>
              <a:rPr lang="uk-UA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нянського «</a:t>
            </a:r>
            <a:r>
              <a:rPr lang="uk-UA" b="1" i="0" u="none" strike="noStrike" cap="none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Креонт</a:t>
            </a:r>
            <a:r>
              <a:rPr lang="uk-UA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»</a:t>
            </a:r>
            <a:endParaRPr b="1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36" name="Google Shape;1336;g3993e1b1751_31_57"/>
          <p:cNvSpPr txBox="1"/>
          <p:nvPr/>
        </p:nvSpPr>
        <p:spPr>
          <a:xfrm>
            <a:off x="357364" y="2280719"/>
            <a:ext cx="53506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світова прем’єра сценічної постановки першої опери українського композитора, що ввійшла в новини ВВС</a:t>
            </a:r>
            <a:endParaRPr sz="1200" b="1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37" name="Google Shape;1337;g3993e1b1751_31_57"/>
          <p:cNvSpPr/>
          <p:nvPr/>
        </p:nvSpPr>
        <p:spPr>
          <a:xfrm>
            <a:off x="6130574" y="3149423"/>
            <a:ext cx="6012300" cy="434854"/>
          </a:xfrm>
          <a:prstGeom prst="roundRect">
            <a:avLst>
              <a:gd name="adj" fmla="val 46729"/>
            </a:avLst>
          </a:prstGeom>
          <a:solidFill>
            <a:srgbClr val="719FFB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60900" tIns="30450" rIns="6090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8" name="Google Shape;1338;g3993e1b1751_31_57"/>
          <p:cNvSpPr txBox="1"/>
          <p:nvPr/>
        </p:nvSpPr>
        <p:spPr>
          <a:xfrm>
            <a:off x="6364424" y="3059088"/>
            <a:ext cx="55446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Театральні постановки для ментального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оздоровлення військових</a:t>
            </a:r>
            <a:endParaRPr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39" name="Google Shape;1339;g3993e1b1751_31_57"/>
          <p:cNvSpPr txBox="1"/>
          <p:nvPr/>
        </p:nvSpPr>
        <p:spPr>
          <a:xfrm>
            <a:off x="9054700" y="5614748"/>
            <a:ext cx="319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«Зірка без імені» на  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залізничному вокзалі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40" name="Google Shape;1340;g3993e1b1751_31_57"/>
          <p:cNvSpPr txBox="1"/>
          <p:nvPr/>
        </p:nvSpPr>
        <p:spPr>
          <a:xfrm>
            <a:off x="279360" y="116575"/>
            <a:ext cx="562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Культурне розмаїття Буковини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43" name="Google Shape;1343;g3993e1b1751_31_57"/>
          <p:cNvSpPr/>
          <p:nvPr/>
        </p:nvSpPr>
        <p:spPr>
          <a:xfrm>
            <a:off x="207856" y="710260"/>
            <a:ext cx="861022" cy="7983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344" name="Google Shape;1344;g3993e1b1751_31_57"/>
          <p:cNvSpPr txBox="1"/>
          <p:nvPr/>
        </p:nvSpPr>
        <p:spPr>
          <a:xfrm>
            <a:off x="493668" y="832355"/>
            <a:ext cx="439049" cy="554100"/>
          </a:xfrm>
          <a:prstGeom prst="rect">
            <a:avLst/>
          </a:prstGeom>
          <a:noFill/>
          <a:ln w="38100"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300" b="1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4</a:t>
            </a:r>
            <a:endParaRPr sz="3300" b="0" i="0" u="none" strike="noStrike" cap="none" dirty="0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345" name="Google Shape;1345;g3993e1b1751_31_57"/>
          <p:cNvSpPr txBox="1"/>
          <p:nvPr/>
        </p:nvSpPr>
        <p:spPr>
          <a:xfrm>
            <a:off x="1152100" y="799995"/>
            <a:ext cx="4862871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Буковинці отримали стипендії Президента України для молодих митців у сфері театрального та музичного мистецтва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48" name="Google Shape;1348;g3993e1b1751_31_57"/>
          <p:cNvSpPr/>
          <p:nvPr/>
        </p:nvSpPr>
        <p:spPr>
          <a:xfrm>
            <a:off x="219897" y="5935975"/>
            <a:ext cx="732434" cy="6762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349" name="Google Shape;1349;g3993e1b1751_31_57"/>
          <p:cNvSpPr txBox="1"/>
          <p:nvPr/>
        </p:nvSpPr>
        <p:spPr>
          <a:xfrm>
            <a:off x="373352" y="6058071"/>
            <a:ext cx="439049" cy="415500"/>
          </a:xfrm>
          <a:prstGeom prst="rect">
            <a:avLst/>
          </a:prstGeom>
          <a:noFill/>
          <a:ln w="38100"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57</a:t>
            </a:r>
            <a:endParaRPr sz="2400" b="0" i="0" u="none" strike="noStrike" cap="none" dirty="0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350" name="Google Shape;1350;g3993e1b1751_31_57"/>
          <p:cNvSpPr txBox="1"/>
          <p:nvPr/>
        </p:nvSpPr>
        <p:spPr>
          <a:xfrm>
            <a:off x="1078047" y="5941012"/>
            <a:ext cx="4375061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пам’яток архітектури та містобудування національного значення внесено до Державного реєстру нерухомих пам’яток України </a:t>
            </a:r>
            <a:endParaRPr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53" name="Google Shape;1353;g3993e1b1751_31_57"/>
          <p:cNvSpPr/>
          <p:nvPr/>
        </p:nvSpPr>
        <p:spPr>
          <a:xfrm>
            <a:off x="201850" y="5145901"/>
            <a:ext cx="732435" cy="6762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354" name="Google Shape;1354;g3993e1b1751_31_57"/>
          <p:cNvSpPr txBox="1"/>
          <p:nvPr/>
        </p:nvSpPr>
        <p:spPr>
          <a:xfrm>
            <a:off x="279360" y="5268000"/>
            <a:ext cx="678943" cy="415500"/>
          </a:xfrm>
          <a:prstGeom prst="rect">
            <a:avLst/>
          </a:prstGeom>
          <a:noFill/>
          <a:ln w="38100"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360</a:t>
            </a:r>
            <a:endParaRPr sz="2400" b="0" i="0" u="none" strike="noStrike" cap="none" dirty="0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355" name="Google Shape;1355;g3993e1b1751_31_57"/>
          <p:cNvSpPr txBox="1"/>
          <p:nvPr/>
        </p:nvSpPr>
        <p:spPr>
          <a:xfrm>
            <a:off x="1060000" y="5231149"/>
            <a:ext cx="4375061" cy="47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пам’яток археології місцевого значення внесено до Державного реєстру нерухомих пам’яток України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58" name="Google Shape;1358;g3993e1b1751_31_57"/>
          <p:cNvSpPr/>
          <p:nvPr/>
        </p:nvSpPr>
        <p:spPr>
          <a:xfrm>
            <a:off x="193829" y="4385907"/>
            <a:ext cx="732435" cy="6762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359" name="Google Shape;1359;g3993e1b1751_31_57"/>
          <p:cNvSpPr txBox="1"/>
          <p:nvPr/>
        </p:nvSpPr>
        <p:spPr>
          <a:xfrm>
            <a:off x="283371" y="4508006"/>
            <a:ext cx="678943" cy="415500"/>
          </a:xfrm>
          <a:prstGeom prst="rect">
            <a:avLst/>
          </a:prstGeom>
          <a:noFill/>
          <a:ln w="38100"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197</a:t>
            </a:r>
            <a:endParaRPr sz="2400" b="0" i="0" u="none" strike="noStrike" cap="none" dirty="0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360" name="Google Shape;1360;g3993e1b1751_31_57"/>
          <p:cNvSpPr txBox="1"/>
          <p:nvPr/>
        </p:nvSpPr>
        <p:spPr>
          <a:xfrm>
            <a:off x="1051979" y="4498207"/>
            <a:ext cx="4375061" cy="47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укладених договорів про охорону пам’яток історії та культури</a:t>
            </a:r>
            <a:endParaRPr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61" name="Google Shape;1361;g3993e1b1751_31_57"/>
          <p:cNvSpPr/>
          <p:nvPr/>
        </p:nvSpPr>
        <p:spPr>
          <a:xfrm>
            <a:off x="665399" y="3895454"/>
            <a:ext cx="49092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-UA" sz="17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ОХОРОНА КУЛЬТУРНОЇ СПАДЩИНИ</a:t>
            </a:r>
            <a:endParaRPr sz="1700" b="1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64" name="Google Shape;1364;g3993e1b1751_31_57"/>
          <p:cNvSpPr/>
          <p:nvPr/>
        </p:nvSpPr>
        <p:spPr>
          <a:xfrm>
            <a:off x="239940" y="2958160"/>
            <a:ext cx="861022" cy="7983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588E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365" name="Google Shape;1365;g3993e1b1751_31_57"/>
          <p:cNvSpPr txBox="1"/>
          <p:nvPr/>
        </p:nvSpPr>
        <p:spPr>
          <a:xfrm>
            <a:off x="364822" y="3130257"/>
            <a:ext cx="611254" cy="323250"/>
          </a:xfrm>
          <a:prstGeom prst="rect">
            <a:avLst/>
          </a:prstGeom>
          <a:noFill/>
          <a:ln w="38100"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24,7</a:t>
            </a:r>
            <a:endParaRPr sz="1800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66" name="Google Shape;1366;g3993e1b1751_31_57"/>
          <p:cNvSpPr txBox="1"/>
          <p:nvPr/>
        </p:nvSpPr>
        <p:spPr>
          <a:xfrm>
            <a:off x="1184184" y="3088000"/>
            <a:ext cx="4862871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надходження від платних послуг у галузі культури, 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що на 20,6% більше, ніж у 2024 році </a:t>
            </a:r>
            <a:endParaRPr sz="13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67" name="Google Shape;1367;g3993e1b1751_31_57"/>
          <p:cNvSpPr txBox="1"/>
          <p:nvPr/>
        </p:nvSpPr>
        <p:spPr>
          <a:xfrm>
            <a:off x="329276" y="3385050"/>
            <a:ext cx="803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1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100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68" name="Google Shape;1368;g3993e1b1751_31_57"/>
          <p:cNvSpPr txBox="1"/>
          <p:nvPr/>
        </p:nvSpPr>
        <p:spPr>
          <a:xfrm>
            <a:off x="6525071" y="6246601"/>
            <a:ext cx="602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«Запечатаний двірник» у музеї-садибі Юрія Федьковича </a:t>
            </a:r>
            <a:endParaRPr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69" name="Google Shape;1369;g3993e1b1751_31_57"/>
          <p:cNvSpPr txBox="1"/>
          <p:nvPr/>
        </p:nvSpPr>
        <p:spPr>
          <a:xfrm>
            <a:off x="6166900" y="5575975"/>
            <a:ext cx="2779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«Ромео і Джульєтта» 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 ДІАЗ «Хотинська фортеця»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Google Shape;224;g3a1f6575b08_30_0">
            <a:extLst>
              <a:ext uri="{FF2B5EF4-FFF2-40B4-BE49-F238E27FC236}">
                <a16:creationId xmlns:a16="http://schemas.microsoft.com/office/drawing/2014/main" id="{B7EB4110-FA79-B2CC-F41D-F1AFB9DFC93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C3BE0E4-608D-2FA2-F664-AFA8B02BD5EB}"/>
              </a:ext>
            </a:extLst>
          </p:cNvPr>
          <p:cNvGrpSpPr/>
          <p:nvPr/>
        </p:nvGrpSpPr>
        <p:grpSpPr>
          <a:xfrm>
            <a:off x="-2213089" y="544493"/>
            <a:ext cx="7452131" cy="108000"/>
            <a:chOff x="-2448910" y="879349"/>
            <a:chExt cx="7452131" cy="108000"/>
          </a:xfrm>
        </p:grpSpPr>
        <p:cxnSp>
          <p:nvCxnSpPr>
            <p:cNvPr id="4" name="Google Shape;215;g3a1f6575b08_30_0">
              <a:extLst>
                <a:ext uri="{FF2B5EF4-FFF2-40B4-BE49-F238E27FC236}">
                  <a16:creationId xmlns:a16="http://schemas.microsoft.com/office/drawing/2014/main" id="{893BE68D-9E29-6AA7-0877-64478703CEF8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" name="Google Shape;216;g3a1f6575b08_30_0">
              <a:extLst>
                <a:ext uri="{FF2B5EF4-FFF2-40B4-BE49-F238E27FC236}">
                  <a16:creationId xmlns:a16="http://schemas.microsoft.com/office/drawing/2014/main" id="{5C746F5F-F0AD-658E-FBFA-2FC7D03E07EA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42"/>
          <p:cNvSpPr/>
          <p:nvPr/>
        </p:nvSpPr>
        <p:spPr>
          <a:xfrm>
            <a:off x="7130325" y="0"/>
            <a:ext cx="5081400" cy="6858000"/>
          </a:xfrm>
          <a:prstGeom prst="roundRect">
            <a:avLst>
              <a:gd name="adj" fmla="val 0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42"/>
          <p:cNvSpPr/>
          <p:nvPr/>
        </p:nvSpPr>
        <p:spPr>
          <a:xfrm>
            <a:off x="382050" y="3360225"/>
            <a:ext cx="6554700" cy="3326073"/>
          </a:xfrm>
          <a:prstGeom prst="roundRect">
            <a:avLst>
              <a:gd name="adj" fmla="val 10206"/>
            </a:avLst>
          </a:prstGeom>
          <a:solidFill>
            <a:schemeClr val="lt1"/>
          </a:solidFill>
          <a:ln w="19050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42"/>
          <p:cNvSpPr txBox="1"/>
          <p:nvPr/>
        </p:nvSpPr>
        <p:spPr>
          <a:xfrm>
            <a:off x="285824" y="146649"/>
            <a:ext cx="750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24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Архівна справа </a:t>
            </a:r>
            <a:r>
              <a:rPr lang="uk-UA" sz="24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та Цифровізація</a:t>
            </a:r>
            <a:endParaRPr sz="2400" b="1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81" name="Google Shape;1381;p42"/>
          <p:cNvSpPr/>
          <p:nvPr/>
        </p:nvSpPr>
        <p:spPr>
          <a:xfrm>
            <a:off x="604300" y="4847900"/>
            <a:ext cx="6096000" cy="18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82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rebuchet MS"/>
              <a:buChar char="✔"/>
            </a:pPr>
            <a:r>
              <a:rPr lang="uk-UA" sz="130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«Штучний голод 1946-1947 років у Чернівецькій області» представлено працівникам архівних установ Чернівецької області; 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-82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rebuchet MS"/>
              <a:buChar char="✔"/>
            </a:pPr>
            <a:r>
              <a:rPr lang="uk-UA" sz="130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«Проголошення відновлення української державності на Буковині у червні 1941 року» представлено у Кіцманській </a:t>
            </a:r>
            <a:r>
              <a:rPr lang="uk-UA" sz="1300">
                <a:latin typeface="Trebuchet MS"/>
                <a:ea typeface="Trebuchet MS"/>
                <a:cs typeface="Trebuchet MS"/>
                <a:sym typeface="Trebuchet MS"/>
              </a:rPr>
              <a:t>та </a:t>
            </a:r>
            <a:r>
              <a:rPr lang="uk-UA" sz="1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Великокучурівській громадах</a:t>
            </a:r>
            <a:endParaRPr sz="13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-82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rebuchet MS"/>
              <a:buChar char="✔"/>
            </a:pPr>
            <a:r>
              <a:rPr lang="uk-UA" sz="130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«250-річчя включення Буковини до Австрійської монархії»                       переглянуло 18 000 осіб</a:t>
            </a:r>
            <a:endParaRPr sz="13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-82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rebuchet MS"/>
              <a:buChar char="✔"/>
            </a:pPr>
            <a:r>
              <a:rPr lang="uk-UA" sz="1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Підготовлено і опубліковано наукову статтю «Організація діяльності архівних установ на Буковині у 1918-1940 рр.»</a:t>
            </a:r>
            <a:endParaRPr sz="13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382" name="Google Shape;1382;p42"/>
          <p:cNvGrpSpPr/>
          <p:nvPr/>
        </p:nvGrpSpPr>
        <p:grpSpPr>
          <a:xfrm>
            <a:off x="498861" y="3770084"/>
            <a:ext cx="3667663" cy="798300"/>
            <a:chOff x="586529" y="5605595"/>
            <a:chExt cx="5348007" cy="1596600"/>
          </a:xfrm>
        </p:grpSpPr>
        <p:grpSp>
          <p:nvGrpSpPr>
            <p:cNvPr id="1383" name="Google Shape;1383;p42"/>
            <p:cNvGrpSpPr/>
            <p:nvPr/>
          </p:nvGrpSpPr>
          <p:grpSpPr>
            <a:xfrm>
              <a:off x="586529" y="5605595"/>
              <a:ext cx="1255500" cy="1596600"/>
              <a:chOff x="580567" y="4271095"/>
              <a:chExt cx="1255500" cy="1596600"/>
            </a:xfrm>
          </p:grpSpPr>
          <p:sp>
            <p:nvSpPr>
              <p:cNvPr id="1384" name="Google Shape;1384;p42"/>
              <p:cNvSpPr/>
              <p:nvPr/>
            </p:nvSpPr>
            <p:spPr>
              <a:xfrm>
                <a:off x="580567" y="4271095"/>
                <a:ext cx="1255500" cy="1596600"/>
              </a:xfrm>
              <a:prstGeom prst="ellipse">
                <a:avLst/>
              </a:prstGeom>
              <a:solidFill>
                <a:schemeClr val="lt1"/>
              </a:solidFill>
              <a:ln w="38100" cap="flat" cmpd="sng">
                <a:solidFill>
                  <a:srgbClr val="588EF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rgbClr val="276CF8"/>
                  </a:solidFill>
                  <a:latin typeface="Trebuchet MS "/>
                  <a:ea typeface="Trebuchet MS "/>
                  <a:cs typeface="Trebuchet MS "/>
                  <a:sym typeface="Trebuchet MS "/>
                </a:endParaRPr>
              </a:p>
            </p:txBody>
          </p:sp>
          <p:sp>
            <p:nvSpPr>
              <p:cNvPr id="1385" name="Google Shape;1385;p42"/>
              <p:cNvSpPr txBox="1"/>
              <p:nvPr/>
            </p:nvSpPr>
            <p:spPr>
              <a:xfrm>
                <a:off x="833510" y="4495581"/>
                <a:ext cx="948300" cy="110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300" b="1" dirty="0">
                    <a:solidFill>
                      <a:srgbClr val="276CF8"/>
                    </a:solidFill>
                    <a:latin typeface="Trebuchet MS "/>
                    <a:ea typeface="Trebuchet MS "/>
                    <a:cs typeface="Trebuchet MS "/>
                    <a:sym typeface="Trebuchet MS "/>
                  </a:rPr>
                  <a:t>35</a:t>
                </a:r>
                <a:endParaRPr sz="3300" b="0" i="0" u="none" strike="noStrike" cap="none" dirty="0">
                  <a:solidFill>
                    <a:srgbClr val="276CF8"/>
                  </a:solidFill>
                  <a:latin typeface="Trebuchet MS "/>
                  <a:ea typeface="Trebuchet MS "/>
                  <a:cs typeface="Trebuchet MS "/>
                  <a:sym typeface="Trebuchet MS "/>
                </a:endParaRPr>
              </a:p>
            </p:txBody>
          </p:sp>
        </p:grpSp>
        <p:sp>
          <p:nvSpPr>
            <p:cNvPr id="1386" name="Google Shape;1386;p42"/>
            <p:cNvSpPr txBox="1"/>
            <p:nvPr/>
          </p:nvSpPr>
          <p:spPr>
            <a:xfrm>
              <a:off x="1970036" y="5873161"/>
              <a:ext cx="39645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500">
                  <a:solidFill>
                    <a:srgbClr val="276CF8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тематично документальних виставок</a:t>
              </a:r>
              <a:endParaRPr sz="15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388" name="Google Shape;1388;p42"/>
          <p:cNvSpPr/>
          <p:nvPr/>
        </p:nvSpPr>
        <p:spPr>
          <a:xfrm>
            <a:off x="392047" y="1199160"/>
            <a:ext cx="2573860" cy="1518117"/>
          </a:xfrm>
          <a:prstGeom prst="roundRect">
            <a:avLst>
              <a:gd name="adj" fmla="val 13032"/>
            </a:avLst>
          </a:prstGeom>
          <a:solidFill>
            <a:schemeClr val="lt1"/>
          </a:solidFill>
          <a:ln w="19050" cap="flat" cmpd="sng">
            <a:solidFill>
              <a:srgbClr val="0072F3"/>
            </a:solidFill>
            <a:prstDash val="solid"/>
            <a:round/>
            <a:headEnd type="none" w="sm" len="sm"/>
            <a:tailEnd type="none" w="sm" len="sm"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72F3"/>
              </a:solidFill>
            </a:endParaRPr>
          </a:p>
        </p:txBody>
      </p:sp>
      <p:sp>
        <p:nvSpPr>
          <p:cNvPr id="1389" name="Google Shape;1389;p42"/>
          <p:cNvSpPr txBox="1"/>
          <p:nvPr/>
        </p:nvSpPr>
        <p:spPr>
          <a:xfrm>
            <a:off x="520083" y="1850260"/>
            <a:ext cx="2152514" cy="569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7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доходи державного архіву області</a:t>
            </a:r>
            <a:endParaRPr sz="17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90" name="Google Shape;1390;p42"/>
          <p:cNvSpPr txBox="1"/>
          <p:nvPr/>
        </p:nvSpPr>
        <p:spPr>
          <a:xfrm>
            <a:off x="459647" y="1280031"/>
            <a:ext cx="2506193" cy="41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2 551,9 </a:t>
            </a:r>
            <a:r>
              <a:rPr lang="uk-UA" sz="18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тис. грн</a:t>
            </a:r>
            <a:endParaRPr sz="2400" b="1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391" name="Google Shape;1391;p42"/>
          <p:cNvGrpSpPr/>
          <p:nvPr/>
        </p:nvGrpSpPr>
        <p:grpSpPr>
          <a:xfrm>
            <a:off x="4099967" y="3784536"/>
            <a:ext cx="3666113" cy="798300"/>
            <a:chOff x="586529" y="5605595"/>
            <a:chExt cx="5345747" cy="1596600"/>
          </a:xfrm>
        </p:grpSpPr>
        <p:grpSp>
          <p:nvGrpSpPr>
            <p:cNvPr id="1392" name="Google Shape;1392;p42"/>
            <p:cNvGrpSpPr/>
            <p:nvPr/>
          </p:nvGrpSpPr>
          <p:grpSpPr>
            <a:xfrm>
              <a:off x="586529" y="5605595"/>
              <a:ext cx="1340041" cy="1596600"/>
              <a:chOff x="580567" y="4271095"/>
              <a:chExt cx="1340041" cy="1596600"/>
            </a:xfrm>
          </p:grpSpPr>
          <p:sp>
            <p:nvSpPr>
              <p:cNvPr id="1393" name="Google Shape;1393;p42"/>
              <p:cNvSpPr/>
              <p:nvPr/>
            </p:nvSpPr>
            <p:spPr>
              <a:xfrm>
                <a:off x="580567" y="4271095"/>
                <a:ext cx="1255500" cy="1596600"/>
              </a:xfrm>
              <a:prstGeom prst="ellipse">
                <a:avLst/>
              </a:prstGeom>
              <a:solidFill>
                <a:schemeClr val="lt1"/>
              </a:solidFill>
              <a:ln w="38100" cap="flat" cmpd="sng">
                <a:solidFill>
                  <a:srgbClr val="588EF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rgbClr val="276CF8"/>
                  </a:solidFill>
                  <a:latin typeface="Trebuchet MS "/>
                  <a:ea typeface="Trebuchet MS "/>
                  <a:cs typeface="Trebuchet MS "/>
                  <a:sym typeface="Trebuchet MS "/>
                </a:endParaRPr>
              </a:p>
            </p:txBody>
          </p:sp>
          <p:sp>
            <p:nvSpPr>
              <p:cNvPr id="1394" name="Google Shape;1394;p42"/>
              <p:cNvSpPr txBox="1"/>
              <p:nvPr/>
            </p:nvSpPr>
            <p:spPr>
              <a:xfrm>
                <a:off x="972308" y="4495581"/>
                <a:ext cx="948300" cy="110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300" b="1" dirty="0">
                    <a:solidFill>
                      <a:srgbClr val="276CF8"/>
                    </a:solidFill>
                    <a:latin typeface="Trebuchet MS "/>
                    <a:ea typeface="Trebuchet MS "/>
                    <a:cs typeface="Trebuchet MS "/>
                    <a:sym typeface="Trebuchet MS "/>
                  </a:rPr>
                  <a:t>4</a:t>
                </a:r>
                <a:endParaRPr sz="3300" b="0" i="0" u="none" strike="noStrike" cap="none" dirty="0">
                  <a:solidFill>
                    <a:srgbClr val="276CF8"/>
                  </a:solidFill>
                  <a:latin typeface="Trebuchet MS "/>
                  <a:ea typeface="Trebuchet MS "/>
                  <a:cs typeface="Trebuchet MS "/>
                  <a:sym typeface="Trebuchet MS "/>
                </a:endParaRPr>
              </a:p>
            </p:txBody>
          </p:sp>
        </p:grpSp>
        <p:sp>
          <p:nvSpPr>
            <p:cNvPr id="1395" name="Google Shape;1395;p42"/>
            <p:cNvSpPr txBox="1"/>
            <p:nvPr/>
          </p:nvSpPr>
          <p:spPr>
            <a:xfrm>
              <a:off x="1967776" y="6139011"/>
              <a:ext cx="3964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500">
                  <a:solidFill>
                    <a:srgbClr val="276CF8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добірки документів</a:t>
              </a:r>
              <a:endParaRPr sz="15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396" name="Google Shape;1396;p42"/>
          <p:cNvSpPr/>
          <p:nvPr/>
        </p:nvSpPr>
        <p:spPr>
          <a:xfrm>
            <a:off x="1958803" y="3360225"/>
            <a:ext cx="31944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-UA" sz="17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ВИСТАВКОВА ДІЯЛЬНІСТЬ</a:t>
            </a:r>
            <a:endParaRPr sz="1700" b="1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01" name="Google Shape;1401;p42"/>
          <p:cNvSpPr/>
          <p:nvPr/>
        </p:nvSpPr>
        <p:spPr>
          <a:xfrm>
            <a:off x="3090525" y="817824"/>
            <a:ext cx="3880607" cy="2329801"/>
          </a:xfrm>
          <a:prstGeom prst="roundRect">
            <a:avLst>
              <a:gd name="adj" fmla="val 5946"/>
            </a:avLst>
          </a:prstGeom>
          <a:solidFill>
            <a:schemeClr val="lt1"/>
          </a:solidFill>
          <a:ln w="19050" cap="flat" cmpd="sng">
            <a:solidFill>
              <a:srgbClr val="0072F3"/>
            </a:solidFill>
            <a:prstDash val="solid"/>
            <a:round/>
            <a:headEnd type="none" w="sm" len="sm"/>
            <a:tailEnd type="none" w="sm" len="sm"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72F3"/>
              </a:solidFill>
            </a:endParaRPr>
          </a:p>
        </p:txBody>
      </p:sp>
      <p:sp>
        <p:nvSpPr>
          <p:cNvPr id="1402" name="Google Shape;1402;p42"/>
          <p:cNvSpPr txBox="1"/>
          <p:nvPr/>
        </p:nvSpPr>
        <p:spPr>
          <a:xfrm>
            <a:off x="3218902" y="906500"/>
            <a:ext cx="3786793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ЦИФРОВІЗАЦІЯ АРХІВНИХ ДОКУМЕНТІВ:</a:t>
            </a:r>
            <a:endParaRPr sz="1500" b="1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03" name="Google Shape;1403;p42"/>
          <p:cNvSpPr txBox="1"/>
          <p:nvPr/>
        </p:nvSpPr>
        <p:spPr>
          <a:xfrm>
            <a:off x="3431594" y="1192522"/>
            <a:ext cx="3233031" cy="184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ts val="1100"/>
              <a:buNone/>
            </a:pPr>
            <a:r>
              <a:rPr lang="uk-UA" sz="1500" b="1" dirty="0" err="1">
                <a:solidFill>
                  <a:srgbClr val="232323"/>
                </a:solidFill>
              </a:rPr>
              <a:t>Оцифровано</a:t>
            </a:r>
            <a:r>
              <a:rPr lang="uk-UA" sz="1500" b="1" dirty="0">
                <a:solidFill>
                  <a:srgbClr val="232323"/>
                </a:solidFill>
              </a:rPr>
              <a:t>:</a:t>
            </a:r>
            <a:endParaRPr sz="1500" b="1" dirty="0">
              <a:solidFill>
                <a:srgbClr val="23232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500" b="1" dirty="0">
                <a:solidFill>
                  <a:srgbClr val="276CF8"/>
                </a:solidFill>
              </a:rPr>
              <a:t>712</a:t>
            </a:r>
            <a:r>
              <a:rPr lang="uk-UA" sz="1500" dirty="0">
                <a:solidFill>
                  <a:schemeClr val="dk1"/>
                </a:solidFill>
              </a:rPr>
              <a:t> описів на </a:t>
            </a:r>
            <a:r>
              <a:rPr lang="uk-UA" sz="1500" b="1" dirty="0">
                <a:solidFill>
                  <a:srgbClr val="276CF8"/>
                </a:solidFill>
              </a:rPr>
              <a:t>34 918</a:t>
            </a:r>
            <a:r>
              <a:rPr lang="uk-UA" sz="1500" dirty="0">
                <a:solidFill>
                  <a:srgbClr val="276CF8"/>
                </a:solidFill>
              </a:rPr>
              <a:t> </a:t>
            </a:r>
            <a:r>
              <a:rPr lang="uk-UA" sz="1500" dirty="0">
                <a:solidFill>
                  <a:schemeClr val="dk1"/>
                </a:solidFill>
              </a:rPr>
              <a:t>аркушах</a:t>
            </a:r>
            <a:endParaRPr sz="15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500" b="1" dirty="0">
                <a:solidFill>
                  <a:srgbClr val="276CF8"/>
                </a:solidFill>
              </a:rPr>
              <a:t>2619 </a:t>
            </a:r>
            <a:r>
              <a:rPr lang="uk-UA" sz="1500" dirty="0">
                <a:solidFill>
                  <a:schemeClr val="dk1"/>
                </a:solidFill>
              </a:rPr>
              <a:t>фото на </a:t>
            </a:r>
            <a:r>
              <a:rPr lang="uk-UA" sz="1500" b="1" dirty="0">
                <a:solidFill>
                  <a:srgbClr val="276CF8"/>
                </a:solidFill>
              </a:rPr>
              <a:t>5237</a:t>
            </a:r>
            <a:r>
              <a:rPr lang="uk-UA" sz="1500" dirty="0">
                <a:solidFill>
                  <a:srgbClr val="276CF8"/>
                </a:solidFill>
              </a:rPr>
              <a:t> </a:t>
            </a:r>
            <a:r>
              <a:rPr lang="uk-UA" sz="1500" dirty="0">
                <a:solidFill>
                  <a:schemeClr val="dk1"/>
                </a:solidFill>
              </a:rPr>
              <a:t>знімків</a:t>
            </a:r>
            <a:endParaRPr sz="15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500" b="1" dirty="0">
                <a:solidFill>
                  <a:srgbClr val="276CF8"/>
                </a:solidFill>
              </a:rPr>
              <a:t>40347</a:t>
            </a:r>
            <a:r>
              <a:rPr lang="uk-UA" sz="1500" dirty="0">
                <a:solidFill>
                  <a:srgbClr val="276CF8"/>
                </a:solidFill>
              </a:rPr>
              <a:t> </a:t>
            </a:r>
            <a:r>
              <a:rPr lang="uk-UA" sz="1500" dirty="0">
                <a:solidFill>
                  <a:schemeClr val="dk1"/>
                </a:solidFill>
              </a:rPr>
              <a:t>справ на</a:t>
            </a:r>
            <a:r>
              <a:rPr lang="uk-UA" sz="1500" dirty="0">
                <a:solidFill>
                  <a:srgbClr val="719FFB"/>
                </a:solidFill>
              </a:rPr>
              <a:t> </a:t>
            </a:r>
            <a:r>
              <a:rPr lang="uk-UA" sz="1500" b="1" dirty="0">
                <a:solidFill>
                  <a:srgbClr val="276CF8"/>
                </a:solidFill>
              </a:rPr>
              <a:t>2</a:t>
            </a:r>
            <a:r>
              <a:rPr lang="uk-UA" sz="1500" dirty="0">
                <a:solidFill>
                  <a:srgbClr val="276CF8"/>
                </a:solidFill>
              </a:rPr>
              <a:t> </a:t>
            </a:r>
            <a:r>
              <a:rPr lang="uk-UA" sz="1500" b="1" dirty="0">
                <a:solidFill>
                  <a:srgbClr val="276CF8"/>
                </a:solidFill>
              </a:rPr>
              <a:t>640</a:t>
            </a:r>
            <a:r>
              <a:rPr lang="uk-UA" sz="1500" dirty="0">
                <a:solidFill>
                  <a:srgbClr val="276CF8"/>
                </a:solidFill>
              </a:rPr>
              <a:t> </a:t>
            </a:r>
            <a:r>
              <a:rPr lang="uk-UA" sz="1500" b="1" dirty="0">
                <a:solidFill>
                  <a:srgbClr val="276CF8"/>
                </a:solidFill>
              </a:rPr>
              <a:t>280</a:t>
            </a:r>
            <a:r>
              <a:rPr lang="uk-UA" sz="1500" dirty="0">
                <a:solidFill>
                  <a:srgbClr val="276CF8"/>
                </a:solidFill>
              </a:rPr>
              <a:t> </a:t>
            </a:r>
            <a:r>
              <a:rPr lang="uk-UA" sz="1500" dirty="0">
                <a:solidFill>
                  <a:schemeClr val="dk1"/>
                </a:solidFill>
              </a:rPr>
              <a:t>аркушах</a:t>
            </a:r>
            <a:endParaRPr sz="15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500" b="1" dirty="0">
                <a:solidFill>
                  <a:schemeClr val="dk1"/>
                </a:solidFill>
              </a:rPr>
              <a:t>Оприлюднено:</a:t>
            </a:r>
            <a:endParaRPr sz="15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500" b="1" dirty="0">
                <a:solidFill>
                  <a:srgbClr val="276CF8"/>
                </a:solidFill>
              </a:rPr>
              <a:t>773</a:t>
            </a:r>
            <a:r>
              <a:rPr lang="uk-UA" sz="1500" dirty="0">
                <a:solidFill>
                  <a:schemeClr val="dk1"/>
                </a:solidFill>
              </a:rPr>
              <a:t> описи на </a:t>
            </a:r>
            <a:r>
              <a:rPr lang="uk-UA" sz="1500" b="1" dirty="0">
                <a:solidFill>
                  <a:srgbClr val="276CF8"/>
                </a:solidFill>
              </a:rPr>
              <a:t>32472 </a:t>
            </a:r>
            <a:r>
              <a:rPr lang="uk-UA" sz="1500" dirty="0">
                <a:solidFill>
                  <a:srgbClr val="276CF8"/>
                </a:solidFill>
              </a:rPr>
              <a:t> </a:t>
            </a:r>
            <a:r>
              <a:rPr lang="uk-UA" sz="1500" dirty="0">
                <a:solidFill>
                  <a:schemeClr val="dk1"/>
                </a:solidFill>
              </a:rPr>
              <a:t>аркушах</a:t>
            </a:r>
            <a:endParaRPr sz="15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500" b="1" dirty="0">
                <a:solidFill>
                  <a:srgbClr val="276CF8"/>
                </a:solidFill>
              </a:rPr>
              <a:t>116 </a:t>
            </a:r>
            <a:r>
              <a:rPr lang="uk-UA" sz="1500" dirty="0">
                <a:solidFill>
                  <a:schemeClr val="dk1"/>
                </a:solidFill>
              </a:rPr>
              <a:t> справ на </a:t>
            </a:r>
            <a:r>
              <a:rPr lang="uk-UA" sz="1500" b="1" dirty="0">
                <a:solidFill>
                  <a:srgbClr val="276CF8"/>
                </a:solidFill>
              </a:rPr>
              <a:t>9029 </a:t>
            </a:r>
            <a:r>
              <a:rPr lang="uk-UA" sz="1500" dirty="0">
                <a:solidFill>
                  <a:schemeClr val="dk1"/>
                </a:solidFill>
              </a:rPr>
              <a:t>аркушах</a:t>
            </a:r>
            <a:endParaRPr sz="15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404" name="Google Shape;1404;p42"/>
          <p:cNvGrpSpPr/>
          <p:nvPr/>
        </p:nvGrpSpPr>
        <p:grpSpPr>
          <a:xfrm>
            <a:off x="7957264" y="468522"/>
            <a:ext cx="3666113" cy="798300"/>
            <a:chOff x="586529" y="5605595"/>
            <a:chExt cx="5345747" cy="1596600"/>
          </a:xfrm>
        </p:grpSpPr>
        <p:grpSp>
          <p:nvGrpSpPr>
            <p:cNvPr id="1405" name="Google Shape;1405;p42"/>
            <p:cNvGrpSpPr/>
            <p:nvPr/>
          </p:nvGrpSpPr>
          <p:grpSpPr>
            <a:xfrm>
              <a:off x="586529" y="5605595"/>
              <a:ext cx="1255500" cy="1596600"/>
              <a:chOff x="580567" y="4271095"/>
              <a:chExt cx="1255500" cy="1596600"/>
            </a:xfrm>
          </p:grpSpPr>
          <p:sp>
            <p:nvSpPr>
              <p:cNvPr id="1406" name="Google Shape;1406;p42"/>
              <p:cNvSpPr/>
              <p:nvPr/>
            </p:nvSpPr>
            <p:spPr>
              <a:xfrm>
                <a:off x="580567" y="4271095"/>
                <a:ext cx="1255500" cy="1596600"/>
              </a:xfrm>
              <a:prstGeom prst="ellipse">
                <a:avLst/>
              </a:prstGeom>
              <a:solidFill>
                <a:schemeClr val="lt1"/>
              </a:solidFill>
              <a:ln w="38100" cap="flat" cmpd="sng">
                <a:solidFill>
                  <a:srgbClr val="588EF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chemeClr val="lt1"/>
                  </a:solidFill>
                  <a:latin typeface="Trebuchet MS "/>
                  <a:ea typeface="Trebuchet MS "/>
                  <a:cs typeface="Trebuchet MS "/>
                  <a:sym typeface="Trebuchet MS "/>
                </a:endParaRPr>
              </a:p>
            </p:txBody>
          </p:sp>
          <p:sp>
            <p:nvSpPr>
              <p:cNvPr id="1407" name="Google Shape;1407;p42"/>
              <p:cNvSpPr txBox="1"/>
              <p:nvPr/>
            </p:nvSpPr>
            <p:spPr>
              <a:xfrm>
                <a:off x="826346" y="4495581"/>
                <a:ext cx="948300" cy="110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300" b="1" dirty="0">
                    <a:solidFill>
                      <a:srgbClr val="588EFA"/>
                    </a:solidFill>
                    <a:latin typeface="Trebuchet MS "/>
                    <a:ea typeface="Trebuchet MS "/>
                    <a:cs typeface="Trebuchet MS "/>
                    <a:sym typeface="Trebuchet MS "/>
                  </a:rPr>
                  <a:t>38</a:t>
                </a:r>
                <a:endParaRPr sz="3300" b="1" dirty="0">
                  <a:solidFill>
                    <a:srgbClr val="588EFA"/>
                  </a:solidFill>
                  <a:latin typeface="Trebuchet MS "/>
                  <a:ea typeface="Trebuchet MS "/>
                  <a:cs typeface="Trebuchet MS "/>
                  <a:sym typeface="Trebuchet MS "/>
                </a:endParaRPr>
              </a:p>
            </p:txBody>
          </p:sp>
        </p:grpSp>
        <p:sp>
          <p:nvSpPr>
            <p:cNvPr id="1408" name="Google Shape;1408;p42"/>
            <p:cNvSpPr txBox="1"/>
            <p:nvPr/>
          </p:nvSpPr>
          <p:spPr>
            <a:xfrm>
              <a:off x="1967776" y="6139011"/>
              <a:ext cx="39645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цифровий індекс регіону</a:t>
              </a:r>
              <a:endParaRPr sz="16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410" name="Google Shape;1410;p42"/>
          <p:cNvSpPr txBox="1"/>
          <p:nvPr/>
        </p:nvSpPr>
        <p:spPr>
          <a:xfrm>
            <a:off x="8625018" y="1337066"/>
            <a:ext cx="701100" cy="5232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3000" b="1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50</a:t>
            </a:r>
            <a:endParaRPr sz="3000" b="1" i="0" u="none" strike="noStrike" cap="none" dirty="0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411" name="Google Shape;1411;p42"/>
          <p:cNvSpPr txBox="1"/>
          <p:nvPr/>
        </p:nvSpPr>
        <p:spPr>
          <a:xfrm>
            <a:off x="7370389" y="1383111"/>
            <a:ext cx="515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2400" b="0" i="0" u="none" strike="noStrike" cap="none">
                <a:solidFill>
                  <a:schemeClr val="dk1"/>
                </a:solidFill>
                <a:latin typeface="Trebuchet MS "/>
                <a:ea typeface="Trebuchet MS "/>
                <a:cs typeface="Trebuchet MS "/>
                <a:sym typeface="Trebuchet MS "/>
              </a:rPr>
              <a:t>19</a:t>
            </a:r>
            <a:endParaRPr sz="2400" b="0" i="0" u="none" strike="noStrike" cap="none">
              <a:solidFill>
                <a:schemeClr val="dk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412" name="Google Shape;1412;p42"/>
          <p:cNvSpPr txBox="1"/>
          <p:nvPr/>
        </p:nvSpPr>
        <p:spPr>
          <a:xfrm>
            <a:off x="7404926" y="1856513"/>
            <a:ext cx="515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200" b="0" i="0" u="none" strike="noStrike" cap="none">
                <a:solidFill>
                  <a:srgbClr val="FF0000"/>
                </a:solidFill>
                <a:latin typeface="Trebuchet MS "/>
                <a:ea typeface="Trebuchet MS "/>
                <a:cs typeface="Trebuchet MS "/>
                <a:sym typeface="Trebuchet MS "/>
              </a:rPr>
              <a:t>2024</a:t>
            </a:r>
            <a:endParaRPr sz="1200" b="0" i="0" u="none" strike="noStrike" cap="none">
              <a:solidFill>
                <a:srgbClr val="FF0000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413" name="Google Shape;1413;p42"/>
          <p:cNvSpPr txBox="1"/>
          <p:nvPr/>
        </p:nvSpPr>
        <p:spPr>
          <a:xfrm>
            <a:off x="8676627" y="1796854"/>
            <a:ext cx="597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400" b="0" i="0" u="none" strike="noStrike" cap="none">
                <a:solidFill>
                  <a:srgbClr val="2F5496"/>
                </a:solidFill>
                <a:latin typeface="Trebuchet MS "/>
                <a:ea typeface="Trebuchet MS "/>
                <a:cs typeface="Trebuchet MS "/>
                <a:sym typeface="Trebuchet MS "/>
              </a:rPr>
              <a:t>2025</a:t>
            </a:r>
            <a:endParaRPr sz="1400" b="0" i="0" u="none" strike="noStrike" cap="none">
              <a:solidFill>
                <a:srgbClr val="2F5496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pic>
        <p:nvPicPr>
          <p:cNvPr id="1414" name="Google Shape;1414;p42" descr="Скачать бесплатно иконки на тему «Рост команды» в форматах PNG и SV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0538" y="1527933"/>
            <a:ext cx="522072" cy="522072"/>
          </a:xfrm>
          <a:prstGeom prst="rect">
            <a:avLst/>
          </a:prstGeom>
          <a:noFill/>
          <a:ln>
            <a:noFill/>
          </a:ln>
        </p:spPr>
      </p:pic>
      <p:sp>
        <p:nvSpPr>
          <p:cNvPr id="1415" name="Google Shape;1415;p42"/>
          <p:cNvSpPr txBox="1"/>
          <p:nvPr/>
        </p:nvSpPr>
        <p:spPr>
          <a:xfrm>
            <a:off x="9766851" y="1351774"/>
            <a:ext cx="237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призначені цифрові </a:t>
            </a: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лідери</a:t>
            </a:r>
            <a:r>
              <a:rPr lang="uk-UA" b="1">
                <a:solidFill>
                  <a:schemeClr val="dk1"/>
                </a:solidFill>
                <a:latin typeface="Trebuchet MS "/>
                <a:ea typeface="Trebuchet MS "/>
                <a:cs typeface="Trebuchet MS "/>
                <a:sym typeface="Trebuchet MS "/>
              </a:rPr>
              <a:t> (CDTO)</a:t>
            </a:r>
            <a:r>
              <a:rPr lang="uk-UA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(територіальні громади)</a:t>
            </a: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417" name="Google Shape;1417;p42"/>
          <p:cNvGrpSpPr/>
          <p:nvPr/>
        </p:nvGrpSpPr>
        <p:grpSpPr>
          <a:xfrm>
            <a:off x="7329388" y="2322825"/>
            <a:ext cx="2213997" cy="718974"/>
            <a:chOff x="787251" y="1828674"/>
            <a:chExt cx="2213997" cy="718974"/>
          </a:xfr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grpSpPr>
        <p:sp>
          <p:nvSpPr>
            <p:cNvPr id="1418" name="Google Shape;1418;p42"/>
            <p:cNvSpPr txBox="1"/>
            <p:nvPr/>
          </p:nvSpPr>
          <p:spPr>
            <a:xfrm>
              <a:off x="2053548" y="1828674"/>
              <a:ext cx="947700" cy="5232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0"/>
                </a:srgbClr>
              </a:outerShdw>
            </a:effectLst>
          </p:spPr>
          <p:txBody>
            <a:bodyPr spcFirstLastPara="1" wrap="square" lIns="0" tIns="30475" rIns="60950" bIns="304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uk-UA" sz="3000" b="1" dirty="0">
                  <a:solidFill>
                    <a:srgbClr val="276CF8"/>
                  </a:solidFill>
                  <a:latin typeface="Trebuchet MS "/>
                  <a:ea typeface="Trebuchet MS "/>
                  <a:cs typeface="Trebuchet MS "/>
                  <a:sym typeface="Trebuchet MS "/>
                </a:rPr>
                <a:t>695</a:t>
              </a:r>
              <a:endParaRPr sz="3000" b="1" i="0" u="none" strike="noStrike" cap="none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endParaRPr>
            </a:p>
          </p:txBody>
        </p:sp>
        <p:sp>
          <p:nvSpPr>
            <p:cNvPr id="1419" name="Google Shape;1419;p42"/>
            <p:cNvSpPr txBox="1"/>
            <p:nvPr/>
          </p:nvSpPr>
          <p:spPr>
            <a:xfrm>
              <a:off x="787251" y="1868776"/>
              <a:ext cx="704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0475" rIns="60950" bIns="304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uk-UA" sz="2400">
                  <a:solidFill>
                    <a:schemeClr val="dk1"/>
                  </a:solidFill>
                  <a:latin typeface="Trebuchet MS "/>
                  <a:ea typeface="Trebuchet MS "/>
                  <a:cs typeface="Trebuchet MS "/>
                  <a:sym typeface="Trebuchet MS "/>
                </a:rPr>
                <a:t>9</a:t>
              </a:r>
              <a:r>
                <a:rPr lang="uk-UA" sz="2400" b="0" i="0" u="none" strike="noStrike" cap="none">
                  <a:solidFill>
                    <a:schemeClr val="dk1"/>
                  </a:solidFill>
                  <a:latin typeface="Trebuchet MS "/>
                  <a:ea typeface="Trebuchet MS "/>
                  <a:cs typeface="Trebuchet MS "/>
                  <a:sym typeface="Trebuchet MS "/>
                </a:rPr>
                <a:t>8</a:t>
              </a:r>
              <a:endParaRPr sz="2400" b="0" i="0" u="none" strike="noStrike" cap="none">
                <a:solidFill>
                  <a:schemeClr val="dk1"/>
                </a:solidFill>
                <a:latin typeface="Trebuchet MS "/>
                <a:ea typeface="Trebuchet MS "/>
                <a:cs typeface="Trebuchet MS "/>
                <a:sym typeface="Trebuchet MS "/>
              </a:endParaRPr>
            </a:p>
          </p:txBody>
        </p:sp>
        <p:sp>
          <p:nvSpPr>
            <p:cNvPr id="1420" name="Google Shape;1420;p42"/>
            <p:cNvSpPr txBox="1"/>
            <p:nvPr/>
          </p:nvSpPr>
          <p:spPr>
            <a:xfrm>
              <a:off x="862215" y="2301348"/>
              <a:ext cx="515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0475" rIns="60950" bIns="304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uk-UA" sz="1200" b="0" i="0" u="none" strike="noStrike" cap="none">
                  <a:solidFill>
                    <a:srgbClr val="FF0000"/>
                  </a:solidFill>
                  <a:latin typeface="Trebuchet MS "/>
                  <a:ea typeface="Trebuchet MS "/>
                  <a:cs typeface="Trebuchet MS "/>
                  <a:sym typeface="Trebuchet MS "/>
                </a:rPr>
                <a:t>2024</a:t>
              </a:r>
              <a:endParaRPr sz="1200" b="0" i="0" u="none" strike="noStrike" cap="none">
                <a:solidFill>
                  <a:srgbClr val="FF0000"/>
                </a:solidFill>
                <a:latin typeface="Trebuchet MS "/>
                <a:ea typeface="Trebuchet MS "/>
                <a:cs typeface="Trebuchet MS "/>
                <a:sym typeface="Trebuchet MS "/>
              </a:endParaRPr>
            </a:p>
          </p:txBody>
        </p:sp>
      </p:grpSp>
      <p:pic>
        <p:nvPicPr>
          <p:cNvPr id="1421" name="Google Shape;1421;p42" descr="Маркетинг – Бесплатные иконки: маркетинг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5158" y="2470762"/>
            <a:ext cx="515505" cy="51550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1422" name="Google Shape;1422;p42"/>
          <p:cNvSpPr txBox="1"/>
          <p:nvPr/>
        </p:nvSpPr>
        <p:spPr>
          <a:xfrm>
            <a:off x="9796411" y="2521647"/>
            <a:ext cx="1738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публікація наборів відкритих даних</a:t>
            </a: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24" name="Google Shape;1424;p42"/>
          <p:cNvSpPr txBox="1"/>
          <p:nvPr/>
        </p:nvSpPr>
        <p:spPr>
          <a:xfrm>
            <a:off x="8577693" y="3250323"/>
            <a:ext cx="817800" cy="5232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3000" b="1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10</a:t>
            </a:r>
            <a:endParaRPr sz="3000" b="1" i="0" u="none" strike="noStrike" cap="none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425" name="Google Shape;1425;p42"/>
          <p:cNvSpPr txBox="1"/>
          <p:nvPr/>
        </p:nvSpPr>
        <p:spPr>
          <a:xfrm>
            <a:off x="7256539" y="3270691"/>
            <a:ext cx="70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2400">
                <a:solidFill>
                  <a:schemeClr val="dk1"/>
                </a:solidFill>
                <a:latin typeface="Trebuchet MS "/>
                <a:ea typeface="Trebuchet MS "/>
                <a:cs typeface="Trebuchet MS "/>
                <a:sym typeface="Trebuchet MS "/>
              </a:rPr>
              <a:t>3</a:t>
            </a:r>
            <a:endParaRPr sz="2400" b="0" i="0" u="none" strike="noStrike" cap="none">
              <a:solidFill>
                <a:schemeClr val="dk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426" name="Google Shape;1426;p42"/>
          <p:cNvSpPr txBox="1"/>
          <p:nvPr/>
        </p:nvSpPr>
        <p:spPr>
          <a:xfrm>
            <a:off x="7420164" y="3781897"/>
            <a:ext cx="515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200" b="0" i="0" u="none" strike="noStrike" cap="none">
                <a:solidFill>
                  <a:srgbClr val="FF0000"/>
                </a:solidFill>
                <a:latin typeface="Trebuchet MS "/>
                <a:ea typeface="Trebuchet MS "/>
                <a:cs typeface="Trebuchet MS "/>
                <a:sym typeface="Trebuchet MS "/>
              </a:rPr>
              <a:t>2024</a:t>
            </a:r>
            <a:endParaRPr sz="1200" b="0" i="0" u="none" strike="noStrike" cap="none">
              <a:solidFill>
                <a:srgbClr val="FF0000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pic>
        <p:nvPicPr>
          <p:cNvPr id="1427" name="Google Shape;1427;p42" descr="Маркетинг – Бесплатные иконки: маркетинг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4680" y="3448900"/>
            <a:ext cx="515505" cy="51550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1428" name="Google Shape;1428;p42"/>
          <p:cNvSpPr txBox="1"/>
          <p:nvPr/>
        </p:nvSpPr>
        <p:spPr>
          <a:xfrm>
            <a:off x="9786558" y="3509776"/>
            <a:ext cx="1639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щорічні аудити </a:t>
            </a: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відкритих даних</a:t>
            </a: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30" name="Google Shape;1430;p42"/>
          <p:cNvSpPr txBox="1"/>
          <p:nvPr/>
        </p:nvSpPr>
        <p:spPr>
          <a:xfrm>
            <a:off x="8655199" y="4244484"/>
            <a:ext cx="620700" cy="52339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3000" b="1">
                <a:solidFill>
                  <a:srgbClr val="0072F3"/>
                </a:solidFill>
                <a:latin typeface="Trebuchet MS "/>
                <a:ea typeface="Trebuchet MS "/>
                <a:cs typeface="Trebuchet MS "/>
                <a:sym typeface="Trebuchet MS "/>
              </a:rPr>
              <a:t>12</a:t>
            </a:r>
            <a:endParaRPr sz="3000" b="1" i="0" u="none" strike="noStrike" cap="none">
              <a:solidFill>
                <a:srgbClr val="0072F3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431" name="Google Shape;1431;p42"/>
          <p:cNvSpPr txBox="1"/>
          <p:nvPr/>
        </p:nvSpPr>
        <p:spPr>
          <a:xfrm>
            <a:off x="7356200" y="4238262"/>
            <a:ext cx="515400" cy="43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2400" b="0" i="0" u="none" strike="noStrike" cap="none">
                <a:solidFill>
                  <a:schemeClr val="dk1"/>
                </a:solidFill>
                <a:latin typeface="Trebuchet MS "/>
                <a:ea typeface="Trebuchet MS "/>
                <a:cs typeface="Trebuchet MS "/>
                <a:sym typeface="Trebuchet MS "/>
              </a:rPr>
              <a:t>3</a:t>
            </a:r>
            <a:endParaRPr/>
          </a:p>
        </p:txBody>
      </p:sp>
      <p:sp>
        <p:nvSpPr>
          <p:cNvPr id="1432" name="Google Shape;1432;p42"/>
          <p:cNvSpPr txBox="1"/>
          <p:nvPr/>
        </p:nvSpPr>
        <p:spPr>
          <a:xfrm>
            <a:off x="7415320" y="4755218"/>
            <a:ext cx="515400" cy="246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200" b="0" i="0" u="none" strike="noStrike" cap="none">
                <a:solidFill>
                  <a:srgbClr val="FF0000"/>
                </a:solidFill>
                <a:latin typeface="Trebuchet MS "/>
                <a:ea typeface="Trebuchet MS "/>
                <a:cs typeface="Trebuchet MS "/>
                <a:sym typeface="Trebuchet MS "/>
              </a:rPr>
              <a:t>2024</a:t>
            </a:r>
            <a:endParaRPr sz="1200" b="0" i="0" u="none" strike="noStrike" cap="none">
              <a:solidFill>
                <a:srgbClr val="FF0000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pic>
        <p:nvPicPr>
          <p:cNvPr id="1433" name="Google Shape;1433;p42" descr="Скачать бесплатно иконки на тему «Рост» в форматах PNG и SV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0359" y="4451352"/>
            <a:ext cx="414267" cy="4143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1434" name="Google Shape;1434;p42"/>
          <p:cNvSpPr txBox="1"/>
          <p:nvPr/>
        </p:nvSpPr>
        <p:spPr>
          <a:xfrm>
            <a:off x="9701037" y="4227480"/>
            <a:ext cx="17916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програми інформатизації на</a:t>
            </a:r>
            <a:r>
              <a:rPr lang="uk-UA" sz="150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2025-2027 роки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36" name="Google Shape;1436;p42"/>
          <p:cNvSpPr txBox="1"/>
          <p:nvPr/>
        </p:nvSpPr>
        <p:spPr>
          <a:xfrm>
            <a:off x="8476679" y="5844317"/>
            <a:ext cx="1826482" cy="5232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3000" b="1" dirty="0">
                <a:solidFill>
                  <a:srgbClr val="0072F3"/>
                </a:solidFill>
                <a:latin typeface="Trebuchet MS "/>
                <a:ea typeface="Trebuchet MS "/>
                <a:cs typeface="Trebuchet MS "/>
                <a:sym typeface="Trebuchet MS "/>
              </a:rPr>
              <a:t>11,7 </a:t>
            </a:r>
            <a:r>
              <a:rPr lang="uk-UA" sz="2000" b="1" dirty="0">
                <a:solidFill>
                  <a:srgbClr val="0072F3"/>
                </a:solidFill>
                <a:latin typeface="Trebuchet MS "/>
                <a:ea typeface="Trebuchet MS "/>
                <a:cs typeface="Trebuchet MS "/>
                <a:sym typeface="Trebuchet MS "/>
              </a:rPr>
              <a:t>тис </a:t>
            </a:r>
            <a:endParaRPr sz="2000" b="1" i="0" u="none" strike="noStrike" cap="none" dirty="0">
              <a:solidFill>
                <a:srgbClr val="0072F3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437" name="Google Shape;1437;p42"/>
          <p:cNvSpPr txBox="1"/>
          <p:nvPr/>
        </p:nvSpPr>
        <p:spPr>
          <a:xfrm>
            <a:off x="7477749" y="5848873"/>
            <a:ext cx="854352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2400">
                <a:solidFill>
                  <a:schemeClr val="dk1"/>
                </a:solidFill>
                <a:latin typeface="Trebuchet MS "/>
                <a:ea typeface="Trebuchet MS "/>
                <a:cs typeface="Trebuchet MS "/>
                <a:sym typeface="Trebuchet MS "/>
              </a:rPr>
              <a:t>8 </a:t>
            </a:r>
            <a:r>
              <a:rPr lang="uk-UA" sz="2000">
                <a:solidFill>
                  <a:schemeClr val="dk1"/>
                </a:solidFill>
                <a:latin typeface="Trebuchet MS "/>
                <a:ea typeface="Trebuchet MS "/>
                <a:cs typeface="Trebuchet MS "/>
                <a:sym typeface="Trebuchet MS "/>
              </a:rPr>
              <a:t>тис</a:t>
            </a:r>
            <a:endParaRPr sz="1000"/>
          </a:p>
        </p:txBody>
      </p:sp>
      <p:sp>
        <p:nvSpPr>
          <p:cNvPr id="1438" name="Google Shape;1438;p42"/>
          <p:cNvSpPr txBox="1"/>
          <p:nvPr/>
        </p:nvSpPr>
        <p:spPr>
          <a:xfrm>
            <a:off x="7227142" y="6302866"/>
            <a:ext cx="936609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200" b="0" i="0" u="none" strike="noStrike" cap="none">
                <a:solidFill>
                  <a:srgbClr val="FF0000"/>
                </a:solidFill>
                <a:latin typeface="Trebuchet MS "/>
                <a:ea typeface="Trebuchet MS "/>
                <a:cs typeface="Trebuchet MS "/>
                <a:sym typeface="Trebuchet MS "/>
              </a:rPr>
              <a:t>2024</a:t>
            </a:r>
            <a:endParaRPr sz="1200" b="0" i="0" u="none" strike="noStrike" cap="none">
              <a:solidFill>
                <a:srgbClr val="FF0000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pic>
        <p:nvPicPr>
          <p:cNvPr id="1439" name="Google Shape;1439;p42" descr="Рост – Бесплатные иконки: бизнес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32694" y="6049535"/>
            <a:ext cx="515500" cy="5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0" name="Google Shape;1440;p42"/>
          <p:cNvSpPr txBox="1"/>
          <p:nvPr/>
        </p:nvSpPr>
        <p:spPr>
          <a:xfrm>
            <a:off x="10227412" y="5979531"/>
            <a:ext cx="1949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uk-UA" sz="1500">
                <a:solidFill>
                  <a:schemeClr val="dk1"/>
                </a:solidFill>
              </a:rPr>
              <a:t>оцифровані вулиці області (ЄДРА)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42" name="Google Shape;1442;p42"/>
          <p:cNvSpPr txBox="1"/>
          <p:nvPr/>
        </p:nvSpPr>
        <p:spPr>
          <a:xfrm>
            <a:off x="8640280" y="5156925"/>
            <a:ext cx="1589168" cy="4926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2800" b="1" i="0" u="none" strike="noStrike" cap="none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1</a:t>
            </a:r>
            <a:r>
              <a:rPr lang="uk-UA" sz="2800" b="1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17,5 </a:t>
            </a:r>
            <a:r>
              <a:rPr lang="uk-UA" sz="2000" b="1" i="0" u="none" strike="noStrike" cap="none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тис</a:t>
            </a:r>
            <a:endParaRPr sz="2800" b="1" i="0" u="none" strike="noStrike" cap="none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443" name="Google Shape;1443;p42"/>
          <p:cNvSpPr txBox="1"/>
          <p:nvPr/>
        </p:nvSpPr>
        <p:spPr>
          <a:xfrm>
            <a:off x="7195024" y="5149815"/>
            <a:ext cx="714989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2400" b="0" i="0" u="none" strike="noStrike" cap="none">
                <a:solidFill>
                  <a:schemeClr val="dk1"/>
                </a:solidFill>
                <a:latin typeface="Trebuchet MS "/>
                <a:ea typeface="Trebuchet MS "/>
                <a:cs typeface="Trebuchet MS "/>
                <a:sym typeface="Trebuchet MS "/>
              </a:rPr>
              <a:t> 0</a:t>
            </a:r>
            <a:endParaRPr sz="2400" b="0" i="0" u="none" strike="noStrike" cap="none">
              <a:solidFill>
                <a:schemeClr val="dk1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444" name="Google Shape;1444;p42"/>
          <p:cNvSpPr txBox="1"/>
          <p:nvPr/>
        </p:nvSpPr>
        <p:spPr>
          <a:xfrm>
            <a:off x="7426464" y="5495124"/>
            <a:ext cx="522925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200" b="0" i="0" u="none" strike="noStrike" cap="none">
                <a:solidFill>
                  <a:srgbClr val="FF0000"/>
                </a:solidFill>
                <a:latin typeface="Trebuchet MS "/>
                <a:ea typeface="Trebuchet MS "/>
                <a:cs typeface="Trebuchet MS "/>
                <a:sym typeface="Trebuchet MS "/>
              </a:rPr>
              <a:t>2024</a:t>
            </a:r>
            <a:endParaRPr sz="1200" b="0" i="0" u="none" strike="noStrike" cap="none">
              <a:solidFill>
                <a:srgbClr val="FF0000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pic>
        <p:nvPicPr>
          <p:cNvPr id="1445" name="Google Shape;1445;p42" descr="Рост – Бесплатные иконки: бизнес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29911" y="5231231"/>
            <a:ext cx="517358" cy="50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6" name="Google Shape;1446;p42"/>
          <p:cNvSpPr txBox="1"/>
          <p:nvPr/>
        </p:nvSpPr>
        <p:spPr>
          <a:xfrm>
            <a:off x="10209739" y="5328681"/>
            <a:ext cx="1949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uk-UA" sz="1500">
                <a:solidFill>
                  <a:schemeClr val="dk1"/>
                </a:solidFill>
              </a:rPr>
              <a:t>верифікація адрес області (ЄДРА)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48" name="Google Shape;1448;p42"/>
          <p:cNvSpPr txBox="1"/>
          <p:nvPr/>
        </p:nvSpPr>
        <p:spPr>
          <a:xfrm>
            <a:off x="8728227" y="2763028"/>
            <a:ext cx="597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400" b="0" i="0" u="none" strike="noStrike" cap="none">
                <a:solidFill>
                  <a:srgbClr val="2F5496"/>
                </a:solidFill>
                <a:latin typeface="Trebuchet MS "/>
                <a:ea typeface="Trebuchet MS "/>
                <a:cs typeface="Trebuchet MS "/>
                <a:sym typeface="Trebuchet MS "/>
              </a:rPr>
              <a:t>2025</a:t>
            </a:r>
            <a:endParaRPr sz="1400" b="0" i="0" u="none" strike="noStrike" cap="none">
              <a:solidFill>
                <a:srgbClr val="2F5496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449" name="Google Shape;1449;p42"/>
          <p:cNvSpPr txBox="1"/>
          <p:nvPr/>
        </p:nvSpPr>
        <p:spPr>
          <a:xfrm>
            <a:off x="8728227" y="3700453"/>
            <a:ext cx="597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400" b="0" i="0" u="none" strike="noStrike" cap="none">
                <a:solidFill>
                  <a:srgbClr val="2F5496"/>
                </a:solidFill>
                <a:latin typeface="Trebuchet MS "/>
                <a:ea typeface="Trebuchet MS "/>
                <a:cs typeface="Trebuchet MS "/>
                <a:sym typeface="Trebuchet MS "/>
              </a:rPr>
              <a:t>2025</a:t>
            </a:r>
            <a:endParaRPr sz="1400" b="0" i="0" u="none" strike="noStrike" cap="none">
              <a:solidFill>
                <a:srgbClr val="2F5496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450" name="Google Shape;1450;p42"/>
          <p:cNvSpPr txBox="1"/>
          <p:nvPr/>
        </p:nvSpPr>
        <p:spPr>
          <a:xfrm>
            <a:off x="8768877" y="5575303"/>
            <a:ext cx="597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400" b="0" i="0" u="none" strike="noStrike" cap="none">
                <a:solidFill>
                  <a:srgbClr val="2F5496"/>
                </a:solidFill>
                <a:latin typeface="Trebuchet MS "/>
                <a:ea typeface="Trebuchet MS "/>
                <a:cs typeface="Trebuchet MS "/>
                <a:sym typeface="Trebuchet MS "/>
              </a:rPr>
              <a:t>2025</a:t>
            </a:r>
            <a:endParaRPr sz="1400" b="0" i="0" u="none" strike="noStrike" cap="none">
              <a:solidFill>
                <a:srgbClr val="2F5496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451" name="Google Shape;1451;p42"/>
          <p:cNvSpPr txBox="1"/>
          <p:nvPr/>
        </p:nvSpPr>
        <p:spPr>
          <a:xfrm>
            <a:off x="8768877" y="4747228"/>
            <a:ext cx="597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400" b="0" i="0" u="none" strike="noStrike" cap="none">
                <a:solidFill>
                  <a:srgbClr val="2F5496"/>
                </a:solidFill>
                <a:latin typeface="Trebuchet MS "/>
                <a:ea typeface="Trebuchet MS "/>
                <a:cs typeface="Trebuchet MS "/>
                <a:sym typeface="Trebuchet MS "/>
              </a:rPr>
              <a:t>2025</a:t>
            </a:r>
            <a:endParaRPr sz="1400" b="0" i="0" u="none" strike="noStrike" cap="none">
              <a:solidFill>
                <a:srgbClr val="2F5496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1452" name="Google Shape;1452;p42"/>
          <p:cNvSpPr txBox="1"/>
          <p:nvPr/>
        </p:nvSpPr>
        <p:spPr>
          <a:xfrm>
            <a:off x="8768877" y="6311053"/>
            <a:ext cx="597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400" b="0" i="0" u="none" strike="noStrike" cap="none">
                <a:solidFill>
                  <a:srgbClr val="2F5496"/>
                </a:solidFill>
                <a:latin typeface="Trebuchet MS "/>
                <a:ea typeface="Trebuchet MS "/>
                <a:cs typeface="Trebuchet MS "/>
                <a:sym typeface="Trebuchet MS "/>
              </a:rPr>
              <a:t>2025</a:t>
            </a:r>
            <a:endParaRPr sz="1400" b="0" i="0" u="none" strike="noStrike" cap="none">
              <a:solidFill>
                <a:srgbClr val="2F5496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pic>
        <p:nvPicPr>
          <p:cNvPr id="3" name="Google Shape;224;g3a1f6575b08_30_0">
            <a:extLst>
              <a:ext uri="{FF2B5EF4-FFF2-40B4-BE49-F238E27FC236}">
                <a16:creationId xmlns:a16="http://schemas.microsoft.com/office/drawing/2014/main" id="{7FDF21B0-1BCE-813D-36BD-DFD3CB8A28F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B26E608-E699-8856-8003-4DE907F93379}"/>
              </a:ext>
            </a:extLst>
          </p:cNvPr>
          <p:cNvGrpSpPr/>
          <p:nvPr/>
        </p:nvGrpSpPr>
        <p:grpSpPr>
          <a:xfrm>
            <a:off x="-2013323" y="598000"/>
            <a:ext cx="7452131" cy="108000"/>
            <a:chOff x="-2448910" y="879349"/>
            <a:chExt cx="7452131" cy="108000"/>
          </a:xfrm>
        </p:grpSpPr>
        <p:cxnSp>
          <p:nvCxnSpPr>
            <p:cNvPr id="5" name="Google Shape;215;g3a1f6575b08_30_0">
              <a:extLst>
                <a:ext uri="{FF2B5EF4-FFF2-40B4-BE49-F238E27FC236}">
                  <a16:creationId xmlns:a16="http://schemas.microsoft.com/office/drawing/2014/main" id="{6DE3A37B-2C53-5271-ADD8-9A570055512B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" name="Google Shape;216;g3a1f6575b08_30_0">
              <a:extLst>
                <a:ext uri="{FF2B5EF4-FFF2-40B4-BE49-F238E27FC236}">
                  <a16:creationId xmlns:a16="http://schemas.microsoft.com/office/drawing/2014/main" id="{30A686A7-66C3-00BC-13D9-31022DCCC391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g3b422f7f733_5_7"/>
          <p:cNvSpPr/>
          <p:nvPr/>
        </p:nvSpPr>
        <p:spPr>
          <a:xfrm>
            <a:off x="390490" y="5173011"/>
            <a:ext cx="11430069" cy="1451804"/>
          </a:xfrm>
          <a:prstGeom prst="roundRect">
            <a:avLst>
              <a:gd name="adj" fmla="val 10206"/>
            </a:avLst>
          </a:prstGeom>
          <a:solidFill>
            <a:schemeClr val="lt1"/>
          </a:solidFill>
          <a:ln w="19050" cap="flat" cmpd="sng">
            <a:solidFill>
              <a:srgbClr val="3774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9" name="Google Shape;1459;g3b422f7f733_5_7"/>
          <p:cNvSpPr txBox="1"/>
          <p:nvPr/>
        </p:nvSpPr>
        <p:spPr>
          <a:xfrm>
            <a:off x="726924" y="5247406"/>
            <a:ext cx="10885146" cy="30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uk-UA" sz="17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В 2025 році </a:t>
            </a:r>
            <a:r>
              <a:rPr lang="uk-UA" sz="17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впроваджено нові послуги через ЦНАП</a:t>
            </a:r>
            <a:endParaRPr sz="17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60" name="Google Shape;1460;g3b422f7f733_5_7"/>
          <p:cNvSpPr txBox="1"/>
          <p:nvPr/>
        </p:nvSpPr>
        <p:spPr>
          <a:xfrm>
            <a:off x="310814" y="72766"/>
            <a:ext cx="8320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uk-UA" sz="24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Розвиток мережі ЦНАП області</a:t>
            </a:r>
            <a:endParaRPr b="1"/>
          </a:p>
        </p:txBody>
      </p:sp>
      <p:grpSp>
        <p:nvGrpSpPr>
          <p:cNvPr id="1461" name="Google Shape;1461;g3b422f7f733_5_7"/>
          <p:cNvGrpSpPr/>
          <p:nvPr/>
        </p:nvGrpSpPr>
        <p:grpSpPr>
          <a:xfrm>
            <a:off x="721657" y="5636419"/>
            <a:ext cx="2872115" cy="708000"/>
            <a:chOff x="7914685" y="4601800"/>
            <a:chExt cx="2872115" cy="708000"/>
          </a:xfrm>
        </p:grpSpPr>
        <p:sp>
          <p:nvSpPr>
            <p:cNvPr id="1462" name="Google Shape;1462;g3b422f7f733_5_7"/>
            <p:cNvSpPr txBox="1"/>
            <p:nvPr/>
          </p:nvSpPr>
          <p:spPr>
            <a:xfrm>
              <a:off x="8212800" y="4601800"/>
              <a:ext cx="25740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675" rIns="91400" bIns="456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2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створення «</a:t>
              </a:r>
              <a:r>
                <a:rPr lang="uk-UA" sz="16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є</a:t>
              </a:r>
              <a:r>
                <a:rPr lang="uk-UA" sz="12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диних вікон» для обслуговування ветеранів та членів їх сімей</a:t>
              </a: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63" name="Google Shape;1463;g3b422f7f733_5_7"/>
            <p:cNvSpPr/>
            <p:nvPr/>
          </p:nvSpPr>
          <p:spPr>
            <a:xfrm rot="5400000">
              <a:off x="7889396" y="4864137"/>
              <a:ext cx="225594" cy="175016"/>
            </a:xfrm>
            <a:custGeom>
              <a:avLst/>
              <a:gdLst/>
              <a:ahLst/>
              <a:cxnLst/>
              <a:rect l="l" t="t" r="r" b="b"/>
              <a:pathLst>
                <a:path w="349758" h="301752" extrusionOk="0">
                  <a:moveTo>
                    <a:pt x="0" y="301752"/>
                  </a:moveTo>
                  <a:lnTo>
                    <a:pt x="174879" y="0"/>
                  </a:lnTo>
                  <a:lnTo>
                    <a:pt x="349758" y="301752"/>
                  </a:lnTo>
                  <a:close/>
                </a:path>
              </a:pathLst>
            </a:custGeom>
            <a:solidFill>
              <a:srgbClr val="0072F3"/>
            </a:solidFill>
            <a:ln>
              <a:noFill/>
            </a:ln>
          </p:spPr>
        </p:sp>
      </p:grpSp>
      <p:grpSp>
        <p:nvGrpSpPr>
          <p:cNvPr id="1464" name="Google Shape;1464;g3b422f7f733_5_7"/>
          <p:cNvGrpSpPr/>
          <p:nvPr/>
        </p:nvGrpSpPr>
        <p:grpSpPr>
          <a:xfrm>
            <a:off x="390473" y="912584"/>
            <a:ext cx="3726784" cy="798300"/>
            <a:chOff x="586529" y="5605595"/>
            <a:chExt cx="5434214" cy="1596600"/>
          </a:xfrm>
        </p:grpSpPr>
        <p:grpSp>
          <p:nvGrpSpPr>
            <p:cNvPr id="1465" name="Google Shape;1465;g3b422f7f733_5_7"/>
            <p:cNvGrpSpPr/>
            <p:nvPr/>
          </p:nvGrpSpPr>
          <p:grpSpPr>
            <a:xfrm>
              <a:off x="586529" y="5605595"/>
              <a:ext cx="1352495" cy="1596600"/>
              <a:chOff x="580567" y="4271095"/>
              <a:chExt cx="1352495" cy="1596600"/>
            </a:xfrm>
          </p:grpSpPr>
          <p:sp>
            <p:nvSpPr>
              <p:cNvPr id="1466" name="Google Shape;1466;g3b422f7f733_5_7"/>
              <p:cNvSpPr/>
              <p:nvPr/>
            </p:nvSpPr>
            <p:spPr>
              <a:xfrm>
                <a:off x="580567" y="4271095"/>
                <a:ext cx="1255500" cy="1596600"/>
              </a:xfrm>
              <a:prstGeom prst="ellipse">
                <a:avLst/>
              </a:prstGeom>
              <a:solidFill>
                <a:schemeClr val="lt1"/>
              </a:solidFill>
              <a:ln w="38100" cap="flat" cmpd="sng">
                <a:solidFill>
                  <a:srgbClr val="7DA5F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chemeClr val="lt1"/>
                  </a:solidFill>
                  <a:latin typeface="Trebuchet MS "/>
                  <a:ea typeface="Trebuchet MS "/>
                  <a:cs typeface="Trebuchet MS "/>
                  <a:sym typeface="Trebuchet MS "/>
                </a:endParaRPr>
              </a:p>
            </p:txBody>
          </p:sp>
          <p:sp>
            <p:nvSpPr>
              <p:cNvPr id="1467" name="Google Shape;1467;g3b422f7f733_5_7"/>
              <p:cNvSpPr txBox="1"/>
              <p:nvPr/>
            </p:nvSpPr>
            <p:spPr>
              <a:xfrm>
                <a:off x="677562" y="4495577"/>
                <a:ext cx="1255500" cy="110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300" b="1" dirty="0">
                    <a:solidFill>
                      <a:srgbClr val="276CF8"/>
                    </a:solidFill>
                    <a:latin typeface="Trebuchet MS "/>
                    <a:ea typeface="Trebuchet MS "/>
                    <a:cs typeface="Trebuchet MS "/>
                    <a:sym typeface="Trebuchet MS "/>
                  </a:rPr>
                  <a:t>167</a:t>
                </a:r>
                <a:endParaRPr sz="3300" b="0" i="0" u="none" strike="noStrike" cap="none" dirty="0">
                  <a:solidFill>
                    <a:srgbClr val="276CF8"/>
                  </a:solidFill>
                  <a:latin typeface="Trebuchet MS "/>
                  <a:ea typeface="Trebuchet MS "/>
                  <a:cs typeface="Trebuchet MS "/>
                  <a:sym typeface="Trebuchet MS "/>
                </a:endParaRPr>
              </a:p>
            </p:txBody>
          </p:sp>
        </p:grpSp>
        <p:sp>
          <p:nvSpPr>
            <p:cNvPr id="1468" name="Google Shape;1468;g3b422f7f733_5_7"/>
            <p:cNvSpPr txBox="1"/>
            <p:nvPr/>
          </p:nvSpPr>
          <p:spPr>
            <a:xfrm>
              <a:off x="2056243" y="5873161"/>
              <a:ext cx="39645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точок доступу до адміністративних послуг</a:t>
              </a:r>
              <a:endParaRPr sz="15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470" name="Google Shape;1470;g3b422f7f733_5_7"/>
          <p:cNvSpPr/>
          <p:nvPr/>
        </p:nvSpPr>
        <p:spPr>
          <a:xfrm>
            <a:off x="390475" y="3247200"/>
            <a:ext cx="2573860" cy="1612710"/>
          </a:xfrm>
          <a:prstGeom prst="roundRect">
            <a:avLst>
              <a:gd name="adj" fmla="val 5946"/>
            </a:avLst>
          </a:prstGeom>
          <a:solidFill>
            <a:schemeClr val="lt1"/>
          </a:solidFill>
          <a:ln w="19050" cap="flat" cmpd="sng">
            <a:solidFill>
              <a:srgbClr val="0072F3"/>
            </a:solidFill>
            <a:prstDash val="solid"/>
            <a:round/>
            <a:headEnd type="none" w="sm" len="sm"/>
            <a:tailEnd type="none" w="sm" len="sm"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72F3"/>
              </a:solidFill>
            </a:endParaRPr>
          </a:p>
        </p:txBody>
      </p:sp>
      <p:sp>
        <p:nvSpPr>
          <p:cNvPr id="1471" name="Google Shape;1471;g3b422f7f733_5_7"/>
          <p:cNvSpPr txBox="1"/>
          <p:nvPr/>
        </p:nvSpPr>
        <p:spPr>
          <a:xfrm>
            <a:off x="691523" y="3989336"/>
            <a:ext cx="2152514" cy="56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7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територіальних підрозділів ЦНАП</a:t>
            </a:r>
            <a:endParaRPr sz="17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72" name="Google Shape;1472;g3b422f7f733_5_7"/>
          <p:cNvSpPr txBox="1"/>
          <p:nvPr/>
        </p:nvSpPr>
        <p:spPr>
          <a:xfrm>
            <a:off x="1583702" y="3404360"/>
            <a:ext cx="565233" cy="58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5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9</a:t>
            </a:r>
            <a:endParaRPr sz="3500" b="1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74" name="Google Shape;1474;g3b422f7f733_5_7"/>
          <p:cNvSpPr/>
          <p:nvPr/>
        </p:nvSpPr>
        <p:spPr>
          <a:xfrm>
            <a:off x="3389625" y="3261575"/>
            <a:ext cx="3327447" cy="1612685"/>
          </a:xfrm>
          <a:prstGeom prst="roundRect">
            <a:avLst>
              <a:gd name="adj" fmla="val 5946"/>
            </a:avLst>
          </a:prstGeom>
          <a:solidFill>
            <a:schemeClr val="lt1"/>
          </a:solidFill>
          <a:ln w="19050" cap="flat" cmpd="sng">
            <a:solidFill>
              <a:srgbClr val="0072F3"/>
            </a:solidFill>
            <a:prstDash val="solid"/>
            <a:round/>
            <a:headEnd type="none" w="sm" len="sm"/>
            <a:tailEnd type="none" w="sm" len="sm"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72F3"/>
              </a:solidFill>
            </a:endParaRPr>
          </a:p>
        </p:txBody>
      </p:sp>
      <p:sp>
        <p:nvSpPr>
          <p:cNvPr id="1475" name="Google Shape;1475;g3b422f7f733_5_7"/>
          <p:cNvSpPr txBox="1"/>
          <p:nvPr/>
        </p:nvSpPr>
        <p:spPr>
          <a:xfrm>
            <a:off x="3561094" y="4131336"/>
            <a:ext cx="3218180" cy="569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7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віддалених робочих місць ЦНАП</a:t>
            </a:r>
            <a:endParaRPr sz="17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76" name="Google Shape;1476;g3b422f7f733_5_7"/>
          <p:cNvSpPr txBox="1"/>
          <p:nvPr/>
        </p:nvSpPr>
        <p:spPr>
          <a:xfrm>
            <a:off x="4641333" y="3430093"/>
            <a:ext cx="1629252" cy="58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5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106</a:t>
            </a:r>
            <a:endParaRPr sz="3500" b="1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477" name="Google Shape;1477;g3b422f7f733_5_7"/>
          <p:cNvGrpSpPr/>
          <p:nvPr/>
        </p:nvGrpSpPr>
        <p:grpSpPr>
          <a:xfrm>
            <a:off x="414778" y="2079889"/>
            <a:ext cx="3758959" cy="798300"/>
            <a:chOff x="586529" y="5605595"/>
            <a:chExt cx="5481130" cy="1596600"/>
          </a:xfrm>
        </p:grpSpPr>
        <p:grpSp>
          <p:nvGrpSpPr>
            <p:cNvPr id="1478" name="Google Shape;1478;g3b422f7f733_5_7"/>
            <p:cNvGrpSpPr/>
            <p:nvPr/>
          </p:nvGrpSpPr>
          <p:grpSpPr>
            <a:xfrm>
              <a:off x="586529" y="5605595"/>
              <a:ext cx="1481039" cy="1596600"/>
              <a:chOff x="580567" y="4271095"/>
              <a:chExt cx="1481039" cy="1596600"/>
            </a:xfrm>
          </p:grpSpPr>
          <p:sp>
            <p:nvSpPr>
              <p:cNvPr id="1479" name="Google Shape;1479;g3b422f7f733_5_7"/>
              <p:cNvSpPr/>
              <p:nvPr/>
            </p:nvSpPr>
            <p:spPr>
              <a:xfrm>
                <a:off x="580567" y="4271095"/>
                <a:ext cx="1255500" cy="1596600"/>
              </a:xfrm>
              <a:prstGeom prst="ellipse">
                <a:avLst/>
              </a:prstGeom>
              <a:solidFill>
                <a:schemeClr val="lt1"/>
              </a:solidFill>
              <a:ln w="38100" cap="flat" cmpd="sng">
                <a:solidFill>
                  <a:srgbClr val="588EF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chemeClr val="lt1"/>
                  </a:solidFill>
                  <a:latin typeface="Trebuchet MS "/>
                  <a:ea typeface="Trebuchet MS "/>
                  <a:cs typeface="Trebuchet MS "/>
                  <a:sym typeface="Trebuchet MS "/>
                </a:endParaRPr>
              </a:p>
            </p:txBody>
          </p:sp>
          <p:sp>
            <p:nvSpPr>
              <p:cNvPr id="1480" name="Google Shape;1480;g3b422f7f733_5_7"/>
              <p:cNvSpPr txBox="1"/>
              <p:nvPr/>
            </p:nvSpPr>
            <p:spPr>
              <a:xfrm>
                <a:off x="806106" y="4495577"/>
                <a:ext cx="1255500" cy="110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300" b="1" dirty="0">
                    <a:solidFill>
                      <a:srgbClr val="276CF8"/>
                    </a:solidFill>
                    <a:latin typeface="Trebuchet MS "/>
                    <a:ea typeface="Trebuchet MS "/>
                    <a:cs typeface="Trebuchet MS "/>
                    <a:sym typeface="Trebuchet MS "/>
                  </a:rPr>
                  <a:t>52</a:t>
                </a:r>
                <a:endParaRPr sz="3300" b="0" i="0" u="none" strike="noStrike" cap="none" dirty="0">
                  <a:solidFill>
                    <a:srgbClr val="276CF8"/>
                  </a:solidFill>
                  <a:latin typeface="Trebuchet MS "/>
                  <a:ea typeface="Trebuchet MS "/>
                  <a:cs typeface="Trebuchet MS "/>
                  <a:sym typeface="Trebuchet MS "/>
                </a:endParaRPr>
              </a:p>
            </p:txBody>
          </p:sp>
        </p:grpSp>
        <p:sp>
          <p:nvSpPr>
            <p:cNvPr id="1481" name="Google Shape;1481;g3b422f7f733_5_7"/>
            <p:cNvSpPr txBox="1"/>
            <p:nvPr/>
          </p:nvSpPr>
          <p:spPr>
            <a:xfrm>
              <a:off x="2103159" y="6065361"/>
              <a:ext cx="39645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ЦНАП (</a:t>
              </a:r>
              <a:r>
                <a:rPr lang="uk-UA" sz="1900" b="1">
                  <a:solidFill>
                    <a:srgbClr val="276CF8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9</a:t>
              </a:r>
              <a:r>
                <a:rPr lang="uk-UA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дія Центрів)</a:t>
              </a:r>
              <a:endParaRPr sz="15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482" name="Google Shape;1482;g3b422f7f733_5_7"/>
          <p:cNvGrpSpPr/>
          <p:nvPr/>
        </p:nvGrpSpPr>
        <p:grpSpPr>
          <a:xfrm>
            <a:off x="3717147" y="5679619"/>
            <a:ext cx="3998217" cy="646500"/>
            <a:chOff x="7914897" y="5133882"/>
            <a:chExt cx="3998217" cy="646500"/>
          </a:xfrm>
        </p:grpSpPr>
        <p:sp>
          <p:nvSpPr>
            <p:cNvPr id="1483" name="Google Shape;1483;g3b422f7f733_5_7"/>
            <p:cNvSpPr txBox="1"/>
            <p:nvPr/>
          </p:nvSpPr>
          <p:spPr>
            <a:xfrm>
              <a:off x="8299014" y="5133882"/>
              <a:ext cx="36141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675" rIns="91400" bIns="456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2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подання заяви на отримання відстрочки від призову на військову службу під час мобілізації, на особливий період</a:t>
              </a: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84" name="Google Shape;1484;g3b422f7f733_5_7"/>
            <p:cNvSpPr/>
            <p:nvPr/>
          </p:nvSpPr>
          <p:spPr>
            <a:xfrm rot="5400000">
              <a:off x="7901070" y="5354880"/>
              <a:ext cx="212478" cy="184823"/>
            </a:xfrm>
            <a:custGeom>
              <a:avLst/>
              <a:gdLst/>
              <a:ahLst/>
              <a:cxnLst/>
              <a:rect l="l" t="t" r="r" b="b"/>
              <a:pathLst>
                <a:path w="349758" h="301752" extrusionOk="0">
                  <a:moveTo>
                    <a:pt x="0" y="301752"/>
                  </a:moveTo>
                  <a:lnTo>
                    <a:pt x="174879" y="0"/>
                  </a:lnTo>
                  <a:lnTo>
                    <a:pt x="349758" y="301752"/>
                  </a:lnTo>
                  <a:close/>
                </a:path>
              </a:pathLst>
            </a:custGeom>
            <a:solidFill>
              <a:srgbClr val="0072F3"/>
            </a:solidFill>
            <a:ln>
              <a:noFill/>
            </a:ln>
          </p:spPr>
        </p:sp>
      </p:grpSp>
      <p:grpSp>
        <p:nvGrpSpPr>
          <p:cNvPr id="1485" name="Google Shape;1485;g3b422f7f733_5_7"/>
          <p:cNvGrpSpPr/>
          <p:nvPr/>
        </p:nvGrpSpPr>
        <p:grpSpPr>
          <a:xfrm>
            <a:off x="7882709" y="5677022"/>
            <a:ext cx="3965715" cy="646500"/>
            <a:chOff x="7936729" y="5677031"/>
            <a:chExt cx="3909421" cy="646500"/>
          </a:xfrm>
        </p:grpSpPr>
        <p:sp>
          <p:nvSpPr>
            <p:cNvPr id="1486" name="Google Shape;1486;g3b422f7f733_5_7"/>
            <p:cNvSpPr txBox="1"/>
            <p:nvPr/>
          </p:nvSpPr>
          <p:spPr>
            <a:xfrm>
              <a:off x="8232048" y="5677031"/>
              <a:ext cx="3614102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675" rIns="91400" bIns="456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200" b="0" i="0" u="none" strike="noStrike" cap="none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подання заяви на  отримання державної грошової підтримки для проходження скринінгу </a:t>
              </a:r>
              <a:r>
                <a:rPr lang="uk-UA" sz="1200" dirty="0">
                  <a:latin typeface="Montserrat"/>
                  <a:ea typeface="Montserrat"/>
                  <a:cs typeface="Montserrat"/>
                  <a:sym typeface="Montserrat"/>
                </a:rPr>
                <a:t>здоров'я</a:t>
              </a:r>
              <a:r>
                <a:rPr lang="uk-UA" sz="1200" b="0" i="0" u="none" strike="noStrike" cap="none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особам віком 40+</a:t>
              </a:r>
              <a:endParaRPr sz="12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87" name="Google Shape;1487;g3b422f7f733_5_7"/>
            <p:cNvSpPr/>
            <p:nvPr/>
          </p:nvSpPr>
          <p:spPr>
            <a:xfrm rot="5400000">
              <a:off x="7910935" y="5881206"/>
              <a:ext cx="243956" cy="192367"/>
            </a:xfrm>
            <a:custGeom>
              <a:avLst/>
              <a:gdLst/>
              <a:ahLst/>
              <a:cxnLst/>
              <a:rect l="l" t="t" r="r" b="b"/>
              <a:pathLst>
                <a:path w="349758" h="301752" extrusionOk="0">
                  <a:moveTo>
                    <a:pt x="0" y="301752"/>
                  </a:moveTo>
                  <a:lnTo>
                    <a:pt x="174879" y="0"/>
                  </a:lnTo>
                  <a:lnTo>
                    <a:pt x="349758" y="301752"/>
                  </a:lnTo>
                  <a:close/>
                </a:path>
              </a:pathLst>
            </a:custGeom>
            <a:solidFill>
              <a:srgbClr val="0072F3"/>
            </a:solidFill>
            <a:ln>
              <a:noFill/>
            </a:ln>
          </p:spPr>
        </p:sp>
      </p:grpSp>
      <p:sp>
        <p:nvSpPr>
          <p:cNvPr id="1489" name="Google Shape;1489;g3b422f7f733_5_7"/>
          <p:cNvSpPr/>
          <p:nvPr/>
        </p:nvSpPr>
        <p:spPr>
          <a:xfrm>
            <a:off x="7269575" y="3256025"/>
            <a:ext cx="4550755" cy="1612685"/>
          </a:xfrm>
          <a:prstGeom prst="roundRect">
            <a:avLst>
              <a:gd name="adj" fmla="val 5946"/>
            </a:avLst>
          </a:prstGeom>
          <a:solidFill>
            <a:schemeClr val="lt1"/>
          </a:solidFill>
          <a:ln w="19050" cap="flat" cmpd="sng">
            <a:solidFill>
              <a:srgbClr val="0072F3"/>
            </a:solidFill>
            <a:prstDash val="solid"/>
            <a:round/>
            <a:headEnd type="none" w="sm" len="sm"/>
            <a:tailEnd type="none" w="sm" len="sm"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72F3"/>
              </a:solidFill>
            </a:endParaRPr>
          </a:p>
        </p:txBody>
      </p:sp>
      <p:sp>
        <p:nvSpPr>
          <p:cNvPr id="1490" name="Google Shape;1490;g3b422f7f733_5_7"/>
          <p:cNvSpPr txBox="1"/>
          <p:nvPr/>
        </p:nvSpPr>
        <p:spPr>
          <a:xfrm>
            <a:off x="7269577" y="3853945"/>
            <a:ext cx="4550755" cy="90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Конятинська, Селятинська, Путильська, Усть-Путильська </a:t>
            </a:r>
            <a:endParaRPr b="1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отримали сучасні мобільні валізи для виїзного обслуговування жителів віддалених гірських хуторів  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91" name="Google Shape;1491;g3b422f7f733_5_7"/>
          <p:cNvSpPr txBox="1"/>
          <p:nvPr/>
        </p:nvSpPr>
        <p:spPr>
          <a:xfrm>
            <a:off x="8672225" y="3261573"/>
            <a:ext cx="2486624" cy="58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5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4 </a:t>
            </a:r>
            <a:r>
              <a:rPr lang="uk-UA" sz="18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гірські громади</a:t>
            </a:r>
            <a:endParaRPr sz="1800" b="1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492" name="Google Shape;1492;g3b422f7f733_5_7"/>
          <p:cNvGrpSpPr/>
          <p:nvPr/>
        </p:nvGrpSpPr>
        <p:grpSpPr>
          <a:xfrm>
            <a:off x="4879067" y="615600"/>
            <a:ext cx="6890067" cy="2412237"/>
            <a:chOff x="4785811" y="615600"/>
            <a:chExt cx="6890067" cy="2412237"/>
          </a:xfrm>
        </p:grpSpPr>
        <p:sp>
          <p:nvSpPr>
            <p:cNvPr id="1493" name="Google Shape;1493;g3b422f7f733_5_7"/>
            <p:cNvSpPr/>
            <p:nvPr/>
          </p:nvSpPr>
          <p:spPr>
            <a:xfrm>
              <a:off x="9961378" y="759588"/>
              <a:ext cx="1714500" cy="1612800"/>
            </a:xfrm>
            <a:prstGeom prst="ellipse">
              <a:avLst/>
            </a:prstGeom>
            <a:solidFill>
              <a:schemeClr val="lt1"/>
            </a:solidFill>
            <a:ln w="76200" cap="flat" cmpd="sng">
              <a:solidFill>
                <a:srgbClr val="3366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90500" dist="228600" dir="2700000" algn="ctr">
                <a:srgbClr val="000000">
                  <a:alpha val="29800"/>
                </a:srgbClr>
              </a:outerShdw>
            </a:effectLst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1" i="0" u="none" strike="noStrike" cap="none" dirty="0">
                  <a:solidFill>
                    <a:srgbClr val="276CF8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на</a:t>
              </a:r>
              <a:r>
                <a:rPr lang="uk-UA" sz="2100" b="1" i="0" u="none" strike="noStrike" cap="none" dirty="0">
                  <a:solidFill>
                    <a:srgbClr val="276CF8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uk-UA" sz="2600" b="1" i="0" u="none" strike="noStrike" cap="none" dirty="0">
                  <a:solidFill>
                    <a:srgbClr val="276CF8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5,9%</a:t>
              </a:r>
              <a:endParaRPr sz="26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200" b="1" i="0" u="none" strike="noStrike" cap="none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більше, ніж за аналогічний період</a:t>
              </a:r>
              <a:endParaRPr sz="1200" dirty="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94" name="Google Shape;1494;g3b422f7f733_5_7"/>
            <p:cNvSpPr txBox="1"/>
            <p:nvPr/>
          </p:nvSpPr>
          <p:spPr>
            <a:xfrm>
              <a:off x="5979650" y="615600"/>
              <a:ext cx="34305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6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Кількість наданих адміністративних послуг ЦНАП</a:t>
              </a:r>
              <a:endParaRPr sz="16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1495" name="Google Shape;1495;g3b422f7f733_5_7" descr="Скачать бесплатно иконки на тему «Рост» в форматах PNG и SV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684125" y="1361825"/>
              <a:ext cx="1239405" cy="123947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496" name="Google Shape;1496;g3b422f7f733_5_7"/>
            <p:cNvSpPr txBox="1"/>
            <p:nvPr/>
          </p:nvSpPr>
          <p:spPr>
            <a:xfrm>
              <a:off x="8051661" y="1558050"/>
              <a:ext cx="18609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500" b="1">
                  <a:solidFill>
                    <a:srgbClr val="276CF8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403 881</a:t>
              </a:r>
              <a:endParaRPr sz="35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97" name="Google Shape;1497;g3b422f7f733_5_7"/>
            <p:cNvSpPr txBox="1"/>
            <p:nvPr/>
          </p:nvSpPr>
          <p:spPr>
            <a:xfrm>
              <a:off x="4785811" y="2079888"/>
              <a:ext cx="18609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500" b="1">
                  <a:solidFill>
                    <a:srgbClr val="276CF8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381 326</a:t>
              </a:r>
              <a:endParaRPr sz="35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98" name="Google Shape;1498;g3b422f7f733_5_7"/>
            <p:cNvSpPr txBox="1"/>
            <p:nvPr/>
          </p:nvSpPr>
          <p:spPr>
            <a:xfrm>
              <a:off x="5163064" y="2695750"/>
              <a:ext cx="11064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2024 рік</a:t>
              </a:r>
              <a:endParaRPr sz="15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99" name="Google Shape;1499;g3b422f7f733_5_7"/>
            <p:cNvSpPr txBox="1"/>
            <p:nvPr/>
          </p:nvSpPr>
          <p:spPr>
            <a:xfrm>
              <a:off x="8219402" y="2750937"/>
              <a:ext cx="11064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2025 рік</a:t>
              </a:r>
              <a:endParaRPr sz="15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2" name="Google Shape;224;g3a1f6575b08_30_0">
            <a:extLst>
              <a:ext uri="{FF2B5EF4-FFF2-40B4-BE49-F238E27FC236}">
                <a16:creationId xmlns:a16="http://schemas.microsoft.com/office/drawing/2014/main" id="{3D55EFE4-A0A8-4350-7731-E3254BDF38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8637AC6-A43C-68FA-DD4D-510805921BEC}"/>
              </a:ext>
            </a:extLst>
          </p:cNvPr>
          <p:cNvGrpSpPr/>
          <p:nvPr/>
        </p:nvGrpSpPr>
        <p:grpSpPr>
          <a:xfrm>
            <a:off x="-2194663" y="629525"/>
            <a:ext cx="7452131" cy="108000"/>
            <a:chOff x="-2448910" y="879349"/>
            <a:chExt cx="7452131" cy="108000"/>
          </a:xfrm>
        </p:grpSpPr>
        <p:cxnSp>
          <p:nvCxnSpPr>
            <p:cNvPr id="4" name="Google Shape;215;g3a1f6575b08_30_0">
              <a:extLst>
                <a:ext uri="{FF2B5EF4-FFF2-40B4-BE49-F238E27FC236}">
                  <a16:creationId xmlns:a16="http://schemas.microsoft.com/office/drawing/2014/main" id="{B05361AB-A743-EEE6-7A05-C69FCDB8AF81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" name="Google Shape;216;g3a1f6575b08_30_0">
              <a:extLst>
                <a:ext uri="{FF2B5EF4-FFF2-40B4-BE49-F238E27FC236}">
                  <a16:creationId xmlns:a16="http://schemas.microsoft.com/office/drawing/2014/main" id="{020C5949-25E6-8683-F810-17E18AD5DE48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766;g3923236bba4_2_2792">
            <a:extLst>
              <a:ext uri="{FF2B5EF4-FFF2-40B4-BE49-F238E27FC236}">
                <a16:creationId xmlns:a16="http://schemas.microsoft.com/office/drawing/2014/main" id="{431BC6BE-81E6-F626-0856-133CF1F972BE}"/>
              </a:ext>
            </a:extLst>
          </p:cNvPr>
          <p:cNvCxnSpPr/>
          <p:nvPr/>
        </p:nvCxnSpPr>
        <p:spPr>
          <a:xfrm>
            <a:off x="966475" y="1751998"/>
            <a:ext cx="440700" cy="0"/>
          </a:xfrm>
          <a:prstGeom prst="straightConnector1">
            <a:avLst/>
          </a:prstGeom>
          <a:noFill/>
          <a:ln w="19050" cap="flat" cmpd="sng">
            <a:solidFill>
              <a:srgbClr val="276CF8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754" name="Google Shape;1754;g3923236bba4_2_2792"/>
          <p:cNvSpPr/>
          <p:nvPr/>
        </p:nvSpPr>
        <p:spPr>
          <a:xfrm>
            <a:off x="0" y="1"/>
            <a:ext cx="7247443" cy="931583"/>
          </a:xfrm>
          <a:custGeom>
            <a:avLst/>
            <a:gdLst/>
            <a:ahLst/>
            <a:cxnLst/>
            <a:rect l="l" t="t" r="r" b="b"/>
            <a:pathLst>
              <a:path w="13674421" h="2058746" extrusionOk="0">
                <a:moveTo>
                  <a:pt x="0" y="0"/>
                </a:moveTo>
                <a:lnTo>
                  <a:pt x="13674421" y="0"/>
                </a:lnTo>
                <a:lnTo>
                  <a:pt x="13674421" y="2058746"/>
                </a:lnTo>
                <a:lnTo>
                  <a:pt x="0" y="2058746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5" name="Google Shape;1755;g3923236bba4_2_2792"/>
          <p:cNvSpPr txBox="1"/>
          <p:nvPr/>
        </p:nvSpPr>
        <p:spPr>
          <a:xfrm>
            <a:off x="657733" y="274731"/>
            <a:ext cx="723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Цивільний захист </a:t>
            </a:r>
            <a:r>
              <a:rPr lang="uk-UA" sz="24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населення</a:t>
            </a:r>
            <a:endParaRPr sz="2400" b="1" i="0" u="none" strike="noStrike" cap="none" dirty="0">
              <a:solidFill>
                <a:srgbClr val="276C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6" name="Google Shape;1756;g3923236bba4_2_27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0976" y="1311898"/>
            <a:ext cx="191764" cy="191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0" name="Google Shape;1760;g3923236bba4_2_27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7864" y="3436847"/>
            <a:ext cx="3118329" cy="2769611"/>
          </a:xfrm>
          <a:prstGeom prst="rect">
            <a:avLst/>
          </a:prstGeom>
          <a:noFill/>
          <a:ln>
            <a:noFill/>
          </a:ln>
        </p:spPr>
      </p:pic>
      <p:sp>
        <p:nvSpPr>
          <p:cNvPr id="1761" name="Google Shape;1761;g3923236bba4_2_2792"/>
          <p:cNvSpPr/>
          <p:nvPr/>
        </p:nvSpPr>
        <p:spPr>
          <a:xfrm>
            <a:off x="1194247" y="1445409"/>
            <a:ext cx="4373700" cy="675600"/>
          </a:xfrm>
          <a:prstGeom prst="roundRect">
            <a:avLst>
              <a:gd name="adj" fmla="val 35364"/>
            </a:avLst>
          </a:prstGeom>
          <a:solidFill>
            <a:schemeClr val="lt1"/>
          </a:solidFill>
          <a:ln w="2857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2" name="Google Shape;1762;g3923236bba4_2_2792"/>
          <p:cNvSpPr txBox="1"/>
          <p:nvPr/>
        </p:nvSpPr>
        <p:spPr>
          <a:xfrm>
            <a:off x="1047053" y="1419737"/>
            <a:ext cx="1474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2800" b="1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1952</a:t>
            </a:r>
            <a:br>
              <a:rPr lang="uk-UA" sz="2000" b="1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1200" b="1" i="0" u="none" strike="noStrike" cap="none" dirty="0">
              <a:solidFill>
                <a:srgbClr val="2039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63" name="Google Shape;1763;g3923236bba4_2_2792"/>
          <p:cNvSpPr txBox="1"/>
          <p:nvPr/>
        </p:nvSpPr>
        <p:spPr>
          <a:xfrm>
            <a:off x="2332069" y="2683820"/>
            <a:ext cx="23076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4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сховищ</a:t>
            </a:r>
            <a:endParaRPr sz="1400"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64" name="Google Shape;1764;g3923236bba4_2_2792"/>
          <p:cNvSpPr txBox="1"/>
          <p:nvPr/>
        </p:nvSpPr>
        <p:spPr>
          <a:xfrm>
            <a:off x="2332069" y="3809285"/>
            <a:ext cx="2715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протирадіаційних </a:t>
            </a:r>
            <a:r>
              <a:rPr lang="uk-UA" sz="1400" b="0" i="0" u="none" strike="noStrike" cap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укриттів</a:t>
            </a:r>
            <a:endParaRPr sz="14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65" name="Google Shape;1765;g3923236bba4_2_2792"/>
          <p:cNvSpPr txBox="1"/>
          <p:nvPr/>
        </p:nvSpPr>
        <p:spPr>
          <a:xfrm>
            <a:off x="2332069" y="4935982"/>
            <a:ext cx="2307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споруда подвійного призначення </a:t>
            </a:r>
            <a:endParaRPr sz="14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766" name="Google Shape;1766;g3923236bba4_2_2792"/>
          <p:cNvCxnSpPr/>
          <p:nvPr/>
        </p:nvCxnSpPr>
        <p:spPr>
          <a:xfrm>
            <a:off x="966475" y="2775745"/>
            <a:ext cx="440700" cy="0"/>
          </a:xfrm>
          <a:prstGeom prst="straightConnector1">
            <a:avLst/>
          </a:prstGeom>
          <a:noFill/>
          <a:ln w="19050" cap="flat" cmpd="sng">
            <a:solidFill>
              <a:srgbClr val="276CF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67" name="Google Shape;1767;g3923236bba4_2_2792"/>
          <p:cNvCxnSpPr/>
          <p:nvPr/>
        </p:nvCxnSpPr>
        <p:spPr>
          <a:xfrm>
            <a:off x="966475" y="3946322"/>
            <a:ext cx="440700" cy="0"/>
          </a:xfrm>
          <a:prstGeom prst="straightConnector1">
            <a:avLst/>
          </a:prstGeom>
          <a:noFill/>
          <a:ln w="19050" cap="flat" cmpd="sng">
            <a:solidFill>
              <a:srgbClr val="276CF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68" name="Google Shape;1768;g3923236bba4_2_2792"/>
          <p:cNvCxnSpPr/>
          <p:nvPr/>
        </p:nvCxnSpPr>
        <p:spPr>
          <a:xfrm>
            <a:off x="966475" y="5150384"/>
            <a:ext cx="440700" cy="0"/>
          </a:xfrm>
          <a:prstGeom prst="straightConnector1">
            <a:avLst/>
          </a:prstGeom>
          <a:noFill/>
          <a:ln w="19050" cap="flat" cmpd="sng">
            <a:solidFill>
              <a:srgbClr val="276CF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69" name="Google Shape;1769;g3923236bba4_2_2792"/>
          <p:cNvCxnSpPr/>
          <p:nvPr/>
        </p:nvCxnSpPr>
        <p:spPr>
          <a:xfrm>
            <a:off x="1424157" y="3363173"/>
            <a:ext cx="4485300" cy="0"/>
          </a:xfrm>
          <a:prstGeom prst="straightConnector1">
            <a:avLst/>
          </a:prstGeom>
          <a:noFill/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70" name="Google Shape;1770;g3923236bba4_2_2792"/>
          <p:cNvCxnSpPr/>
          <p:nvPr/>
        </p:nvCxnSpPr>
        <p:spPr>
          <a:xfrm>
            <a:off x="1424157" y="4529918"/>
            <a:ext cx="4485300" cy="0"/>
          </a:xfrm>
          <a:prstGeom prst="straightConnector1">
            <a:avLst/>
          </a:prstGeom>
          <a:noFill/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71" name="Google Shape;1771;g3923236bba4_2_2792"/>
          <p:cNvCxnSpPr/>
          <p:nvPr/>
        </p:nvCxnSpPr>
        <p:spPr>
          <a:xfrm>
            <a:off x="955185" y="1737307"/>
            <a:ext cx="0" cy="4618200"/>
          </a:xfrm>
          <a:prstGeom prst="straightConnector1">
            <a:avLst/>
          </a:prstGeom>
          <a:noFill/>
          <a:ln w="19050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75" name="Google Shape;1775;g3923236bba4_2_2792"/>
          <p:cNvSpPr txBox="1"/>
          <p:nvPr/>
        </p:nvSpPr>
        <p:spPr>
          <a:xfrm>
            <a:off x="2209329" y="1664219"/>
            <a:ext cx="339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захисних споруд цивільного захисту</a:t>
            </a:r>
            <a:endParaRPr/>
          </a:p>
        </p:txBody>
      </p:sp>
      <p:cxnSp>
        <p:nvCxnSpPr>
          <p:cNvPr id="1778" name="Google Shape;1778;g3923236bba4_2_2792"/>
          <p:cNvCxnSpPr/>
          <p:nvPr/>
        </p:nvCxnSpPr>
        <p:spPr>
          <a:xfrm>
            <a:off x="973897" y="6344847"/>
            <a:ext cx="440700" cy="0"/>
          </a:xfrm>
          <a:prstGeom prst="straightConnector1">
            <a:avLst/>
          </a:prstGeom>
          <a:noFill/>
          <a:ln w="19050" cap="flat" cmpd="sng">
            <a:solidFill>
              <a:srgbClr val="276CF8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779" name="Google Shape;1779;g3923236bba4_2_2792"/>
          <p:cNvSpPr txBox="1"/>
          <p:nvPr/>
        </p:nvSpPr>
        <p:spPr>
          <a:xfrm>
            <a:off x="2332069" y="6067858"/>
            <a:ext cx="2715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найпростіших </a:t>
            </a:r>
            <a:r>
              <a:rPr lang="uk-UA" sz="1400" b="0" i="0" u="none" strike="noStrike" cap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укриттів</a:t>
            </a:r>
            <a:endParaRPr sz="14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82" name="Google Shape;1782;g3923236bba4_2_2792"/>
          <p:cNvSpPr txBox="1"/>
          <p:nvPr/>
        </p:nvSpPr>
        <p:spPr>
          <a:xfrm>
            <a:off x="7705102" y="1419737"/>
            <a:ext cx="411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укриття визнано придатним за результатами обстеження </a:t>
            </a:r>
            <a:r>
              <a:rPr lang="uk-UA" sz="1400" b="0" i="0" u="none" strike="noStrike" cap="none" dirty="0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(що становить 80,5%)</a:t>
            </a:r>
            <a:endParaRPr sz="1400" b="0" i="0" u="none" strike="noStrike" cap="none" dirty="0">
              <a:solidFill>
                <a:srgbClr val="287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86" name="Google Shape;1786;g3923236bba4_2_2792"/>
          <p:cNvSpPr txBox="1"/>
          <p:nvPr/>
        </p:nvSpPr>
        <p:spPr>
          <a:xfrm>
            <a:off x="7705102" y="2372021"/>
            <a:ext cx="4119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засідань Регіональної комісії з питань техногенно-екологічної безпеки та надзвичайних ситуацій</a:t>
            </a:r>
            <a:endParaRPr sz="1400" b="0" i="0" u="none" strike="noStrike" cap="none" dirty="0">
              <a:solidFill>
                <a:srgbClr val="287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90" name="Google Shape;1790;g3923236bba4_2_27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51637" y="4496667"/>
            <a:ext cx="3540363" cy="23613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68;g3993e1b1751_39_362">
            <a:extLst>
              <a:ext uri="{FF2B5EF4-FFF2-40B4-BE49-F238E27FC236}">
                <a16:creationId xmlns:a16="http://schemas.microsoft.com/office/drawing/2014/main" id="{5CB6FF93-B43E-DFA3-8495-EE2E053CB0E3}"/>
              </a:ext>
            </a:extLst>
          </p:cNvPr>
          <p:cNvSpPr/>
          <p:nvPr/>
        </p:nvSpPr>
        <p:spPr>
          <a:xfrm>
            <a:off x="1504097" y="2445558"/>
            <a:ext cx="672300" cy="6771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8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78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668;g3993e1b1751_39_362">
            <a:extLst>
              <a:ext uri="{FF2B5EF4-FFF2-40B4-BE49-F238E27FC236}">
                <a16:creationId xmlns:a16="http://schemas.microsoft.com/office/drawing/2014/main" id="{0986129A-4F18-D797-B065-3367F69FF4BF}"/>
              </a:ext>
            </a:extLst>
          </p:cNvPr>
          <p:cNvSpPr/>
          <p:nvPr/>
        </p:nvSpPr>
        <p:spPr>
          <a:xfrm>
            <a:off x="1504097" y="3632972"/>
            <a:ext cx="672300" cy="6771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7" name="Google Shape;1777;g3923236bba4_2_2792"/>
          <p:cNvSpPr txBox="1"/>
          <p:nvPr/>
        </p:nvSpPr>
        <p:spPr>
          <a:xfrm>
            <a:off x="1478597" y="3782932"/>
            <a:ext cx="72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 dirty="0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1018</a:t>
            </a:r>
            <a:endParaRPr dirty="0"/>
          </a:p>
        </p:txBody>
      </p:sp>
      <p:sp>
        <p:nvSpPr>
          <p:cNvPr id="6" name="Google Shape;1668;g3993e1b1751_39_362">
            <a:extLst>
              <a:ext uri="{FF2B5EF4-FFF2-40B4-BE49-F238E27FC236}">
                <a16:creationId xmlns:a16="http://schemas.microsoft.com/office/drawing/2014/main" id="{9A60BFE9-3636-E0DD-BD5D-FB6E7785CBB5}"/>
              </a:ext>
            </a:extLst>
          </p:cNvPr>
          <p:cNvSpPr/>
          <p:nvPr/>
        </p:nvSpPr>
        <p:spPr>
          <a:xfrm>
            <a:off x="1504097" y="4813151"/>
            <a:ext cx="672300" cy="6771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8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668;g3993e1b1751_39_362">
            <a:extLst>
              <a:ext uri="{FF2B5EF4-FFF2-40B4-BE49-F238E27FC236}">
                <a16:creationId xmlns:a16="http://schemas.microsoft.com/office/drawing/2014/main" id="{9F7571AA-B655-8929-B972-387D0FC71D38}"/>
              </a:ext>
            </a:extLst>
          </p:cNvPr>
          <p:cNvSpPr/>
          <p:nvPr/>
        </p:nvSpPr>
        <p:spPr>
          <a:xfrm>
            <a:off x="1504097" y="5934016"/>
            <a:ext cx="672300" cy="6771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777;g3923236bba4_2_2792">
            <a:extLst>
              <a:ext uri="{FF2B5EF4-FFF2-40B4-BE49-F238E27FC236}">
                <a16:creationId xmlns:a16="http://schemas.microsoft.com/office/drawing/2014/main" id="{86FD6E73-FAAD-435E-8493-A6F34521E9E0}"/>
              </a:ext>
            </a:extLst>
          </p:cNvPr>
          <p:cNvSpPr txBox="1"/>
          <p:nvPr/>
        </p:nvSpPr>
        <p:spPr>
          <a:xfrm>
            <a:off x="1478597" y="6083976"/>
            <a:ext cx="72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 dirty="0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855</a:t>
            </a:r>
            <a:endParaRPr dirty="0"/>
          </a:p>
        </p:txBody>
      </p:sp>
      <p:sp>
        <p:nvSpPr>
          <p:cNvPr id="11" name="Google Shape;1762;g3923236bba4_2_2792">
            <a:extLst>
              <a:ext uri="{FF2B5EF4-FFF2-40B4-BE49-F238E27FC236}">
                <a16:creationId xmlns:a16="http://schemas.microsoft.com/office/drawing/2014/main" id="{61B22653-916F-C3FD-9B5C-5184EA711E34}"/>
              </a:ext>
            </a:extLst>
          </p:cNvPr>
          <p:cNvSpPr txBox="1"/>
          <p:nvPr/>
        </p:nvSpPr>
        <p:spPr>
          <a:xfrm>
            <a:off x="6370101" y="1325685"/>
            <a:ext cx="147420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2800" b="1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1572</a:t>
            </a:r>
            <a:endParaRPr sz="1200" b="1" i="0" u="none" strike="noStrike" cap="none" dirty="0">
              <a:solidFill>
                <a:srgbClr val="2039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" name="Google Shape;1762;g3923236bba4_2_2792">
            <a:extLst>
              <a:ext uri="{FF2B5EF4-FFF2-40B4-BE49-F238E27FC236}">
                <a16:creationId xmlns:a16="http://schemas.microsoft.com/office/drawing/2014/main" id="{F9D1C44F-C1D5-466E-7387-3352A4A3A0DF}"/>
              </a:ext>
            </a:extLst>
          </p:cNvPr>
          <p:cNvSpPr txBox="1"/>
          <p:nvPr/>
        </p:nvSpPr>
        <p:spPr>
          <a:xfrm>
            <a:off x="6577516" y="2281605"/>
            <a:ext cx="105937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2800" b="1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14</a:t>
            </a:r>
            <a:endParaRPr sz="1200" b="1" i="0" u="none" strike="noStrike" cap="none" dirty="0">
              <a:solidFill>
                <a:srgbClr val="2039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3" name="Google Shape;1770;g3923236bba4_2_2792">
            <a:extLst>
              <a:ext uri="{FF2B5EF4-FFF2-40B4-BE49-F238E27FC236}">
                <a16:creationId xmlns:a16="http://schemas.microsoft.com/office/drawing/2014/main" id="{9C85AC56-CC26-7AD6-F316-B9C9BAD4D1B4}"/>
              </a:ext>
            </a:extLst>
          </p:cNvPr>
          <p:cNvCxnSpPr/>
          <p:nvPr/>
        </p:nvCxnSpPr>
        <p:spPr>
          <a:xfrm>
            <a:off x="1424157" y="5736926"/>
            <a:ext cx="4485300" cy="0"/>
          </a:xfrm>
          <a:prstGeom prst="straightConnector1">
            <a:avLst/>
          </a:prstGeom>
          <a:noFill/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" name="Google Shape;224;g3a1f6575b08_30_0">
            <a:extLst>
              <a:ext uri="{FF2B5EF4-FFF2-40B4-BE49-F238E27FC236}">
                <a16:creationId xmlns:a16="http://schemas.microsoft.com/office/drawing/2014/main" id="{2315324B-0A75-F4B7-6034-9900AF25038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8784C2C-8494-6851-9D3A-2A9B2A692BB3}"/>
              </a:ext>
            </a:extLst>
          </p:cNvPr>
          <p:cNvGrpSpPr/>
          <p:nvPr/>
        </p:nvGrpSpPr>
        <p:grpSpPr>
          <a:xfrm>
            <a:off x="-2221969" y="723698"/>
            <a:ext cx="7452131" cy="108000"/>
            <a:chOff x="-2448910" y="879349"/>
            <a:chExt cx="7452131" cy="108000"/>
          </a:xfrm>
        </p:grpSpPr>
        <p:cxnSp>
          <p:nvCxnSpPr>
            <p:cNvPr id="16" name="Google Shape;215;g3a1f6575b08_30_0">
              <a:extLst>
                <a:ext uri="{FF2B5EF4-FFF2-40B4-BE49-F238E27FC236}">
                  <a16:creationId xmlns:a16="http://schemas.microsoft.com/office/drawing/2014/main" id="{CD9F10A3-315B-C0A5-8C0C-3C5AB530714F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" name="Google Shape;216;g3a1f6575b08_30_0">
              <a:extLst>
                <a:ext uri="{FF2B5EF4-FFF2-40B4-BE49-F238E27FC236}">
                  <a16:creationId xmlns:a16="http://schemas.microsoft.com/office/drawing/2014/main" id="{184E9993-EB2D-015A-2568-2ED8333D3FF8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g3923236bba4_2_3216"/>
          <p:cNvSpPr/>
          <p:nvPr/>
        </p:nvSpPr>
        <p:spPr>
          <a:xfrm>
            <a:off x="4919632" y="5806441"/>
            <a:ext cx="6479948" cy="701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7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9" name="Google Shape;1579;g3923236bba4_2_3216"/>
          <p:cNvSpPr/>
          <p:nvPr/>
        </p:nvSpPr>
        <p:spPr>
          <a:xfrm>
            <a:off x="528600" y="1000525"/>
            <a:ext cx="6810000" cy="1269300"/>
          </a:xfrm>
          <a:prstGeom prst="roundRect">
            <a:avLst>
              <a:gd name="adj" fmla="val 287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0" name="Google Shape;1580;g3923236bba4_2_3216"/>
          <p:cNvSpPr/>
          <p:nvPr/>
        </p:nvSpPr>
        <p:spPr>
          <a:xfrm>
            <a:off x="1693785" y="1350603"/>
            <a:ext cx="1628100" cy="581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7DA5FA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81" name="Google Shape;1581;g3923236bba4_2_3216"/>
          <p:cNvSpPr/>
          <p:nvPr/>
        </p:nvSpPr>
        <p:spPr>
          <a:xfrm>
            <a:off x="5116739" y="1319520"/>
            <a:ext cx="2055600" cy="581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7DA5FA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82" name="Google Shape;1582;g3923236bba4_2_3216"/>
          <p:cNvSpPr/>
          <p:nvPr/>
        </p:nvSpPr>
        <p:spPr>
          <a:xfrm>
            <a:off x="4919632" y="2856412"/>
            <a:ext cx="6525693" cy="1334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7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3" name="Google Shape;1583;g3923236bba4_2_3216"/>
          <p:cNvSpPr txBox="1"/>
          <p:nvPr/>
        </p:nvSpPr>
        <p:spPr>
          <a:xfrm>
            <a:off x="723975" y="354000"/>
            <a:ext cx="729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Молодіжна політика</a:t>
            </a:r>
            <a:endParaRPr sz="2400" b="1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84" name="Google Shape;1584;g3923236bba4_2_3216"/>
          <p:cNvSpPr/>
          <p:nvPr/>
        </p:nvSpPr>
        <p:spPr>
          <a:xfrm>
            <a:off x="747173" y="1273661"/>
            <a:ext cx="746100" cy="7350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8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222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5" name="Google Shape;1585;g3923236bba4_2_3216"/>
          <p:cNvSpPr txBox="1"/>
          <p:nvPr/>
        </p:nvSpPr>
        <p:spPr>
          <a:xfrm>
            <a:off x="1564167" y="1425588"/>
            <a:ext cx="1942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2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«молодіжних працівників»</a:t>
            </a:r>
            <a:endParaRPr sz="1200" b="1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86" name="Google Shape;1586;g3923236bba4_2_3216"/>
          <p:cNvSpPr/>
          <p:nvPr/>
        </p:nvSpPr>
        <p:spPr>
          <a:xfrm>
            <a:off x="4985892" y="4340150"/>
            <a:ext cx="2701800" cy="3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24</a:t>
            </a:r>
            <a:r>
              <a:rPr lang="uk-UA" sz="14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молодіжних простори</a:t>
            </a:r>
            <a:endParaRPr sz="14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87" name="Google Shape;1587;g3923236bba4_2_3216"/>
          <p:cNvSpPr/>
          <p:nvPr/>
        </p:nvSpPr>
        <p:spPr>
          <a:xfrm>
            <a:off x="8864835" y="4379871"/>
            <a:ext cx="2327700" cy="3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r>
              <a:rPr lang="uk-UA" sz="1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молодіжних центри</a:t>
            </a:r>
            <a:endParaRPr sz="14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588" name="Google Shape;1588;g3923236bba4_2_3216"/>
          <p:cNvGrpSpPr/>
          <p:nvPr/>
        </p:nvGrpSpPr>
        <p:grpSpPr>
          <a:xfrm>
            <a:off x="8222451" y="4264786"/>
            <a:ext cx="520757" cy="496208"/>
            <a:chOff x="1049721" y="3819555"/>
            <a:chExt cx="726300" cy="726300"/>
          </a:xfrm>
        </p:grpSpPr>
        <p:sp>
          <p:nvSpPr>
            <p:cNvPr id="1589" name="Google Shape;1589;g3923236bba4_2_3216"/>
            <p:cNvSpPr/>
            <p:nvPr/>
          </p:nvSpPr>
          <p:spPr>
            <a:xfrm>
              <a:off x="1049721" y="3819555"/>
              <a:ext cx="726300" cy="7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90" name="Google Shape;1590;g3923236bba4_2_3216" descr="Checkmark with solid fil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90161" y="3961499"/>
              <a:ext cx="442545" cy="4425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1" name="Google Shape;1591;g3923236bba4_2_3216"/>
          <p:cNvSpPr/>
          <p:nvPr/>
        </p:nvSpPr>
        <p:spPr>
          <a:xfrm>
            <a:off x="5088256" y="5131925"/>
            <a:ext cx="5414077" cy="3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Проведено </a:t>
            </a:r>
            <a:r>
              <a:rPr lang="uk-UA" sz="14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58</a:t>
            </a:r>
            <a:r>
              <a:rPr lang="uk-UA" sz="14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заходів для молоді, охоплено </a:t>
            </a:r>
            <a:r>
              <a:rPr lang="uk-UA" sz="14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 7379 </a:t>
            </a:r>
            <a:r>
              <a:rPr lang="uk-UA" sz="14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особи</a:t>
            </a:r>
          </a:p>
        </p:txBody>
      </p:sp>
      <p:sp>
        <p:nvSpPr>
          <p:cNvPr id="1592" name="Google Shape;1592;g3923236bba4_2_3216"/>
          <p:cNvSpPr/>
          <p:nvPr/>
        </p:nvSpPr>
        <p:spPr>
          <a:xfrm>
            <a:off x="4818490" y="5920974"/>
            <a:ext cx="6639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Здійснення організаційних заходів щодо забезпечення діяльності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 КЗ «Чернівецький обласний молодіжний центр»</a:t>
            </a:r>
            <a:endParaRPr sz="1400" b="0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93" name="Google Shape;1593;g3923236bba4_2_3216" descr="546978583282829871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9114" y="4844322"/>
            <a:ext cx="3233700" cy="1715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594" name="Google Shape;1594;g3923236bba4_2_3216"/>
          <p:cNvSpPr txBox="1"/>
          <p:nvPr/>
        </p:nvSpPr>
        <p:spPr>
          <a:xfrm>
            <a:off x="5116739" y="1404561"/>
            <a:ext cx="204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8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sz="12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призначено у 2025 році</a:t>
            </a:r>
            <a:endParaRPr sz="1200"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95" name="Google Shape;1595;g3923236bba4_2_3216"/>
          <p:cNvSpPr/>
          <p:nvPr/>
        </p:nvSpPr>
        <p:spPr>
          <a:xfrm>
            <a:off x="5072002" y="3055708"/>
            <a:ext cx="62157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Обрано новий склад Молодіжної ради при Чернівецькій обласній державній адміністрації та організовано проведення: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            </a:t>
            </a:r>
            <a:r>
              <a:rPr lang="uk-UA" sz="14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10  засідань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8 масштабних обласних заходів</a:t>
            </a:r>
            <a:endParaRPr sz="1400" b="1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596" name="Google Shape;1596;g3923236bba4_2_3216"/>
          <p:cNvGrpSpPr/>
          <p:nvPr/>
        </p:nvGrpSpPr>
        <p:grpSpPr>
          <a:xfrm>
            <a:off x="4335923" y="4236472"/>
            <a:ext cx="520757" cy="524243"/>
            <a:chOff x="1049721" y="3819555"/>
            <a:chExt cx="726300" cy="726300"/>
          </a:xfrm>
        </p:grpSpPr>
        <p:sp>
          <p:nvSpPr>
            <p:cNvPr id="1597" name="Google Shape;1597;g3923236bba4_2_3216"/>
            <p:cNvSpPr/>
            <p:nvPr/>
          </p:nvSpPr>
          <p:spPr>
            <a:xfrm>
              <a:off x="1049721" y="3819555"/>
              <a:ext cx="726300" cy="7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98" name="Google Shape;1598;g3923236bba4_2_3216" descr="Checkmark with solid fil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90161" y="3961499"/>
              <a:ext cx="442545" cy="4425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99" name="Google Shape;1599;g3923236bba4_2_3216"/>
          <p:cNvGrpSpPr/>
          <p:nvPr/>
        </p:nvGrpSpPr>
        <p:grpSpPr>
          <a:xfrm>
            <a:off x="4312732" y="5046676"/>
            <a:ext cx="520757" cy="496208"/>
            <a:chOff x="1049721" y="3819555"/>
            <a:chExt cx="726300" cy="726300"/>
          </a:xfrm>
        </p:grpSpPr>
        <p:sp>
          <p:nvSpPr>
            <p:cNvPr id="1600" name="Google Shape;1600;g3923236bba4_2_3216"/>
            <p:cNvSpPr/>
            <p:nvPr/>
          </p:nvSpPr>
          <p:spPr>
            <a:xfrm>
              <a:off x="1049721" y="3819555"/>
              <a:ext cx="726300" cy="7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01" name="Google Shape;1601;g3923236bba4_2_3216" descr="Checkmark with solid fil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90161" y="3961499"/>
              <a:ext cx="442545" cy="4425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05" name="Google Shape;1605;g3923236bba4_2_3216" descr="На зображенні може бути: 13 людей та текст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869" y="2587574"/>
            <a:ext cx="3207000" cy="2137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06" name="Google Shape;1606;g3923236bba4_2_3216" descr="На зображенні може бути: 12 людей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06679" y="463826"/>
            <a:ext cx="3417300" cy="2279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607" name="Google Shape;1607;g3923236bba4_2_3216"/>
          <p:cNvSpPr/>
          <p:nvPr/>
        </p:nvSpPr>
        <p:spPr>
          <a:xfrm>
            <a:off x="4919632" y="4997463"/>
            <a:ext cx="6479947" cy="581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7DA5FA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08" name="Google Shape;1608;g3923236bba4_2_3216"/>
          <p:cNvSpPr/>
          <p:nvPr/>
        </p:nvSpPr>
        <p:spPr>
          <a:xfrm>
            <a:off x="4200030" y="1233802"/>
            <a:ext cx="746100" cy="7350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8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33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9" name="Google Shape;1609;g3923236bba4_2_3216"/>
          <p:cNvSpPr txBox="1"/>
          <p:nvPr/>
        </p:nvSpPr>
        <p:spPr>
          <a:xfrm>
            <a:off x="3506367" y="1461752"/>
            <a:ext cx="57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 них</a:t>
            </a:r>
            <a:endParaRPr/>
          </a:p>
        </p:txBody>
      </p:sp>
      <p:sp>
        <p:nvSpPr>
          <p:cNvPr id="1610" name="Google Shape;1610;g3923236bba4_2_3216"/>
          <p:cNvSpPr/>
          <p:nvPr/>
        </p:nvSpPr>
        <p:spPr>
          <a:xfrm rot="5400000">
            <a:off x="6706827" y="3556548"/>
            <a:ext cx="184800" cy="1542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11" name="Google Shape;1611;g3923236bba4_2_3216"/>
          <p:cNvSpPr/>
          <p:nvPr/>
        </p:nvSpPr>
        <p:spPr>
          <a:xfrm rot="5400000">
            <a:off x="6706827" y="3796473"/>
            <a:ext cx="184800" cy="1542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Google Shape;224;g3a1f6575b08_30_0">
            <a:extLst>
              <a:ext uri="{FF2B5EF4-FFF2-40B4-BE49-F238E27FC236}">
                <a16:creationId xmlns:a16="http://schemas.microsoft.com/office/drawing/2014/main" id="{F199472C-AB3B-8F53-1DD0-18E700283C4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1EBA631-6992-285A-4384-4672783FD7E2}"/>
              </a:ext>
            </a:extLst>
          </p:cNvPr>
          <p:cNvGrpSpPr/>
          <p:nvPr/>
        </p:nvGrpSpPr>
        <p:grpSpPr>
          <a:xfrm>
            <a:off x="-3116208" y="765811"/>
            <a:ext cx="7452131" cy="108000"/>
            <a:chOff x="-2448910" y="879349"/>
            <a:chExt cx="7452131" cy="108000"/>
          </a:xfrm>
        </p:grpSpPr>
        <p:cxnSp>
          <p:nvCxnSpPr>
            <p:cNvPr id="5" name="Google Shape;215;g3a1f6575b08_30_0">
              <a:extLst>
                <a:ext uri="{FF2B5EF4-FFF2-40B4-BE49-F238E27FC236}">
                  <a16:creationId xmlns:a16="http://schemas.microsoft.com/office/drawing/2014/main" id="{3FE10C96-1BF3-9E51-E798-214DF76DAC2E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" name="Google Shape;216;g3a1f6575b08_30_0">
              <a:extLst>
                <a:ext uri="{FF2B5EF4-FFF2-40B4-BE49-F238E27FC236}">
                  <a16:creationId xmlns:a16="http://schemas.microsoft.com/office/drawing/2014/main" id="{23CC7A7F-8E1C-EF4D-CB96-98D56F5313EE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30;p4">
            <a:extLst>
              <a:ext uri="{FF2B5EF4-FFF2-40B4-BE49-F238E27FC236}">
                <a16:creationId xmlns:a16="http://schemas.microsoft.com/office/drawing/2014/main" id="{A9E138CD-7664-FD75-5014-452E2C7A0710}"/>
              </a:ext>
            </a:extLst>
          </p:cNvPr>
          <p:cNvSpPr/>
          <p:nvPr/>
        </p:nvSpPr>
        <p:spPr>
          <a:xfrm>
            <a:off x="299158" y="1720647"/>
            <a:ext cx="11547885" cy="503292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30;p4">
            <a:extLst>
              <a:ext uri="{FF2B5EF4-FFF2-40B4-BE49-F238E27FC236}">
                <a16:creationId xmlns:a16="http://schemas.microsoft.com/office/drawing/2014/main" id="{4FF49419-077D-43F2-EB27-9A9052F3A838}"/>
              </a:ext>
            </a:extLst>
          </p:cNvPr>
          <p:cNvSpPr/>
          <p:nvPr/>
        </p:nvSpPr>
        <p:spPr>
          <a:xfrm>
            <a:off x="299158" y="2356267"/>
            <a:ext cx="11547885" cy="503292"/>
          </a:xfrm>
          <a:prstGeom prst="roundRect">
            <a:avLst>
              <a:gd name="adj" fmla="val 0"/>
            </a:avLst>
          </a:prstGeom>
          <a:solidFill>
            <a:srgbClr val="FFF2CC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"/>
          <p:cNvSpPr txBox="1"/>
          <p:nvPr/>
        </p:nvSpPr>
        <p:spPr>
          <a:xfrm>
            <a:off x="299158" y="204716"/>
            <a:ext cx="8223264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Підтримка ЗСУ</a:t>
            </a:r>
            <a:r>
              <a:rPr lang="uk-UA" sz="24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, інших сил безпеки та оборони </a:t>
            </a:r>
            <a:endParaRPr sz="2400" b="1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3" name="Google Shape;233;p4"/>
          <p:cNvSpPr txBox="1"/>
          <p:nvPr/>
        </p:nvSpPr>
        <p:spPr>
          <a:xfrm>
            <a:off x="4995348" y="1254038"/>
            <a:ext cx="2169600" cy="276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Профінансовано</a:t>
            </a:r>
            <a:endParaRPr b="1" u="none" strike="noStrike" cap="none" dirty="0">
              <a:solidFill>
                <a:srgbClr val="000000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234" name="Google Shape;234;p4"/>
          <p:cNvSpPr txBox="1"/>
          <p:nvPr/>
        </p:nvSpPr>
        <p:spPr>
          <a:xfrm>
            <a:off x="8242343" y="908570"/>
            <a:ext cx="3344458" cy="70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Зростання видатків на підтримку сил безпеки і оборони у 2025 році (порівняно з 2024 роком)</a:t>
            </a:r>
            <a:endParaRPr b="1" u="none" strike="noStrike" cap="none" dirty="0">
              <a:solidFill>
                <a:srgbClr val="000000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235" name="Google Shape;235;p4"/>
          <p:cNvSpPr txBox="1"/>
          <p:nvPr/>
        </p:nvSpPr>
        <p:spPr>
          <a:xfrm>
            <a:off x="967268" y="1794700"/>
            <a:ext cx="2325000" cy="338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u="none" strike="noStrike" cap="none" dirty="0">
                <a:solidFill>
                  <a:srgbClr val="276CF8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Обласний бюджет</a:t>
            </a:r>
            <a:endParaRPr sz="1800" b="1" dirty="0">
              <a:latin typeface="Trebuchet MS" panose="020B0703020202090204" pitchFamily="34" charset="0"/>
            </a:endParaRPr>
          </a:p>
        </p:txBody>
      </p:sp>
      <p:sp>
        <p:nvSpPr>
          <p:cNvPr id="236" name="Google Shape;236;p4"/>
          <p:cNvSpPr txBox="1"/>
          <p:nvPr/>
        </p:nvSpPr>
        <p:spPr>
          <a:xfrm>
            <a:off x="894218" y="2402431"/>
            <a:ext cx="2471100" cy="338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Бюджети громад</a:t>
            </a:r>
            <a:endParaRPr sz="1800" b="1" dirty="0">
              <a:latin typeface="Trebuchet MS" panose="020B0703020202090204" pitchFamily="34" charset="0"/>
            </a:endParaRPr>
          </a:p>
        </p:txBody>
      </p:sp>
      <p:sp>
        <p:nvSpPr>
          <p:cNvPr id="237" name="Google Shape;237;p4"/>
          <p:cNvSpPr txBox="1"/>
          <p:nvPr/>
        </p:nvSpPr>
        <p:spPr>
          <a:xfrm>
            <a:off x="8066833" y="2357852"/>
            <a:ext cx="3694800" cy="430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Trebuchet MS"/>
                <a:ea typeface="Trebuchet MS"/>
                <a:cs typeface="Trebuchet MS"/>
                <a:sym typeface="Trebuchet MS"/>
              </a:rPr>
              <a:t>на </a:t>
            </a:r>
            <a:r>
              <a:rPr lang="uk-UA" sz="2400" b="1" dirty="0">
                <a:latin typeface="Trebuchet MS"/>
                <a:ea typeface="Trebuchet MS"/>
                <a:cs typeface="Trebuchet MS"/>
                <a:sym typeface="Trebuchet MS"/>
              </a:rPr>
              <a:t>82,3</a:t>
            </a:r>
            <a:r>
              <a:rPr lang="uk-UA" sz="1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млн грн (+</a:t>
            </a:r>
            <a:r>
              <a:rPr lang="uk-UA" sz="1800" dirty="0">
                <a:latin typeface="Trebuchet MS"/>
                <a:ea typeface="Trebuchet MS"/>
                <a:cs typeface="Trebuchet MS"/>
                <a:sym typeface="Trebuchet MS"/>
              </a:rPr>
              <a:t>39,9 </a:t>
            </a:r>
            <a:r>
              <a:rPr lang="uk-UA" sz="1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%)</a:t>
            </a:r>
            <a:endParaRPr sz="18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8" name="Google Shape;238;p4"/>
          <p:cNvSpPr txBox="1"/>
          <p:nvPr/>
        </p:nvSpPr>
        <p:spPr>
          <a:xfrm>
            <a:off x="4839353" y="2357852"/>
            <a:ext cx="2481600" cy="430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latin typeface="Trebuchet MS"/>
                <a:ea typeface="Trebuchet MS"/>
                <a:cs typeface="Trebuchet MS"/>
                <a:sym typeface="Trebuchet MS"/>
              </a:rPr>
              <a:t>288,6</a:t>
            </a:r>
            <a:r>
              <a:rPr lang="uk-UA" sz="1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 млн грн</a:t>
            </a:r>
            <a:endParaRPr sz="18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9" name="Google Shape;239;p4"/>
          <p:cNvSpPr txBox="1"/>
          <p:nvPr/>
        </p:nvSpPr>
        <p:spPr>
          <a:xfrm>
            <a:off x="4834552" y="1750121"/>
            <a:ext cx="2481300" cy="430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102,2</a:t>
            </a:r>
            <a:r>
              <a:rPr lang="uk-UA" sz="1800" b="0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  млн грн</a:t>
            </a:r>
            <a:endParaRPr sz="1800" b="0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0" name="Google Shape;240;p4"/>
          <p:cNvSpPr txBox="1"/>
          <p:nvPr/>
        </p:nvSpPr>
        <p:spPr>
          <a:xfrm>
            <a:off x="8066833" y="1750121"/>
            <a:ext cx="3780210" cy="430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на </a:t>
            </a:r>
            <a:r>
              <a:rPr lang="uk-UA" sz="24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36,8</a:t>
            </a:r>
            <a:r>
              <a:rPr lang="uk-UA" sz="1800" b="0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 млн грн (</a:t>
            </a:r>
            <a:r>
              <a:rPr lang="uk-UA" sz="1800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+56,3 </a:t>
            </a:r>
            <a:r>
              <a:rPr lang="uk-UA" sz="1800" b="0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%)</a:t>
            </a:r>
            <a:endParaRPr sz="1800" b="0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41" name="Google Shape;241;p4"/>
          <p:cNvCxnSpPr/>
          <p:nvPr/>
        </p:nvCxnSpPr>
        <p:spPr>
          <a:xfrm>
            <a:off x="4185404" y="1460350"/>
            <a:ext cx="0" cy="1521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2" name="Google Shape;242;p4"/>
          <p:cNvCxnSpPr/>
          <p:nvPr/>
        </p:nvCxnSpPr>
        <p:spPr>
          <a:xfrm>
            <a:off x="7953163" y="1460350"/>
            <a:ext cx="0" cy="1521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9" name="Google Shape;249;p4"/>
          <p:cNvSpPr txBox="1"/>
          <p:nvPr/>
        </p:nvSpPr>
        <p:spPr>
          <a:xfrm>
            <a:off x="713919" y="1254038"/>
            <a:ext cx="2831699" cy="276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Кошти місцевих бюджетів</a:t>
            </a:r>
            <a:endParaRPr b="1" u="none" strike="noStrike" cap="none" dirty="0">
              <a:solidFill>
                <a:srgbClr val="000000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AB2F546-2B86-0A36-2E54-D50C535EBDC1}"/>
              </a:ext>
            </a:extLst>
          </p:cNvPr>
          <p:cNvSpPr/>
          <p:nvPr/>
        </p:nvSpPr>
        <p:spPr>
          <a:xfrm>
            <a:off x="597734" y="3309070"/>
            <a:ext cx="3387001" cy="3172219"/>
          </a:xfrm>
          <a:prstGeom prst="roundRect">
            <a:avLst>
              <a:gd name="adj" fmla="val 9336"/>
            </a:avLst>
          </a:prstGeom>
          <a:solidFill>
            <a:schemeClr val="bg1"/>
          </a:solidFill>
          <a:ln>
            <a:solidFill>
              <a:srgbClr val="276C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107950">
              <a:spcAft>
                <a:spcPts val="200"/>
              </a:spcAft>
              <a:buClr>
                <a:srgbClr val="FFFFFF"/>
              </a:buClr>
              <a:buSzPts val="1800"/>
            </a:pPr>
            <a:r>
              <a:rPr lang="uk-UA" b="1" dirty="0">
                <a:solidFill>
                  <a:srgbClr val="276CF8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Громади – лідери у підтримці:</a:t>
            </a:r>
            <a:endParaRPr lang="uk-UA" sz="1100" b="1" dirty="0">
              <a:solidFill>
                <a:srgbClr val="276CF8"/>
              </a:solidFill>
              <a:latin typeface="Trebuchet MS" panose="020B0703020202090204" pitchFamily="34" charset="0"/>
            </a:endParaRPr>
          </a:p>
          <a:p>
            <a:pPr marL="463550" lvl="0" indent="-285750">
              <a:spcAft>
                <a:spcPts val="2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Чернівецька</a:t>
            </a:r>
          </a:p>
          <a:p>
            <a:pPr marL="463550" lvl="0" indent="-285750">
              <a:spcAft>
                <a:spcPts val="2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Сокирянська</a:t>
            </a:r>
          </a:p>
          <a:p>
            <a:pPr marL="463550" lvl="0" indent="-285750">
              <a:spcAft>
                <a:spcPts val="2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uk-UA" dirty="0" err="1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Мамаївська</a:t>
            </a:r>
            <a:endParaRPr lang="uk-UA" dirty="0">
              <a:solidFill>
                <a:schemeClr val="tx1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  <a:p>
            <a:pPr marL="463550" lvl="0" indent="-285750">
              <a:spcAft>
                <a:spcPts val="2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Сторожинецька</a:t>
            </a:r>
          </a:p>
          <a:p>
            <a:pPr marL="463550" lvl="0" indent="-285750">
              <a:spcAft>
                <a:spcPts val="2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uk-UA" dirty="0" err="1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Кельменецька</a:t>
            </a:r>
            <a:endParaRPr lang="uk-UA" dirty="0">
              <a:solidFill>
                <a:schemeClr val="tx1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  <a:p>
            <a:pPr marL="463550" lvl="0" indent="-285750">
              <a:spcAft>
                <a:spcPts val="2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uk-UA" dirty="0" err="1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Берегометська</a:t>
            </a:r>
            <a:endParaRPr lang="uk-UA" dirty="0">
              <a:solidFill>
                <a:schemeClr val="tx1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  <a:p>
            <a:pPr marL="463550" lvl="0" indent="-285750">
              <a:spcAft>
                <a:spcPts val="2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uk-UA" dirty="0" err="1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Новоселицька</a:t>
            </a:r>
            <a:endParaRPr lang="uk-UA" dirty="0">
              <a:solidFill>
                <a:schemeClr val="tx1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  <a:p>
            <a:pPr marL="463550" lvl="0" indent="-285750">
              <a:spcAft>
                <a:spcPts val="2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uk-UA" dirty="0" err="1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Вікнянська</a:t>
            </a:r>
            <a:endParaRPr lang="uk-UA" dirty="0">
              <a:solidFill>
                <a:schemeClr val="tx1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  <a:p>
            <a:pPr marL="463550" lvl="0" indent="-285750">
              <a:spcAft>
                <a:spcPts val="2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uk-UA" dirty="0" err="1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Тереблеченська</a:t>
            </a:r>
            <a:endParaRPr lang="uk-UA" dirty="0">
              <a:solidFill>
                <a:schemeClr val="tx1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  <a:p>
            <a:pPr marL="463550" lvl="0" indent="-285750">
              <a:spcAft>
                <a:spcPts val="2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Кіцманська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C952D4D3-56C2-5E8F-6922-14F806FA1B45}"/>
              </a:ext>
            </a:extLst>
          </p:cNvPr>
          <p:cNvSpPr/>
          <p:nvPr/>
        </p:nvSpPr>
        <p:spPr>
          <a:xfrm>
            <a:off x="4398767" y="3309070"/>
            <a:ext cx="3387001" cy="3172219"/>
          </a:xfrm>
          <a:prstGeom prst="roundRect">
            <a:avLst>
              <a:gd name="adj" fmla="val 9336"/>
            </a:avLst>
          </a:prstGeom>
          <a:solidFill>
            <a:srgbClr val="276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dirty="0">
                <a:solidFill>
                  <a:srgbClr val="FFFFFF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Придбано за кошти обласного бюджету </a:t>
            </a:r>
            <a:r>
              <a:rPr lang="uk-UA" sz="1600" b="1" dirty="0">
                <a:solidFill>
                  <a:srgbClr val="FFFFFF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48180</a:t>
            </a:r>
            <a:r>
              <a:rPr lang="uk-UA" sz="1600" dirty="0">
                <a:solidFill>
                  <a:srgbClr val="FFFFFF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облігацій</a:t>
            </a:r>
            <a:r>
              <a:rPr lang="uk-UA" dirty="0">
                <a:solidFill>
                  <a:srgbClr val="FFFFFF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внутрішньої державної позики (військових облігацій) </a:t>
            </a:r>
          </a:p>
          <a:p>
            <a:pPr lvl="0" algn="ctr"/>
            <a:r>
              <a:rPr lang="uk-UA" dirty="0">
                <a:solidFill>
                  <a:srgbClr val="FFFFFF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на суму майже </a:t>
            </a:r>
            <a:r>
              <a:rPr lang="uk-UA" sz="1600" b="1" dirty="0">
                <a:solidFill>
                  <a:srgbClr val="FFFFFF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50,0</a:t>
            </a:r>
            <a:r>
              <a:rPr lang="uk-UA" dirty="0">
                <a:solidFill>
                  <a:srgbClr val="FFFFFF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млн грн, </a:t>
            </a:r>
          </a:p>
          <a:p>
            <a:pPr lvl="0" algn="ctr"/>
            <a:r>
              <a:rPr lang="uk-UA" dirty="0">
                <a:solidFill>
                  <a:srgbClr val="FFFFFF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які спрямовано Урядом на оборону і потреби воєнного періоду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642E75C-5985-9A0A-0F2B-6E0AA944FE2B}"/>
              </a:ext>
            </a:extLst>
          </p:cNvPr>
          <p:cNvSpPr/>
          <p:nvPr/>
        </p:nvSpPr>
        <p:spPr>
          <a:xfrm>
            <a:off x="8199800" y="3309070"/>
            <a:ext cx="3387001" cy="3172219"/>
          </a:xfrm>
          <a:prstGeom prst="roundRect">
            <a:avLst>
              <a:gd name="adj" fmla="val 9336"/>
            </a:avLst>
          </a:prstGeom>
          <a:solidFill>
            <a:schemeClr val="bg1"/>
          </a:solidFill>
          <a:ln>
            <a:solidFill>
              <a:srgbClr val="276C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err="1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Сплачено</a:t>
            </a:r>
            <a:r>
              <a:rPr lang="ru-RU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військового</a:t>
            </a:r>
            <a:r>
              <a:rPr lang="ru-RU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збору</a:t>
            </a:r>
            <a:r>
              <a:rPr lang="ru-RU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платниками</a:t>
            </a:r>
            <a:r>
              <a:rPr lang="ru-RU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Чернівецької</a:t>
            </a:r>
            <a:r>
              <a:rPr lang="ru-RU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області</a:t>
            </a:r>
            <a:endParaRPr lang="ru-RU" dirty="0">
              <a:solidFill>
                <a:schemeClr val="tx1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  <a:p>
            <a:pPr lvl="0" algn="ctr"/>
            <a:r>
              <a:rPr lang="ru-RU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до Державного бюджету </a:t>
            </a:r>
            <a:r>
              <a:rPr lang="ru-RU" dirty="0" err="1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України</a:t>
            </a:r>
            <a:r>
              <a:rPr lang="ru-RU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</a:t>
            </a:r>
          </a:p>
          <a:p>
            <a:pPr lvl="0" algn="ctr"/>
            <a:r>
              <a:rPr lang="ru-RU" sz="1600" b="1" dirty="0">
                <a:solidFill>
                  <a:srgbClr val="276CF8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1,9</a:t>
            </a:r>
            <a:r>
              <a:rPr lang="ru-RU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млрд грн, </a:t>
            </a:r>
          </a:p>
          <a:p>
            <a:pPr lvl="0" algn="ctr"/>
            <a:r>
              <a:rPr lang="ru-RU" dirty="0" err="1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що</a:t>
            </a:r>
            <a:r>
              <a:rPr lang="ru-RU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на </a:t>
            </a:r>
            <a:r>
              <a:rPr lang="ru-RU" sz="1600" b="1" dirty="0">
                <a:solidFill>
                  <a:srgbClr val="276CF8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1,3</a:t>
            </a:r>
            <a:r>
              <a:rPr lang="ru-RU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млрд грн </a:t>
            </a:r>
          </a:p>
          <a:p>
            <a:pPr lvl="0" algn="ctr"/>
            <a:r>
              <a:rPr lang="ru-RU" dirty="0" err="1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більше</a:t>
            </a:r>
            <a:r>
              <a:rPr lang="ru-RU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 2024 року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FAB24AA-5D0E-D8D8-CEDF-BDF52B7C0C15}"/>
              </a:ext>
            </a:extLst>
          </p:cNvPr>
          <p:cNvCxnSpPr/>
          <p:nvPr/>
        </p:nvCxnSpPr>
        <p:spPr>
          <a:xfrm>
            <a:off x="299158" y="1616396"/>
            <a:ext cx="11547885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oogle Shape;224;g3a1f6575b08_30_0">
            <a:extLst>
              <a:ext uri="{FF2B5EF4-FFF2-40B4-BE49-F238E27FC236}">
                <a16:creationId xmlns:a16="http://schemas.microsoft.com/office/drawing/2014/main" id="{68761301-0EC1-C03D-E291-ACE9AD9CEE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73410B4-BC72-0923-B140-31DDA2B6D930}"/>
              </a:ext>
            </a:extLst>
          </p:cNvPr>
          <p:cNvGrpSpPr/>
          <p:nvPr/>
        </p:nvGrpSpPr>
        <p:grpSpPr>
          <a:xfrm>
            <a:off x="0" y="804527"/>
            <a:ext cx="7452131" cy="108000"/>
            <a:chOff x="-2448910" y="879349"/>
            <a:chExt cx="7452131" cy="108000"/>
          </a:xfrm>
        </p:grpSpPr>
        <p:cxnSp>
          <p:nvCxnSpPr>
            <p:cNvPr id="12" name="Google Shape;215;g3a1f6575b08_30_0">
              <a:extLst>
                <a:ext uri="{FF2B5EF4-FFF2-40B4-BE49-F238E27FC236}">
                  <a16:creationId xmlns:a16="http://schemas.microsoft.com/office/drawing/2014/main" id="{B9D00E42-DF2E-A305-B320-C7350ADB03A7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" name="Google Shape;216;g3a1f6575b08_30_0">
              <a:extLst>
                <a:ext uri="{FF2B5EF4-FFF2-40B4-BE49-F238E27FC236}">
                  <a16:creationId xmlns:a16="http://schemas.microsoft.com/office/drawing/2014/main" id="{FA176AE1-68A5-B9A0-0242-416BF9504BAA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3993e1b1751_39_236"/>
          <p:cNvSpPr/>
          <p:nvPr/>
        </p:nvSpPr>
        <p:spPr>
          <a:xfrm>
            <a:off x="841512" y="3883681"/>
            <a:ext cx="5650800" cy="683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7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2" name="Google Shape;1622;g3993e1b1751_39_236"/>
          <p:cNvSpPr/>
          <p:nvPr/>
        </p:nvSpPr>
        <p:spPr>
          <a:xfrm>
            <a:off x="875762" y="2943309"/>
            <a:ext cx="5601300" cy="714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7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g3993e1b1751_39_236"/>
          <p:cNvSpPr/>
          <p:nvPr/>
        </p:nvSpPr>
        <p:spPr>
          <a:xfrm>
            <a:off x="837127" y="2013668"/>
            <a:ext cx="5685600" cy="793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7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4" name="Google Shape;1624;g3993e1b1751_39_236"/>
          <p:cNvSpPr/>
          <p:nvPr/>
        </p:nvSpPr>
        <p:spPr>
          <a:xfrm>
            <a:off x="856752" y="1160228"/>
            <a:ext cx="5671800" cy="729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7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5" name="Google Shape;1625;g3993e1b1751_39_236"/>
          <p:cNvSpPr/>
          <p:nvPr/>
        </p:nvSpPr>
        <p:spPr>
          <a:xfrm>
            <a:off x="6800028" y="0"/>
            <a:ext cx="132715" cy="6858000"/>
          </a:xfrm>
          <a:custGeom>
            <a:avLst/>
            <a:gdLst/>
            <a:ahLst/>
            <a:cxnLst/>
            <a:rect l="l" t="t" r="r" b="b"/>
            <a:pathLst>
              <a:path w="265430" h="13716000" extrusionOk="0">
                <a:moveTo>
                  <a:pt x="0" y="0"/>
                </a:moveTo>
                <a:lnTo>
                  <a:pt x="265430" y="0"/>
                </a:lnTo>
                <a:lnTo>
                  <a:pt x="26543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276CF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Google Shape;1626;g3993e1b1751_39_236"/>
          <p:cNvSpPr txBox="1"/>
          <p:nvPr/>
        </p:nvSpPr>
        <p:spPr>
          <a:xfrm>
            <a:off x="1012450" y="2082800"/>
            <a:ext cx="5384400" cy="69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7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4</a:t>
            </a:r>
            <a:r>
              <a:rPr lang="uk-UA" sz="14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координаційні ради з питань утвердження української національної та громадянської ідентичності при Чернівецькій обласній державній адміністрації</a:t>
            </a:r>
            <a:endParaRPr sz="14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27" name="Google Shape;1627;g3993e1b1751_39_236"/>
          <p:cNvSpPr txBox="1"/>
          <p:nvPr/>
        </p:nvSpPr>
        <p:spPr>
          <a:xfrm>
            <a:off x="339480" y="178519"/>
            <a:ext cx="6108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Утвердження української національної </a:t>
            </a:r>
            <a:endParaRPr sz="2400" b="1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та громадянської ідентичності </a:t>
            </a:r>
            <a:endParaRPr sz="24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28" name="Google Shape;1628;g3993e1b1751_39_236"/>
          <p:cNvSpPr txBox="1"/>
          <p:nvPr/>
        </p:nvSpPr>
        <p:spPr>
          <a:xfrm>
            <a:off x="1012475" y="3104625"/>
            <a:ext cx="53442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76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7</a:t>
            </a:r>
            <a:r>
              <a:rPr lang="uk-UA" sz="1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військово-патріотичних </a:t>
            </a:r>
            <a:r>
              <a:rPr lang="uk-UA" sz="1400" b="0" i="0" u="none" strike="noStrike" cap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вишколів</a:t>
            </a:r>
            <a:r>
              <a:rPr lang="uk-UA" sz="1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для молоді Чернівецької області</a:t>
            </a:r>
            <a:endParaRPr sz="14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29" name="Google Shape;1629;g3993e1b1751_39_236"/>
          <p:cNvSpPr txBox="1"/>
          <p:nvPr/>
        </p:nvSpPr>
        <p:spPr>
          <a:xfrm>
            <a:off x="1012475" y="4017675"/>
            <a:ext cx="5264100" cy="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7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>
                <a:latin typeface="Trebuchet MS"/>
                <a:ea typeface="Trebuchet MS"/>
                <a:cs typeface="Trebuchet MS"/>
                <a:sym typeface="Trebuchet MS"/>
              </a:rPr>
              <a:t>М</a:t>
            </a:r>
            <a:r>
              <a:rPr lang="uk-UA"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олодіжний патріотичний похід "Підійми Державний прапор України" до Дня Конституції України</a:t>
            </a:r>
            <a:endParaRPr sz="14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30" name="Google Shape;1630;g3993e1b1751_39_236"/>
          <p:cNvSpPr/>
          <p:nvPr/>
        </p:nvSpPr>
        <p:spPr>
          <a:xfrm>
            <a:off x="783175" y="5760724"/>
            <a:ext cx="5715000" cy="759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7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1" name="Google Shape;1631;g3993e1b1751_39_236"/>
          <p:cNvSpPr/>
          <p:nvPr/>
        </p:nvSpPr>
        <p:spPr>
          <a:xfrm>
            <a:off x="934947" y="5954475"/>
            <a:ext cx="41871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Проведено</a:t>
            </a:r>
            <a:r>
              <a:rPr lang="uk-UA" sz="1400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53 </a:t>
            </a:r>
            <a:r>
              <a:rPr lang="uk-UA" sz="14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заход</a:t>
            </a:r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и</a:t>
            </a:r>
            <a:r>
              <a:rPr lang="uk-UA" sz="14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, охоплено </a:t>
            </a:r>
            <a:r>
              <a:rPr lang="uk-UA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10 631</a:t>
            </a:r>
            <a:r>
              <a:rPr lang="uk-UA" sz="1400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sz="14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ос</a:t>
            </a:r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оби</a:t>
            </a:r>
            <a:endParaRPr sz="140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32" name="Google Shape;1632;g3993e1b1751_39_236"/>
          <p:cNvSpPr/>
          <p:nvPr/>
        </p:nvSpPr>
        <p:spPr>
          <a:xfrm>
            <a:off x="909938" y="1280950"/>
            <a:ext cx="610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sz="14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r>
              <a:rPr lang="uk-UA" sz="1400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sz="14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молодіжн</a:t>
            </a:r>
            <a:r>
              <a:rPr lang="uk-UA" dirty="0">
                <a:latin typeface="Trebuchet MS"/>
                <a:ea typeface="Trebuchet MS"/>
                <a:cs typeface="Trebuchet MS"/>
                <a:sym typeface="Trebuchet MS"/>
              </a:rPr>
              <a:t>і</a:t>
            </a:r>
            <a:r>
              <a:rPr lang="uk-UA" sz="14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благодійн</a:t>
            </a:r>
            <a:r>
              <a:rPr lang="uk-UA" dirty="0">
                <a:latin typeface="Trebuchet MS"/>
                <a:ea typeface="Trebuchet MS"/>
                <a:cs typeface="Trebuchet MS"/>
                <a:sym typeface="Trebuchet MS"/>
              </a:rPr>
              <a:t>і</a:t>
            </a:r>
            <a:r>
              <a:rPr lang="uk-UA" sz="14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спортивно-патріотичн</a:t>
            </a:r>
            <a:r>
              <a:rPr lang="uk-UA" dirty="0">
                <a:latin typeface="Trebuchet MS"/>
                <a:ea typeface="Trebuchet MS"/>
                <a:cs typeface="Trebuchet MS"/>
                <a:sym typeface="Trebuchet MS"/>
              </a:rPr>
              <a:t>і</a:t>
            </a:r>
            <a:r>
              <a:rPr lang="uk-UA" sz="14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зах</a:t>
            </a:r>
            <a:r>
              <a:rPr lang="uk-UA" dirty="0">
                <a:latin typeface="Trebuchet MS"/>
                <a:ea typeface="Trebuchet MS"/>
                <a:cs typeface="Trebuchet MS"/>
                <a:sym typeface="Trebuchet MS"/>
              </a:rPr>
              <a:t>оди</a:t>
            </a:r>
            <a:r>
              <a:rPr lang="uk-UA" sz="14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«Забіг сміливих», зібрано </a:t>
            </a:r>
            <a:r>
              <a:rPr lang="uk-UA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153 965</a:t>
            </a:r>
            <a:r>
              <a:rPr lang="uk-UA" sz="14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sz="1400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грн </a:t>
            </a:r>
            <a:r>
              <a:rPr lang="uk-UA" sz="14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на підтримку ЗСУ</a:t>
            </a:r>
            <a:endParaRPr sz="14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633" name="Google Shape;1633;g3993e1b1751_39_236"/>
          <p:cNvGrpSpPr/>
          <p:nvPr/>
        </p:nvGrpSpPr>
        <p:grpSpPr>
          <a:xfrm>
            <a:off x="213834" y="1280950"/>
            <a:ext cx="520757" cy="496208"/>
            <a:chOff x="1049721" y="3819555"/>
            <a:chExt cx="726300" cy="726300"/>
          </a:xfrm>
        </p:grpSpPr>
        <p:sp>
          <p:nvSpPr>
            <p:cNvPr id="1634" name="Google Shape;1634;g3993e1b1751_39_236"/>
            <p:cNvSpPr/>
            <p:nvPr/>
          </p:nvSpPr>
          <p:spPr>
            <a:xfrm>
              <a:off x="1049721" y="3819555"/>
              <a:ext cx="726300" cy="7263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276C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35" name="Google Shape;1635;g3993e1b1751_39_236" descr="Checkmark with solid fil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90161" y="3961499"/>
              <a:ext cx="442545" cy="4425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36" name="Google Shape;1636;g3993e1b1751_39_236"/>
          <p:cNvGrpSpPr/>
          <p:nvPr/>
        </p:nvGrpSpPr>
        <p:grpSpPr>
          <a:xfrm>
            <a:off x="223111" y="2164315"/>
            <a:ext cx="520757" cy="496208"/>
            <a:chOff x="1049721" y="3819555"/>
            <a:chExt cx="726300" cy="726300"/>
          </a:xfrm>
        </p:grpSpPr>
        <p:sp>
          <p:nvSpPr>
            <p:cNvPr id="1637" name="Google Shape;1637;g3993e1b1751_39_236"/>
            <p:cNvSpPr/>
            <p:nvPr/>
          </p:nvSpPr>
          <p:spPr>
            <a:xfrm>
              <a:off x="1049721" y="3819555"/>
              <a:ext cx="726300" cy="7263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276C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38" name="Google Shape;1638;g3993e1b1751_39_236" descr="Checkmark with solid fil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90161" y="3961499"/>
              <a:ext cx="442545" cy="4425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39" name="Google Shape;1639;g3993e1b1751_39_236"/>
          <p:cNvGrpSpPr/>
          <p:nvPr/>
        </p:nvGrpSpPr>
        <p:grpSpPr>
          <a:xfrm>
            <a:off x="227086" y="3049561"/>
            <a:ext cx="520757" cy="496208"/>
            <a:chOff x="1049721" y="3819555"/>
            <a:chExt cx="726300" cy="726300"/>
          </a:xfrm>
        </p:grpSpPr>
        <p:sp>
          <p:nvSpPr>
            <p:cNvPr id="1640" name="Google Shape;1640;g3993e1b1751_39_236"/>
            <p:cNvSpPr/>
            <p:nvPr/>
          </p:nvSpPr>
          <p:spPr>
            <a:xfrm>
              <a:off x="1049721" y="3819555"/>
              <a:ext cx="726300" cy="7263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276C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41" name="Google Shape;1641;g3993e1b1751_39_236" descr="Checkmark with solid fil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90161" y="3961499"/>
              <a:ext cx="442545" cy="4425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42" name="Google Shape;1642;g3993e1b1751_39_236"/>
          <p:cNvGrpSpPr/>
          <p:nvPr/>
        </p:nvGrpSpPr>
        <p:grpSpPr>
          <a:xfrm>
            <a:off x="209858" y="3985500"/>
            <a:ext cx="520757" cy="496208"/>
            <a:chOff x="1049721" y="3819555"/>
            <a:chExt cx="726300" cy="726300"/>
          </a:xfrm>
        </p:grpSpPr>
        <p:sp>
          <p:nvSpPr>
            <p:cNvPr id="1643" name="Google Shape;1643;g3993e1b1751_39_236"/>
            <p:cNvSpPr/>
            <p:nvPr/>
          </p:nvSpPr>
          <p:spPr>
            <a:xfrm>
              <a:off x="1049721" y="3819555"/>
              <a:ext cx="726300" cy="7263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276C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44" name="Google Shape;1644;g3993e1b1751_39_236" descr="Checkmark with solid fil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90161" y="3961499"/>
              <a:ext cx="442545" cy="4425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45" name="Google Shape;1645;g3993e1b1751_39_236" descr="blob:https://web.telegram.org/c86eb635-3307-42dc-8ad2-6ab2f5bcd5db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g3993e1b1751_39_236" descr="blob:https://web.telegram.org/c86eb635-3307-42dc-8ad2-6ab2f5bcd5db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7" name="Google Shape;1647;g3993e1b1751_39_236" descr="3fdb2cc7-5b44-4e0e-a194-db80178b57d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7346" y="4287741"/>
            <a:ext cx="3234300" cy="24258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1648" name="Google Shape;1648;g3993e1b1751_39_236" descr="blob:https://web.telegram.org/c86eb635-3307-42dc-8ad2-6ab2f5bcd5db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9" name="Google Shape;1649;g3993e1b1751_39_236" descr="593b34ed-74f6-47b1-8b21-3f25c0685d8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18232" y="182880"/>
            <a:ext cx="3342000" cy="2107200"/>
          </a:xfrm>
          <a:prstGeom prst="roundRect">
            <a:avLst>
              <a:gd name="adj" fmla="val 1912"/>
            </a:avLst>
          </a:prstGeom>
          <a:noFill/>
          <a:ln>
            <a:noFill/>
          </a:ln>
        </p:spPr>
      </p:pic>
      <p:pic>
        <p:nvPicPr>
          <p:cNvPr id="1650" name="Google Shape;1650;g3993e1b1751_39_236" descr="a0ad6727-f0c1-47c2-9150-1f72ee7f257e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37624" y="2301453"/>
            <a:ext cx="3035100" cy="22149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1651" name="Google Shape;1651;g3993e1b1751_39_236"/>
          <p:cNvSpPr/>
          <p:nvPr/>
        </p:nvSpPr>
        <p:spPr>
          <a:xfrm>
            <a:off x="822960" y="4829634"/>
            <a:ext cx="5715000" cy="759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07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52" name="Google Shape;1652;g3993e1b1751_39_236"/>
          <p:cNvGrpSpPr/>
          <p:nvPr/>
        </p:nvGrpSpPr>
        <p:grpSpPr>
          <a:xfrm>
            <a:off x="194618" y="4972451"/>
            <a:ext cx="520757" cy="496208"/>
            <a:chOff x="1049721" y="3819555"/>
            <a:chExt cx="726300" cy="726300"/>
          </a:xfrm>
        </p:grpSpPr>
        <p:sp>
          <p:nvSpPr>
            <p:cNvPr id="1653" name="Google Shape;1653;g3993e1b1751_39_236"/>
            <p:cNvSpPr/>
            <p:nvPr/>
          </p:nvSpPr>
          <p:spPr>
            <a:xfrm>
              <a:off x="1049721" y="3819555"/>
              <a:ext cx="726300" cy="7263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276C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54" name="Google Shape;1654;g3993e1b1751_39_236" descr="Checkmark with solid fil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90161" y="3961499"/>
              <a:ext cx="442545" cy="4425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55" name="Google Shape;1655;g3993e1b1751_39_236"/>
          <p:cNvSpPr txBox="1"/>
          <p:nvPr/>
        </p:nvSpPr>
        <p:spPr>
          <a:xfrm>
            <a:off x="1008625" y="5007346"/>
            <a:ext cx="5264100" cy="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7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>
                <a:latin typeface="Trebuchet MS"/>
                <a:ea typeface="Trebuchet MS"/>
                <a:cs typeface="Trebuchet MS"/>
                <a:sym typeface="Trebuchet MS"/>
              </a:rPr>
              <a:t>П</a:t>
            </a:r>
            <a:r>
              <a:rPr lang="uk-UA"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роведен</a:t>
            </a:r>
            <a:r>
              <a:rPr lang="uk-UA">
                <a:latin typeface="Trebuchet MS"/>
                <a:ea typeface="Trebuchet MS"/>
                <a:cs typeface="Trebuchet MS"/>
                <a:sym typeface="Trebuchet MS"/>
              </a:rPr>
              <a:t>о</a:t>
            </a:r>
            <a:r>
              <a:rPr lang="uk-UA"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семінар</a:t>
            </a:r>
            <a:r>
              <a:rPr lang="uk-UA">
                <a:latin typeface="Trebuchet MS"/>
                <a:ea typeface="Trebuchet MS"/>
                <a:cs typeface="Trebuchet MS"/>
                <a:sym typeface="Trebuchet MS"/>
              </a:rPr>
              <a:t>и</a:t>
            </a:r>
            <a:r>
              <a:rPr lang="uk-UA"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-навчання фахівців у сфері утвердження української національної та громадянської ідентичності </a:t>
            </a:r>
            <a:endParaRPr sz="14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656" name="Google Shape;1656;g3993e1b1751_39_236"/>
          <p:cNvGrpSpPr/>
          <p:nvPr/>
        </p:nvGrpSpPr>
        <p:grpSpPr>
          <a:xfrm>
            <a:off x="196623" y="5856772"/>
            <a:ext cx="520757" cy="496208"/>
            <a:chOff x="1049721" y="3819555"/>
            <a:chExt cx="726300" cy="726300"/>
          </a:xfrm>
        </p:grpSpPr>
        <p:sp>
          <p:nvSpPr>
            <p:cNvPr id="1657" name="Google Shape;1657;g3993e1b1751_39_236"/>
            <p:cNvSpPr/>
            <p:nvPr/>
          </p:nvSpPr>
          <p:spPr>
            <a:xfrm>
              <a:off x="1049721" y="3819555"/>
              <a:ext cx="726300" cy="7263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276C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58" name="Google Shape;1658;g3993e1b1751_39_236" descr="Checkmark with solid fil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90161" y="3961499"/>
              <a:ext cx="442545" cy="4425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Google Shape;224;g3a1f6575b08_30_0">
            <a:extLst>
              <a:ext uri="{FF2B5EF4-FFF2-40B4-BE49-F238E27FC236}">
                <a16:creationId xmlns:a16="http://schemas.microsoft.com/office/drawing/2014/main" id="{05CB6CB0-ECA1-3D8B-90DB-95DC1E150D3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B2EE729-B349-54D1-A4A8-058CF66F5D53}"/>
              </a:ext>
            </a:extLst>
          </p:cNvPr>
          <p:cNvGrpSpPr/>
          <p:nvPr/>
        </p:nvGrpSpPr>
        <p:grpSpPr>
          <a:xfrm>
            <a:off x="-1095456" y="945260"/>
            <a:ext cx="7452131" cy="108000"/>
            <a:chOff x="-2448910" y="879349"/>
            <a:chExt cx="7452131" cy="108000"/>
          </a:xfrm>
        </p:grpSpPr>
        <p:cxnSp>
          <p:nvCxnSpPr>
            <p:cNvPr id="4" name="Google Shape;215;g3a1f6575b08_30_0">
              <a:extLst>
                <a:ext uri="{FF2B5EF4-FFF2-40B4-BE49-F238E27FC236}">
                  <a16:creationId xmlns:a16="http://schemas.microsoft.com/office/drawing/2014/main" id="{8E3C1E29-C0E7-A04D-1B9C-D6F1E519EB7D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" name="Google Shape;216;g3a1f6575b08_30_0">
              <a:extLst>
                <a:ext uri="{FF2B5EF4-FFF2-40B4-BE49-F238E27FC236}">
                  <a16:creationId xmlns:a16="http://schemas.microsoft.com/office/drawing/2014/main" id="{7B974C7C-0F18-9F41-C343-F5AFC5C2F0D7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3993e1b1751_39_362"/>
          <p:cNvSpPr txBox="1"/>
          <p:nvPr/>
        </p:nvSpPr>
        <p:spPr>
          <a:xfrm>
            <a:off x="539596" y="270098"/>
            <a:ext cx="4705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Розвиток спорту</a:t>
            </a:r>
            <a:endParaRPr sz="2400" b="1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68" name="Google Shape;1668;g3993e1b1751_39_362"/>
          <p:cNvSpPr/>
          <p:nvPr/>
        </p:nvSpPr>
        <p:spPr>
          <a:xfrm>
            <a:off x="344375" y="923151"/>
            <a:ext cx="672300" cy="6771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3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7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Google Shape;1669;g3993e1b1751_39_362"/>
          <p:cNvSpPr txBox="1"/>
          <p:nvPr/>
        </p:nvSpPr>
        <p:spPr>
          <a:xfrm>
            <a:off x="1095025" y="1025442"/>
            <a:ext cx="1967763" cy="430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2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заслужених майстрів спорту України</a:t>
            </a:r>
            <a:endParaRPr sz="12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70" name="Google Shape;1670;g3993e1b1751_39_362"/>
          <p:cNvSpPr/>
          <p:nvPr/>
        </p:nvSpPr>
        <p:spPr>
          <a:xfrm>
            <a:off x="7522446" y="923150"/>
            <a:ext cx="3815309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20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спортсмени входять до основного складу національних збірних команд України з олімпійських та неолімпійських видів спорту</a:t>
            </a:r>
            <a:endParaRPr sz="120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72" name="Google Shape;1672;g3993e1b1751_39_362"/>
          <p:cNvSpPr/>
          <p:nvPr/>
        </p:nvSpPr>
        <p:spPr>
          <a:xfrm>
            <a:off x="619779" y="4540530"/>
            <a:ext cx="907500" cy="496200"/>
          </a:xfrm>
          <a:prstGeom prst="roundRect">
            <a:avLst>
              <a:gd name="adj" fmla="val 16667"/>
            </a:avLst>
          </a:prstGeom>
          <a:solidFill>
            <a:srgbClr val="276CF8"/>
          </a:solidFill>
          <a:ln>
            <a:noFill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2000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r>
              <a:rPr lang="uk-UA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876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3" name="Google Shape;1673;g3993e1b1751_39_362"/>
          <p:cNvSpPr/>
          <p:nvPr/>
        </p:nvSpPr>
        <p:spPr>
          <a:xfrm>
            <a:off x="1634051" y="4552683"/>
            <a:ext cx="3441223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2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спортсменів області взяли участь у 102 всеукраїнських змаганнях</a:t>
            </a:r>
            <a:endParaRPr sz="12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75" name="Google Shape;1675;g3993e1b1751_39_362"/>
          <p:cNvSpPr/>
          <p:nvPr/>
        </p:nvSpPr>
        <p:spPr>
          <a:xfrm>
            <a:off x="633957" y="5168977"/>
            <a:ext cx="879000" cy="429900"/>
          </a:xfrm>
          <a:prstGeom prst="roundRect">
            <a:avLst>
              <a:gd name="adj" fmla="val 16667"/>
            </a:avLst>
          </a:prstGeom>
          <a:solidFill>
            <a:srgbClr val="276CF8"/>
          </a:solidFill>
          <a:ln>
            <a:noFill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000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r>
              <a:rPr lang="uk-UA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7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Google Shape;1676;g3993e1b1751_39_362"/>
          <p:cNvSpPr/>
          <p:nvPr/>
        </p:nvSpPr>
        <p:spPr>
          <a:xfrm>
            <a:off x="1660135" y="5117875"/>
            <a:ext cx="3300844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2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чемпіонатів України з видів спорту проведено на території області</a:t>
            </a:r>
            <a:endParaRPr sz="12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77" name="Google Shape;1677;g3993e1b1751_39_362"/>
          <p:cNvSpPr txBox="1"/>
          <p:nvPr/>
        </p:nvSpPr>
        <p:spPr>
          <a:xfrm>
            <a:off x="1738784" y="1800406"/>
            <a:ext cx="2563500" cy="430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2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майстрів спорту України міжнародного класу</a:t>
            </a:r>
            <a:endParaRPr sz="12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78" name="Google Shape;1678;g3993e1b1751_39_362"/>
          <p:cNvSpPr txBox="1"/>
          <p:nvPr/>
        </p:nvSpPr>
        <p:spPr>
          <a:xfrm>
            <a:off x="4496993" y="1017713"/>
            <a:ext cx="1934400" cy="430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2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заслужений тренер України</a:t>
            </a:r>
            <a:endParaRPr sz="12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79" name="Google Shape;1679;g3993e1b1751_39_362"/>
          <p:cNvSpPr txBox="1"/>
          <p:nvPr/>
        </p:nvSpPr>
        <p:spPr>
          <a:xfrm>
            <a:off x="5265495" y="1800406"/>
            <a:ext cx="1636200" cy="430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2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майстрів спорту України</a:t>
            </a:r>
            <a:endParaRPr sz="12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80" name="Google Shape;1680;g3993e1b1751_39_362"/>
          <p:cNvSpPr txBox="1"/>
          <p:nvPr/>
        </p:nvSpPr>
        <p:spPr>
          <a:xfrm>
            <a:off x="8569270" y="1892806"/>
            <a:ext cx="3213300" cy="246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2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кандидати в майстри спорту України</a:t>
            </a:r>
            <a:endParaRPr sz="12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82" name="Google Shape;1682;g3993e1b1751_39_362"/>
          <p:cNvSpPr/>
          <p:nvPr/>
        </p:nvSpPr>
        <p:spPr>
          <a:xfrm>
            <a:off x="605604" y="5711051"/>
            <a:ext cx="907500" cy="390900"/>
          </a:xfrm>
          <a:prstGeom prst="roundRect">
            <a:avLst>
              <a:gd name="adj" fmla="val 16667"/>
            </a:avLst>
          </a:prstGeom>
          <a:solidFill>
            <a:srgbClr val="276CF8"/>
          </a:solidFill>
          <a:ln>
            <a:noFill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86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3" name="Google Shape;1683;g3993e1b1751_39_362"/>
          <p:cNvSpPr/>
          <p:nvPr/>
        </p:nvSpPr>
        <p:spPr>
          <a:xfrm>
            <a:off x="1678945" y="5744911"/>
            <a:ext cx="26229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20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змагань регіонального рівня</a:t>
            </a:r>
            <a:endParaRPr sz="120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84" name="Google Shape;1684;g3993e1b1751_39_362"/>
          <p:cNvSpPr/>
          <p:nvPr/>
        </p:nvSpPr>
        <p:spPr>
          <a:xfrm>
            <a:off x="984675" y="1710550"/>
            <a:ext cx="672300" cy="6771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3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8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5" name="Google Shape;1685;g3993e1b1751_39_362"/>
          <p:cNvSpPr/>
          <p:nvPr/>
        </p:nvSpPr>
        <p:spPr>
          <a:xfrm>
            <a:off x="3751512" y="913701"/>
            <a:ext cx="672300" cy="6771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3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6" name="Google Shape;1686;g3993e1b1751_39_362"/>
          <p:cNvSpPr/>
          <p:nvPr/>
        </p:nvSpPr>
        <p:spPr>
          <a:xfrm>
            <a:off x="4519425" y="1644387"/>
            <a:ext cx="672300" cy="6771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20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47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Google Shape;1687;g3993e1b1751_39_362"/>
          <p:cNvSpPr/>
          <p:nvPr/>
        </p:nvSpPr>
        <p:spPr>
          <a:xfrm>
            <a:off x="7760375" y="1704825"/>
            <a:ext cx="720600" cy="6771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uk-UA" sz="16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302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8" name="Google Shape;1688;g3993e1b1751_39_362" descr="546978583282829870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182" y="2542067"/>
            <a:ext cx="2353341" cy="132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9" name="Google Shape;1689;g3993e1b1751_39_362" descr="546978583282829869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9497" y="2527890"/>
            <a:ext cx="2471482" cy="1390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0" name="Google Shape;1690;g3993e1b1751_39_362" descr="5469785832828298698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6183" y="2528775"/>
            <a:ext cx="2369091" cy="1332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1" name="Google Shape;1691;g3993e1b1751_39_362" descr="5470083645860604823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45396" y="2514601"/>
            <a:ext cx="2069805" cy="1379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2" name="Google Shape;1692;g3993e1b1751_39_362" descr="5469785832828298709.jpg"/>
          <p:cNvPicPr preferRelativeResize="0"/>
          <p:nvPr/>
        </p:nvPicPr>
        <p:blipFill rotWithShape="1">
          <a:blip r:embed="rId7">
            <a:alphaModFix/>
          </a:blip>
          <a:srcRect r="21042"/>
          <a:stretch/>
        </p:blipFill>
        <p:spPr>
          <a:xfrm>
            <a:off x="10008782" y="2512843"/>
            <a:ext cx="1956390" cy="1393722"/>
          </a:xfrm>
          <a:prstGeom prst="rect">
            <a:avLst/>
          </a:prstGeom>
          <a:noFill/>
          <a:ln>
            <a:noFill/>
          </a:ln>
        </p:spPr>
      </p:pic>
      <p:sp>
        <p:nvSpPr>
          <p:cNvPr id="1693" name="Google Shape;1693;g3993e1b1751_39_362"/>
          <p:cNvSpPr txBox="1"/>
          <p:nvPr/>
        </p:nvSpPr>
        <p:spPr>
          <a:xfrm>
            <a:off x="3661515" y="4086690"/>
            <a:ext cx="47658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121 </a:t>
            </a:r>
            <a:r>
              <a:rPr lang="uk-UA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спортивна нагорода на </a:t>
            </a:r>
            <a:r>
              <a:rPr lang="uk-UA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42 </a:t>
            </a:r>
            <a:r>
              <a:rPr lang="uk-UA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міжнародних змаганнях</a:t>
            </a:r>
            <a:endParaRPr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94" name="Google Shape;1694;g3993e1b1751_39_362"/>
          <p:cNvSpPr/>
          <p:nvPr/>
        </p:nvSpPr>
        <p:spPr>
          <a:xfrm>
            <a:off x="6162375" y="4805950"/>
            <a:ext cx="5310900" cy="1830900"/>
          </a:xfrm>
          <a:prstGeom prst="roundRect">
            <a:avLst>
              <a:gd name="adj" fmla="val 24054"/>
            </a:avLst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g3993e1b1751_39_362"/>
          <p:cNvSpPr/>
          <p:nvPr/>
        </p:nvSpPr>
        <p:spPr>
          <a:xfrm>
            <a:off x="6842855" y="5332879"/>
            <a:ext cx="4293000" cy="7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30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8 локацій: міста Чернівці, Вижниця,  Заставна, Новоселиця, Сторожинець та Хотин, селища Кельменці та Глибока</a:t>
            </a:r>
            <a:endParaRPr sz="130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96" name="Google Shape;1696;g3993e1b1751_39_362"/>
          <p:cNvSpPr/>
          <p:nvPr/>
        </p:nvSpPr>
        <p:spPr>
          <a:xfrm>
            <a:off x="6842855" y="6100390"/>
            <a:ext cx="4494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30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проведено 2</a:t>
            </a:r>
            <a:r>
              <a:rPr lang="uk-UA" sz="1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54</a:t>
            </a:r>
            <a:r>
              <a:rPr lang="uk-UA" sz="130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заходів, охоплено </a:t>
            </a:r>
            <a:r>
              <a:rPr lang="uk-UA" sz="1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6246</a:t>
            </a:r>
            <a:r>
              <a:rPr lang="uk-UA" sz="130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учасників</a:t>
            </a:r>
            <a:endParaRPr sz="130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00" name="Google Shape;1700;g3993e1b1751_39_362"/>
          <p:cNvSpPr txBox="1"/>
          <p:nvPr/>
        </p:nvSpPr>
        <p:spPr>
          <a:xfrm>
            <a:off x="6730775" y="4879150"/>
            <a:ext cx="4280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5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Активні парки - локації здорової України</a:t>
            </a:r>
            <a:endParaRPr sz="150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01" name="Google Shape;1701;g3993e1b1751_39_362"/>
          <p:cNvSpPr/>
          <p:nvPr/>
        </p:nvSpPr>
        <p:spPr>
          <a:xfrm>
            <a:off x="6751700" y="923150"/>
            <a:ext cx="672300" cy="6771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uk-UA" sz="15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r>
            <a:r>
              <a:rPr lang="uk-UA" sz="1500" b="1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4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3" name="Google Shape;1703;g3993e1b1751_39_362"/>
          <p:cNvSpPr/>
          <p:nvPr/>
        </p:nvSpPr>
        <p:spPr>
          <a:xfrm>
            <a:off x="6299782" y="5369582"/>
            <a:ext cx="342632" cy="335969"/>
          </a:xfrm>
          <a:prstGeom prst="ellipse">
            <a:avLst/>
          </a:prstGeom>
          <a:solidFill>
            <a:schemeClr val="lt1"/>
          </a:solidFill>
          <a:ln w="1917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2775" tIns="61375" rIns="122775" bIns="61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1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4" name="Google Shape;1704;g3993e1b1751_39_362" descr="Checkmark with solid fil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66056" y="5435235"/>
            <a:ext cx="208840" cy="204689"/>
          </a:xfrm>
          <a:prstGeom prst="rect">
            <a:avLst/>
          </a:prstGeom>
          <a:noFill/>
          <a:ln>
            <a:noFill/>
          </a:ln>
        </p:spPr>
      </p:pic>
      <p:sp>
        <p:nvSpPr>
          <p:cNvPr id="1706" name="Google Shape;1706;g3993e1b1751_39_362"/>
          <p:cNvSpPr/>
          <p:nvPr/>
        </p:nvSpPr>
        <p:spPr>
          <a:xfrm>
            <a:off x="6345603" y="6092187"/>
            <a:ext cx="342632" cy="335969"/>
          </a:xfrm>
          <a:prstGeom prst="ellipse">
            <a:avLst/>
          </a:prstGeom>
          <a:solidFill>
            <a:schemeClr val="lt1"/>
          </a:solidFill>
          <a:ln w="1917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2775" tIns="61375" rIns="122775" bIns="61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1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7" name="Google Shape;1707;g3993e1b1751_39_362" descr="Checkmark with solid fil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11877" y="6157840"/>
            <a:ext cx="208840" cy="204689"/>
          </a:xfrm>
          <a:prstGeom prst="rect">
            <a:avLst/>
          </a:prstGeom>
          <a:noFill/>
          <a:ln>
            <a:noFill/>
          </a:ln>
        </p:spPr>
      </p:pic>
      <p:sp>
        <p:nvSpPr>
          <p:cNvPr id="1709" name="Google Shape;1709;g3993e1b1751_39_362"/>
          <p:cNvSpPr/>
          <p:nvPr/>
        </p:nvSpPr>
        <p:spPr>
          <a:xfrm>
            <a:off x="3173584" y="4026000"/>
            <a:ext cx="342632" cy="335969"/>
          </a:xfrm>
          <a:prstGeom prst="ellipse">
            <a:avLst/>
          </a:prstGeom>
          <a:solidFill>
            <a:schemeClr val="lt1"/>
          </a:solidFill>
          <a:ln w="1917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2775" tIns="61375" rIns="122775" bIns="61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1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0" name="Google Shape;1710;g3993e1b1751_39_362" descr="Checkmark with solid fil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39858" y="4091653"/>
            <a:ext cx="208840" cy="204689"/>
          </a:xfrm>
          <a:prstGeom prst="rect">
            <a:avLst/>
          </a:prstGeom>
          <a:noFill/>
          <a:ln>
            <a:noFill/>
          </a:ln>
        </p:spPr>
      </p:pic>
      <p:sp>
        <p:nvSpPr>
          <p:cNvPr id="1712" name="Google Shape;1712;g3993e1b1751_39_362"/>
          <p:cNvSpPr/>
          <p:nvPr/>
        </p:nvSpPr>
        <p:spPr>
          <a:xfrm>
            <a:off x="605604" y="6233252"/>
            <a:ext cx="907500" cy="390900"/>
          </a:xfrm>
          <a:prstGeom prst="roundRect">
            <a:avLst>
              <a:gd name="adj" fmla="val 16667"/>
            </a:avLst>
          </a:prstGeom>
          <a:solidFill>
            <a:srgbClr val="276CF8"/>
          </a:solidFill>
          <a:ln>
            <a:noFill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60,0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3" name="Google Shape;1713;g3993e1b1751_39_362"/>
          <p:cNvSpPr/>
          <p:nvPr/>
        </p:nvSpPr>
        <p:spPr>
          <a:xfrm>
            <a:off x="1678953" y="6206965"/>
            <a:ext cx="3566443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2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 виділено з обласного бюджету на розвиток спорту </a:t>
            </a:r>
            <a:endParaRPr sz="12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Google Shape;224;g3a1f6575b08_30_0">
            <a:extLst>
              <a:ext uri="{FF2B5EF4-FFF2-40B4-BE49-F238E27FC236}">
                <a16:creationId xmlns:a16="http://schemas.microsoft.com/office/drawing/2014/main" id="{BFE7D85F-CDAF-A842-B7A4-96A8EDA3D10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48B9E09-97FC-7F89-5A1C-01362C6F40DF}"/>
              </a:ext>
            </a:extLst>
          </p:cNvPr>
          <p:cNvGrpSpPr/>
          <p:nvPr/>
        </p:nvGrpSpPr>
        <p:grpSpPr>
          <a:xfrm>
            <a:off x="-3726066" y="704096"/>
            <a:ext cx="7452131" cy="108000"/>
            <a:chOff x="-2448910" y="879349"/>
            <a:chExt cx="7452131" cy="108000"/>
          </a:xfrm>
        </p:grpSpPr>
        <p:cxnSp>
          <p:nvCxnSpPr>
            <p:cNvPr id="4" name="Google Shape;215;g3a1f6575b08_30_0">
              <a:extLst>
                <a:ext uri="{FF2B5EF4-FFF2-40B4-BE49-F238E27FC236}">
                  <a16:creationId xmlns:a16="http://schemas.microsoft.com/office/drawing/2014/main" id="{1B14E783-D905-646B-522E-1CDFCF993459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" name="Google Shape;216;g3a1f6575b08_30_0">
              <a:extLst>
                <a:ext uri="{FF2B5EF4-FFF2-40B4-BE49-F238E27FC236}">
                  <a16:creationId xmlns:a16="http://schemas.microsoft.com/office/drawing/2014/main" id="{463DCD4B-699C-C529-6545-F5C92951BE24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5" name="Google Shape;1895;p48" descr="https://lh3.googleusercontent.com/AtXNLUm-22WpodsnOY2nKZvsrg9ps3ch-OfHVY3_wBPwfguN06eYT8NSYJhRSQqcCpCwjNUAB257_32O72P9Fw5P85aGjeZWWhNJCRiMng0BpSOhtHiTghPLALQeV3acmoBG2Q-QEoE27mY=n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8" y="-69971"/>
            <a:ext cx="12568454" cy="6952146"/>
          </a:xfrm>
          <a:prstGeom prst="rect">
            <a:avLst/>
          </a:prstGeom>
          <a:noFill/>
          <a:ln>
            <a:noFill/>
          </a:ln>
        </p:spPr>
      </p:pic>
      <p:sp>
        <p:nvSpPr>
          <p:cNvPr id="1896" name="Google Shape;1896;p48"/>
          <p:cNvSpPr/>
          <p:nvPr/>
        </p:nvSpPr>
        <p:spPr>
          <a:xfrm>
            <a:off x="-13709" y="-71188"/>
            <a:ext cx="12581195" cy="6952146"/>
          </a:xfrm>
          <a:prstGeom prst="rect">
            <a:avLst/>
          </a:prstGeom>
          <a:solidFill>
            <a:srgbClr val="7DA5FA">
              <a:alpha val="60000"/>
            </a:srgbClr>
          </a:solidFill>
          <a:ln>
            <a:noFill/>
          </a:ln>
        </p:spPr>
        <p:txBody>
          <a:bodyPr spcFirstLastPara="1" wrap="square" lIns="60925" tIns="30450" rIns="60925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7" name="Google Shape;1897;p48"/>
          <p:cNvSpPr/>
          <p:nvPr/>
        </p:nvSpPr>
        <p:spPr>
          <a:xfrm>
            <a:off x="0" y="-94146"/>
            <a:ext cx="12581195" cy="6952146"/>
          </a:xfrm>
          <a:prstGeom prst="rect">
            <a:avLst/>
          </a:prstGeom>
          <a:solidFill>
            <a:srgbClr val="276CF8">
              <a:alpha val="16862"/>
            </a:srgbClr>
          </a:solidFill>
          <a:ln>
            <a:noFill/>
          </a:ln>
        </p:spPr>
        <p:txBody>
          <a:bodyPr spcFirstLastPara="1" wrap="square" lIns="60925" tIns="30450" rIns="60925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98" name="Google Shape;1898;p48"/>
          <p:cNvGrpSpPr/>
          <p:nvPr/>
        </p:nvGrpSpPr>
        <p:grpSpPr>
          <a:xfrm>
            <a:off x="2100998" y="1669312"/>
            <a:ext cx="8351780" cy="3519376"/>
            <a:chOff x="0" y="-2335248"/>
            <a:chExt cx="12704888" cy="8074847"/>
          </a:xfrm>
        </p:grpSpPr>
        <p:sp>
          <p:nvSpPr>
            <p:cNvPr id="1899" name="Google Shape;1899;p48"/>
            <p:cNvSpPr/>
            <p:nvPr/>
          </p:nvSpPr>
          <p:spPr>
            <a:xfrm>
              <a:off x="0" y="-2335248"/>
              <a:ext cx="12704888" cy="8074847"/>
            </a:xfrm>
            <a:custGeom>
              <a:avLst/>
              <a:gdLst/>
              <a:ahLst/>
              <a:cxnLst/>
              <a:rect l="l" t="t" r="r" b="b"/>
              <a:pathLst>
                <a:path w="8096862" h="3657861" extrusionOk="0">
                  <a:moveTo>
                    <a:pt x="0" y="0"/>
                  </a:moveTo>
                  <a:lnTo>
                    <a:pt x="0" y="3657861"/>
                  </a:lnTo>
                  <a:lnTo>
                    <a:pt x="8096862" y="3657861"/>
                  </a:lnTo>
                  <a:lnTo>
                    <a:pt x="8096862" y="0"/>
                  </a:lnTo>
                  <a:lnTo>
                    <a:pt x="0" y="0"/>
                  </a:lnTo>
                  <a:close/>
                  <a:moveTo>
                    <a:pt x="8035903" y="3596901"/>
                  </a:moveTo>
                  <a:lnTo>
                    <a:pt x="59690" y="3596901"/>
                  </a:lnTo>
                  <a:lnTo>
                    <a:pt x="59690" y="59690"/>
                  </a:lnTo>
                  <a:lnTo>
                    <a:pt x="8035903" y="59690"/>
                  </a:lnTo>
                  <a:lnTo>
                    <a:pt x="8035903" y="3596901"/>
                  </a:lnTo>
                  <a:close/>
                </a:path>
              </a:pathLst>
            </a:custGeom>
            <a:solidFill>
              <a:srgbClr val="FFFEE6"/>
            </a:solidFill>
            <a:ln>
              <a:noFill/>
            </a:ln>
          </p:spPr>
        </p:sp>
        <p:sp>
          <p:nvSpPr>
            <p:cNvPr id="1900" name="Google Shape;1900;p48"/>
            <p:cNvSpPr txBox="1"/>
            <p:nvPr/>
          </p:nvSpPr>
          <p:spPr>
            <a:xfrm>
              <a:off x="1461295" y="-312191"/>
              <a:ext cx="9963462" cy="24618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600" b="1" i="0" u="none" strike="noStrike" cap="none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ЧЕРНІВЕЦЬКА ОБЛАСНА ВІЙСЬКОВА АДМІНІСТРАЦІЯ</a:t>
              </a:r>
              <a:endParaRPr sz="1600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1901" name="Google Shape;1901;p48" descr="C:\Users\user\Desktop\gerb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5868" y="3987209"/>
            <a:ext cx="1602580" cy="90937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grpSp>
        <p:nvGrpSpPr>
          <p:cNvPr id="1902" name="Google Shape;1902;p48"/>
          <p:cNvGrpSpPr/>
          <p:nvPr/>
        </p:nvGrpSpPr>
        <p:grpSpPr>
          <a:xfrm>
            <a:off x="0" y="6300784"/>
            <a:ext cx="1251000" cy="368983"/>
            <a:chOff x="2373925" y="3634150"/>
            <a:chExt cx="1876500" cy="553475"/>
          </a:xfrm>
        </p:grpSpPr>
        <p:cxnSp>
          <p:nvCxnSpPr>
            <p:cNvPr id="1903" name="Google Shape;1903;p48"/>
            <p:cNvCxnSpPr/>
            <p:nvPr/>
          </p:nvCxnSpPr>
          <p:spPr>
            <a:xfrm>
              <a:off x="2373925" y="3634150"/>
              <a:ext cx="14214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04" name="Google Shape;1904;p48"/>
            <p:cNvCxnSpPr/>
            <p:nvPr/>
          </p:nvCxnSpPr>
          <p:spPr>
            <a:xfrm>
              <a:off x="2373925" y="3910875"/>
              <a:ext cx="18765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05" name="Google Shape;1905;p48"/>
            <p:cNvCxnSpPr/>
            <p:nvPr/>
          </p:nvCxnSpPr>
          <p:spPr>
            <a:xfrm>
              <a:off x="2373925" y="4187625"/>
              <a:ext cx="11082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906" name="Google Shape;1906;p48"/>
          <p:cNvGrpSpPr/>
          <p:nvPr/>
        </p:nvGrpSpPr>
        <p:grpSpPr>
          <a:xfrm flipH="1">
            <a:off x="11330200" y="158817"/>
            <a:ext cx="1251000" cy="368983"/>
            <a:chOff x="2373925" y="3634150"/>
            <a:chExt cx="1876500" cy="553475"/>
          </a:xfrm>
        </p:grpSpPr>
        <p:cxnSp>
          <p:nvCxnSpPr>
            <p:cNvPr id="1907" name="Google Shape;1907;p48"/>
            <p:cNvCxnSpPr/>
            <p:nvPr/>
          </p:nvCxnSpPr>
          <p:spPr>
            <a:xfrm>
              <a:off x="2373925" y="3634150"/>
              <a:ext cx="14214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08" name="Google Shape;1908;p48"/>
            <p:cNvCxnSpPr/>
            <p:nvPr/>
          </p:nvCxnSpPr>
          <p:spPr>
            <a:xfrm>
              <a:off x="2373925" y="3910875"/>
              <a:ext cx="18765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09" name="Google Shape;1909;p48"/>
            <p:cNvCxnSpPr/>
            <p:nvPr/>
          </p:nvCxnSpPr>
          <p:spPr>
            <a:xfrm>
              <a:off x="2373925" y="4187625"/>
              <a:ext cx="11082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g3923236bba4_2_2705"/>
          <p:cNvSpPr/>
          <p:nvPr/>
        </p:nvSpPr>
        <p:spPr>
          <a:xfrm>
            <a:off x="338027" y="900359"/>
            <a:ext cx="11482814" cy="5623104"/>
          </a:xfrm>
          <a:prstGeom prst="roundRect">
            <a:avLst>
              <a:gd name="adj" fmla="val 5726"/>
            </a:avLst>
          </a:prstGeom>
          <a:solidFill>
            <a:schemeClr val="lt1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86EA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21" name="Google Shape;1721;g3923236bba4_2_2705"/>
          <p:cNvSpPr txBox="1"/>
          <p:nvPr/>
        </p:nvSpPr>
        <p:spPr>
          <a:xfrm>
            <a:off x="338027" y="136300"/>
            <a:ext cx="6984336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675" rIns="91375" bIns="45675" anchor="t" anchorCtr="0">
            <a:spAutoFit/>
          </a:bodyPr>
          <a:lstStyle/>
          <a:p>
            <a:pPr marL="89999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Оборонна робота </a:t>
            </a:r>
            <a:r>
              <a:rPr lang="uk-UA"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2400" b="1" i="0" u="none" strike="noStrike" cap="none">
              <a:solidFill>
                <a:srgbClr val="0072F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25" name="Google Shape;1725;g3923236bba4_2_2705"/>
          <p:cNvSpPr/>
          <p:nvPr/>
        </p:nvSpPr>
        <p:spPr>
          <a:xfrm>
            <a:off x="650862" y="2040024"/>
            <a:ext cx="6953700" cy="1231200"/>
          </a:xfrm>
          <a:prstGeom prst="roundRect">
            <a:avLst>
              <a:gd name="adj" fmla="val 28077"/>
            </a:avLst>
          </a:prstGeom>
          <a:solidFill>
            <a:srgbClr val="719FFB"/>
          </a:solidFill>
          <a:ln>
            <a:noFill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6" name="Google Shape;1726;g3923236bba4_2_2705"/>
          <p:cNvSpPr txBox="1"/>
          <p:nvPr/>
        </p:nvSpPr>
        <p:spPr>
          <a:xfrm>
            <a:off x="2728982" y="2285985"/>
            <a:ext cx="4630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осіб залучено до навчань (49 навчальних груп). Проведено теоретичні та практичні заняття з виїздом на полігон  </a:t>
            </a:r>
            <a:endParaRPr dirty="0"/>
          </a:p>
        </p:txBody>
      </p:sp>
      <p:sp>
        <p:nvSpPr>
          <p:cNvPr id="1727" name="Google Shape;1727;g3923236bba4_2_2705"/>
          <p:cNvSpPr/>
          <p:nvPr/>
        </p:nvSpPr>
        <p:spPr>
          <a:xfrm>
            <a:off x="866823" y="2233471"/>
            <a:ext cx="963600" cy="9165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7DA5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76C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8" name="Google Shape;1728;g3923236bba4_2_2705"/>
          <p:cNvSpPr txBox="1"/>
          <p:nvPr/>
        </p:nvSpPr>
        <p:spPr>
          <a:xfrm>
            <a:off x="835473" y="2465796"/>
            <a:ext cx="1026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uk-UA" sz="32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847</a:t>
            </a:r>
            <a:endParaRPr sz="3200" b="1" i="0" u="none" strike="noStrike" cap="none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29" name="Google Shape;1729;g3923236bba4_2_2705"/>
          <p:cNvSpPr/>
          <p:nvPr/>
        </p:nvSpPr>
        <p:spPr>
          <a:xfrm>
            <a:off x="2154108" y="1092471"/>
            <a:ext cx="6953700" cy="718800"/>
          </a:xfrm>
          <a:prstGeom prst="roundRect">
            <a:avLst>
              <a:gd name="adj" fmla="val 46729"/>
            </a:avLst>
          </a:prstGeom>
          <a:solidFill>
            <a:schemeClr val="lt1"/>
          </a:solidFill>
          <a:ln w="9525" cap="flat" cmpd="sng">
            <a:solidFill>
              <a:srgbClr val="287CF8"/>
            </a:solidFill>
            <a:prstDash val="lgDash"/>
            <a:round/>
            <a:headEnd type="none" w="sm" len="sm"/>
            <a:tailEnd type="none" w="sm" len="sm"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87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30" name="Google Shape;1730;g3923236bba4_2_2705"/>
          <p:cNvSpPr txBox="1"/>
          <p:nvPr/>
        </p:nvSpPr>
        <p:spPr>
          <a:xfrm>
            <a:off x="2270857" y="1171433"/>
            <a:ext cx="6624115" cy="553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500" b="1" i="0" u="none" strike="noStrike" cap="none" dirty="0">
                <a:solidFill>
                  <a:srgbClr val="287CF8"/>
                </a:solidFill>
                <a:latin typeface="Trebuchet MS"/>
                <a:ea typeface="Trebuchet MS"/>
                <a:cs typeface="Trebuchet MS"/>
                <a:sym typeface="Trebuchet MS"/>
              </a:rPr>
              <a:t>Створено комунальну установу «Чернівецький обласний центр підготовки громадян до національного спротиву»</a:t>
            </a:r>
            <a:endParaRPr sz="1500" b="1" i="0" u="none" strike="noStrike" cap="none" dirty="0">
              <a:solidFill>
                <a:srgbClr val="287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31" name="Google Shape;1731;g3923236bba4_2_2705"/>
          <p:cNvSpPr txBox="1"/>
          <p:nvPr/>
        </p:nvSpPr>
        <p:spPr>
          <a:xfrm>
            <a:off x="1702812" y="3448377"/>
            <a:ext cx="4849800" cy="61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0" tIns="121800" rIns="121800" bIns="1218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0" i="0" u="none" strike="noStrike" cap="none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рекрутингові центри утворено</a:t>
            </a:r>
            <a:endParaRPr sz="1600" b="0" i="0" u="none" strike="noStrike" cap="none">
              <a:solidFill>
                <a:schemeClr val="dk1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1732" name="Google Shape;1732;g3923236bba4_2_2705"/>
          <p:cNvSpPr/>
          <p:nvPr/>
        </p:nvSpPr>
        <p:spPr>
          <a:xfrm rot="5400000">
            <a:off x="1516895" y="4254702"/>
            <a:ext cx="227700" cy="1596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33" name="Google Shape;1733;g3923236bba4_2_2705"/>
          <p:cNvSpPr/>
          <p:nvPr/>
        </p:nvSpPr>
        <p:spPr>
          <a:xfrm>
            <a:off x="1848050" y="3977428"/>
            <a:ext cx="5657954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uk-UA" sz="1200" b="0" i="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центр рекрутингу Збройних Сил України </a:t>
            </a:r>
            <a:br>
              <a:rPr lang="uk-UA" sz="1200" b="0" i="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</a:br>
            <a:r>
              <a:rPr lang="uk-UA" sz="1200" b="0" i="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на базі ЦНАП Чернівецької міської ради</a:t>
            </a:r>
            <a:endParaRPr sz="1200" b="1" i="0" u="none" strike="noStrike" cap="none" dirty="0">
              <a:solidFill>
                <a:schemeClr val="dk1"/>
              </a:solidFill>
              <a:latin typeface="Trebuchet MS" panose="020B070302020209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34" name="Google Shape;1734;g3923236bba4_2_2705"/>
          <p:cNvSpPr/>
          <p:nvPr/>
        </p:nvSpPr>
        <p:spPr>
          <a:xfrm>
            <a:off x="1011019" y="3507127"/>
            <a:ext cx="580500" cy="5592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3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4</a:t>
            </a:r>
            <a:endParaRPr sz="2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5" name="Google Shape;1735;g3923236bba4_2_2705"/>
          <p:cNvSpPr/>
          <p:nvPr/>
        </p:nvSpPr>
        <p:spPr>
          <a:xfrm rot="5400000">
            <a:off x="1516895" y="4838251"/>
            <a:ext cx="227700" cy="1596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36" name="Google Shape;1736;g3923236bba4_2_2705"/>
          <p:cNvSpPr/>
          <p:nvPr/>
        </p:nvSpPr>
        <p:spPr>
          <a:xfrm>
            <a:off x="1848059" y="4560975"/>
            <a:ext cx="5968946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uk-UA" sz="1200" b="0" i="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центр рекрутингу  військової частини А 2582  </a:t>
            </a:r>
            <a:br>
              <a:rPr lang="uk-UA" sz="1200" b="0" i="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</a:br>
            <a:r>
              <a:rPr lang="uk-UA" sz="1200" b="0" i="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(82 Буковинська десантно-штурмова бригада)</a:t>
            </a:r>
            <a:endParaRPr sz="1200" b="1" i="0" u="none" strike="noStrike" cap="none" dirty="0">
              <a:solidFill>
                <a:schemeClr val="dk1"/>
              </a:solidFill>
              <a:latin typeface="Trebuchet MS" panose="020B070302020209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37" name="Google Shape;1737;g3923236bba4_2_2705"/>
          <p:cNvSpPr/>
          <p:nvPr/>
        </p:nvSpPr>
        <p:spPr>
          <a:xfrm rot="5400000">
            <a:off x="1516895" y="5483217"/>
            <a:ext cx="227700" cy="1596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38" name="Google Shape;1738;g3923236bba4_2_2705"/>
          <p:cNvSpPr/>
          <p:nvPr/>
        </p:nvSpPr>
        <p:spPr>
          <a:xfrm>
            <a:off x="1848050" y="5183641"/>
            <a:ext cx="5657954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uk-UA" sz="1200" b="0" i="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центр рекрутингу підрозділу активних дій ГУР МО «Артан»</a:t>
            </a:r>
            <a:endParaRPr dirty="0">
              <a:latin typeface="Trebuchet MS" panose="020B0703020202090204" pitchFamily="34" charset="0"/>
            </a:endParaRPr>
          </a:p>
        </p:txBody>
      </p:sp>
      <p:pic>
        <p:nvPicPr>
          <p:cNvPr id="1739" name="Google Shape;1739;g3923236bba4_2_2705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991934" y="2349900"/>
            <a:ext cx="580500" cy="553868"/>
          </a:xfrm>
          <a:prstGeom prst="rect">
            <a:avLst/>
          </a:prstGeom>
          <a:noFill/>
          <a:ln>
            <a:noFill/>
          </a:ln>
        </p:spPr>
      </p:pic>
      <p:sp>
        <p:nvSpPr>
          <p:cNvPr id="1740" name="Google Shape;1740;g3923236bba4_2_2705"/>
          <p:cNvSpPr/>
          <p:nvPr/>
        </p:nvSpPr>
        <p:spPr>
          <a:xfrm rot="5400000">
            <a:off x="1502945" y="6090022"/>
            <a:ext cx="227700" cy="1596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41" name="Google Shape;1741;g3923236bba4_2_2705"/>
          <p:cNvSpPr/>
          <p:nvPr/>
        </p:nvSpPr>
        <p:spPr>
          <a:xfrm>
            <a:off x="1848060" y="5774990"/>
            <a:ext cx="6089154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uk-UA" sz="1200" b="0" i="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центр рекрутингу військової частини А 3715 </a:t>
            </a:r>
            <a:br>
              <a:rPr lang="uk-UA" sz="1200" b="0" i="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</a:br>
            <a:r>
              <a:rPr lang="uk-UA" sz="1200" b="0" i="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(10</a:t>
            </a:r>
            <a:r>
              <a:rPr lang="uk-UA" sz="1200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8</a:t>
            </a:r>
            <a:r>
              <a:rPr lang="uk-UA" sz="1200" b="0" i="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 гірсько-штурмовий </a:t>
            </a:r>
            <a:r>
              <a:rPr lang="uk-UA" sz="1200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батальйон</a:t>
            </a:r>
            <a:r>
              <a:rPr lang="uk-UA" sz="1200" b="0" i="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 10</a:t>
            </a:r>
            <a:r>
              <a:rPr lang="uk-UA" sz="1200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uk-UA" sz="1200" b="0" i="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окремої гірсько-штурмової бригади)</a:t>
            </a:r>
            <a:endParaRPr dirty="0">
              <a:latin typeface="Trebuchet MS" panose="020B0703020202090204" pitchFamily="34" charset="0"/>
            </a:endParaRPr>
          </a:p>
        </p:txBody>
      </p:sp>
      <p:pic>
        <p:nvPicPr>
          <p:cNvPr id="1742" name="Google Shape;1742;g3923236bba4_2_27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83527" y="1914908"/>
            <a:ext cx="2378912" cy="1359906"/>
          </a:xfrm>
          <a:prstGeom prst="rect">
            <a:avLst/>
          </a:prstGeom>
          <a:noFill/>
          <a:ln>
            <a:noFill/>
          </a:ln>
          <a:effectLst>
            <a:outerShdw blurRad="80085" dist="12700" dir="2700000" algn="tl" rotWithShape="0">
              <a:srgbClr val="7DA5FB">
                <a:alpha val="65000"/>
              </a:srgbClr>
            </a:outerShdw>
          </a:effectLst>
        </p:spPr>
      </p:pic>
      <p:pic>
        <p:nvPicPr>
          <p:cNvPr id="1743" name="Google Shape;1743;g3923236bba4_2_270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94972" y="3465226"/>
            <a:ext cx="2378911" cy="1368507"/>
          </a:xfrm>
          <a:prstGeom prst="rect">
            <a:avLst/>
          </a:prstGeom>
          <a:noFill/>
          <a:ln>
            <a:noFill/>
          </a:ln>
          <a:effectLst>
            <a:outerShdw blurRad="80085" dist="12700" dir="2700000" algn="tl" rotWithShape="0">
              <a:srgbClr val="7DA5FB">
                <a:alpha val="65000"/>
              </a:srgbClr>
            </a:outerShdw>
          </a:effectLst>
        </p:spPr>
      </p:pic>
      <p:pic>
        <p:nvPicPr>
          <p:cNvPr id="1744" name="Google Shape;1744;g3923236bba4_2_270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94972" y="5023129"/>
            <a:ext cx="2378911" cy="1260543"/>
          </a:xfrm>
          <a:prstGeom prst="rect">
            <a:avLst/>
          </a:prstGeom>
          <a:noFill/>
          <a:ln>
            <a:noFill/>
          </a:ln>
          <a:effectLst>
            <a:outerShdw blurRad="80085" dist="12700" dir="2700000" algn="tl" rotWithShape="0">
              <a:srgbClr val="7DA5FB">
                <a:alpha val="65000"/>
              </a:srgbClr>
            </a:outerShdw>
          </a:effectLst>
        </p:spPr>
      </p:pic>
      <p:pic>
        <p:nvPicPr>
          <p:cNvPr id="2" name="Google Shape;224;g3a1f6575b08_30_0">
            <a:extLst>
              <a:ext uri="{FF2B5EF4-FFF2-40B4-BE49-F238E27FC236}">
                <a16:creationId xmlns:a16="http://schemas.microsoft.com/office/drawing/2014/main" id="{FC7751A1-881E-5388-4A9D-67F386200C3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7CDA75D-CA9D-5B4A-C7EA-8CE6C33D2175}"/>
              </a:ext>
            </a:extLst>
          </p:cNvPr>
          <p:cNvGrpSpPr/>
          <p:nvPr/>
        </p:nvGrpSpPr>
        <p:grpSpPr>
          <a:xfrm>
            <a:off x="-1571958" y="598000"/>
            <a:ext cx="7452131" cy="108000"/>
            <a:chOff x="-2448910" y="879349"/>
            <a:chExt cx="7452131" cy="108000"/>
          </a:xfrm>
        </p:grpSpPr>
        <p:cxnSp>
          <p:nvCxnSpPr>
            <p:cNvPr id="4" name="Google Shape;215;g3a1f6575b08_30_0">
              <a:extLst>
                <a:ext uri="{FF2B5EF4-FFF2-40B4-BE49-F238E27FC236}">
                  <a16:creationId xmlns:a16="http://schemas.microsoft.com/office/drawing/2014/main" id="{C7453D2C-C39A-12DD-A904-C106484F0346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" name="Google Shape;216;g3a1f6575b08_30_0">
              <a:extLst>
                <a:ext uri="{FF2B5EF4-FFF2-40B4-BE49-F238E27FC236}">
                  <a16:creationId xmlns:a16="http://schemas.microsoft.com/office/drawing/2014/main" id="{202D3DF5-41D3-F02E-3990-222D3BFF4B16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923236bba4_2_0"/>
          <p:cNvSpPr/>
          <p:nvPr/>
        </p:nvSpPr>
        <p:spPr>
          <a:xfrm>
            <a:off x="-12" y="828513"/>
            <a:ext cx="12192000" cy="6052800"/>
          </a:xfrm>
          <a:prstGeom prst="roundRect">
            <a:avLst>
              <a:gd name="adj" fmla="val 0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3923236bba4_2_0"/>
          <p:cNvSpPr/>
          <p:nvPr/>
        </p:nvSpPr>
        <p:spPr>
          <a:xfrm>
            <a:off x="376619" y="1522923"/>
            <a:ext cx="5686500" cy="5175301"/>
          </a:xfrm>
          <a:prstGeom prst="roundRect">
            <a:avLst>
              <a:gd name="adj" fmla="val 5726"/>
            </a:avLst>
          </a:prstGeom>
          <a:solidFill>
            <a:schemeClr val="lt1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3923236bba4_2_0"/>
          <p:cNvSpPr/>
          <p:nvPr/>
        </p:nvSpPr>
        <p:spPr>
          <a:xfrm>
            <a:off x="6210578" y="1528777"/>
            <a:ext cx="5686500" cy="5175300"/>
          </a:xfrm>
          <a:prstGeom prst="roundRect">
            <a:avLst>
              <a:gd name="adj" fmla="val 5726"/>
            </a:avLst>
          </a:prstGeom>
          <a:solidFill>
            <a:schemeClr val="lt1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86EA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8" name="Google Shape;258;g3923236bba4_2_0"/>
          <p:cNvSpPr/>
          <p:nvPr/>
        </p:nvSpPr>
        <p:spPr>
          <a:xfrm>
            <a:off x="6931250" y="912373"/>
            <a:ext cx="4070400" cy="489600"/>
          </a:xfrm>
          <a:prstGeom prst="roundRect">
            <a:avLst>
              <a:gd name="adj" fmla="val 46729"/>
            </a:avLst>
          </a:prstGeom>
          <a:solidFill>
            <a:srgbClr val="719FFB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algn="ctr">
              <a:buSzPts val="1400"/>
            </a:pPr>
            <a:r>
              <a:rPr lang="uk-UA" sz="1600" b="1" dirty="0">
                <a:solidFill>
                  <a:schemeClr val="lt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СУМА </a:t>
            </a:r>
            <a:r>
              <a:rPr lang="uk-UA" sz="1600" b="1" dirty="0">
                <a:solidFill>
                  <a:schemeClr val="lt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СПЛАЧЕНИХ</a:t>
            </a:r>
            <a:r>
              <a:rPr lang="uk-UA" sz="1600" b="1" dirty="0">
                <a:solidFill>
                  <a:schemeClr val="lt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uk-UA" sz="1600" b="1" dirty="0">
                <a:solidFill>
                  <a:schemeClr val="lt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ПОДАТКІВ (МСП)</a:t>
            </a:r>
            <a:endParaRPr lang="uk-UA" sz="1600" b="1" dirty="0"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259" name="Google Shape;259;g3923236bba4_2_0"/>
          <p:cNvSpPr txBox="1"/>
          <p:nvPr/>
        </p:nvSpPr>
        <p:spPr>
          <a:xfrm>
            <a:off x="598246" y="169036"/>
            <a:ext cx="10332300" cy="46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Розвиток підприємництва</a:t>
            </a:r>
            <a:endParaRPr sz="2400" b="1" dirty="0">
              <a:solidFill>
                <a:srgbClr val="0072F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4" name="Google Shape;264;g3923236bba4_2_0"/>
          <p:cNvSpPr txBox="1"/>
          <p:nvPr/>
        </p:nvSpPr>
        <p:spPr>
          <a:xfrm>
            <a:off x="6710771" y="4685128"/>
            <a:ext cx="885948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0" tIns="121800" rIns="121800" bIns="121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uk-UA" sz="2800" b="1" i="0" u="none" strike="noStrike" cap="none">
                <a:solidFill>
                  <a:srgbClr val="0072F3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78</a:t>
            </a:r>
            <a:endParaRPr sz="2800" b="1" i="0" u="none" strike="noStrike" cap="none">
              <a:solidFill>
                <a:srgbClr val="203965"/>
              </a:solidFill>
              <a:latin typeface="Trebuchet MS" panose="020B070302020209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5" name="Google Shape;265;g3923236bba4_2_0"/>
          <p:cNvSpPr txBox="1"/>
          <p:nvPr/>
        </p:nvSpPr>
        <p:spPr>
          <a:xfrm>
            <a:off x="7217739" y="4724882"/>
            <a:ext cx="153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0" tIns="121800" rIns="121800" bIns="121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200" b="0" i="0" u="none" strike="noStrike" cap="none" dirty="0" err="1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релокованих</a:t>
            </a:r>
            <a:r>
              <a:rPr lang="uk-UA" sz="1200" b="0" i="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 підприємств</a:t>
            </a:r>
            <a:endParaRPr sz="1200" b="0" i="0" u="none" strike="noStrike" cap="none" dirty="0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266" name="Google Shape;266;g3923236bba4_2_0"/>
          <p:cNvSpPr/>
          <p:nvPr/>
        </p:nvSpPr>
        <p:spPr>
          <a:xfrm>
            <a:off x="563718" y="914715"/>
            <a:ext cx="5214300" cy="489600"/>
          </a:xfrm>
          <a:prstGeom prst="roundRect">
            <a:avLst>
              <a:gd name="adj" fmla="val 46729"/>
            </a:avLst>
          </a:prstGeom>
          <a:solidFill>
            <a:srgbClr val="719FFB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algn="ctr">
              <a:buSzPts val="1600"/>
            </a:pPr>
            <a:r>
              <a:rPr lang="uk-UA" sz="1600" b="1" dirty="0">
                <a:solidFill>
                  <a:schemeClr val="lt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КІЛЬКІСТЬ СУБ</a:t>
            </a:r>
            <a:r>
              <a:rPr lang="uk-UA" sz="1600" dirty="0">
                <a:solidFill>
                  <a:schemeClr val="lt1"/>
                </a:solidFill>
                <a:latin typeface="Trebuchet MS" panose="020B0703020202090204" pitchFamily="34" charset="0"/>
              </a:rPr>
              <a:t>’</a:t>
            </a:r>
            <a:r>
              <a:rPr lang="uk-UA" sz="1600" b="1" dirty="0">
                <a:solidFill>
                  <a:schemeClr val="lt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ЄКТІВ ГОСПОДАРЮВАННЯ</a:t>
            </a:r>
            <a:endParaRPr lang="uk-UA" sz="1600" dirty="0">
              <a:latin typeface="Trebuchet MS" panose="020B0703020202090204" pitchFamily="34" charset="0"/>
            </a:endParaRPr>
          </a:p>
        </p:txBody>
      </p:sp>
      <p:sp>
        <p:nvSpPr>
          <p:cNvPr id="267" name="Google Shape;267;g3923236bba4_2_0"/>
          <p:cNvSpPr txBox="1"/>
          <p:nvPr/>
        </p:nvSpPr>
        <p:spPr>
          <a:xfrm>
            <a:off x="8751339" y="4694132"/>
            <a:ext cx="1018286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0" tIns="121800" rIns="121800" bIns="121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uk-UA" sz="2800" b="1" i="0" u="none" strike="noStrike" cap="none" dirty="0">
                <a:solidFill>
                  <a:srgbClr val="0072F3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39</a:t>
            </a:r>
            <a:endParaRPr sz="2800" b="1" i="0" u="none" strike="noStrike" cap="none" dirty="0">
              <a:solidFill>
                <a:schemeClr val="dk1"/>
              </a:solidFill>
              <a:latin typeface="Trebuchet MS" panose="020B070302020209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8" name="Google Shape;268;g3923236bba4_2_0"/>
          <p:cNvSpPr txBox="1"/>
          <p:nvPr/>
        </p:nvSpPr>
        <p:spPr>
          <a:xfrm>
            <a:off x="9464431" y="4724883"/>
            <a:ext cx="235095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0" tIns="121800" rIns="121800" bIns="1218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1200" b="0" i="0" u="none" strike="noStrike" cap="none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зареєстровані та сплачують податки в області </a:t>
            </a:r>
            <a:endParaRPr sz="1200" b="0" i="0" u="none" strike="noStrike" cap="none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</p:txBody>
      </p:sp>
      <p:cxnSp>
        <p:nvCxnSpPr>
          <p:cNvPr id="269" name="Google Shape;269;g3923236bba4_2_0"/>
          <p:cNvCxnSpPr/>
          <p:nvPr/>
        </p:nvCxnSpPr>
        <p:spPr>
          <a:xfrm rot="10800000" flipH="1">
            <a:off x="6711761" y="4103175"/>
            <a:ext cx="4924200" cy="2820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0" name="Google Shape;270;g3923236bba4_2_0"/>
          <p:cNvSpPr/>
          <p:nvPr/>
        </p:nvSpPr>
        <p:spPr>
          <a:xfrm>
            <a:off x="6558439" y="5791191"/>
            <a:ext cx="202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1" i="0" u="none" strike="noStrike" cap="none" dirty="0">
                <a:solidFill>
                  <a:srgbClr val="7DA5FB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2024 рік</a:t>
            </a:r>
            <a:endParaRPr sz="1100" b="0" i="0" u="none" strike="noStrike" cap="none" dirty="0">
              <a:solidFill>
                <a:srgbClr val="7DA5FB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271" name="Google Shape;271;g3923236bba4_2_0"/>
          <p:cNvSpPr/>
          <p:nvPr/>
        </p:nvSpPr>
        <p:spPr>
          <a:xfrm>
            <a:off x="10153801" y="5780850"/>
            <a:ext cx="137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1" i="0" u="none" strike="noStrike" cap="none">
                <a:solidFill>
                  <a:srgbClr val="7DA5FB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2025 рік</a:t>
            </a:r>
            <a:endParaRPr sz="1400" b="1" i="0" u="none" strike="noStrike" cap="none">
              <a:solidFill>
                <a:srgbClr val="7DA5FB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272" name="Google Shape;272;g3923236bba4_2_0"/>
          <p:cNvSpPr/>
          <p:nvPr/>
        </p:nvSpPr>
        <p:spPr>
          <a:xfrm>
            <a:off x="6620263" y="5421911"/>
            <a:ext cx="510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uk-UA" sz="1300" b="1" i="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Сплачено податків </a:t>
            </a:r>
            <a:r>
              <a:rPr lang="uk-UA" sz="1300" b="1" i="0" u="none" strike="noStrike" cap="none" dirty="0" err="1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релокованими</a:t>
            </a:r>
            <a:r>
              <a:rPr lang="uk-UA" sz="1300" b="1" i="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 підприємствами</a:t>
            </a:r>
            <a:endParaRPr sz="1300" b="0" i="0" u="none" strike="noStrike" cap="none" dirty="0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273" name="Google Shape;273;g3923236bba4_2_0"/>
          <p:cNvSpPr/>
          <p:nvPr/>
        </p:nvSpPr>
        <p:spPr>
          <a:xfrm>
            <a:off x="6866738" y="6079144"/>
            <a:ext cx="152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1" i="0" u="none" strike="noStrike" cap="none" dirty="0">
                <a:solidFill>
                  <a:srgbClr val="276CF8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 7</a:t>
            </a:r>
            <a:r>
              <a:rPr lang="uk-UA" b="1" dirty="0">
                <a:solidFill>
                  <a:srgbClr val="276CF8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8</a:t>
            </a:r>
            <a:r>
              <a:rPr lang="uk-UA" sz="1400" b="1" i="0" u="none" strike="noStrike" cap="none" dirty="0">
                <a:solidFill>
                  <a:srgbClr val="276CF8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,</a:t>
            </a:r>
            <a:r>
              <a:rPr lang="uk-UA" b="1" dirty="0">
                <a:solidFill>
                  <a:srgbClr val="276CF8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0</a:t>
            </a:r>
            <a:r>
              <a:rPr lang="uk-UA" sz="1400" b="1" i="0" u="none" strike="noStrike" cap="none" dirty="0">
                <a:solidFill>
                  <a:srgbClr val="0086EA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uk-UA" sz="1100" b="1" i="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млн грн</a:t>
            </a:r>
            <a:endParaRPr sz="1100" b="0" i="0" u="none" strike="noStrike" cap="none" dirty="0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274" name="Google Shape;274;g3923236bba4_2_0"/>
          <p:cNvSpPr/>
          <p:nvPr/>
        </p:nvSpPr>
        <p:spPr>
          <a:xfrm>
            <a:off x="9835713" y="6079133"/>
            <a:ext cx="1734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b="1" dirty="0">
                <a:solidFill>
                  <a:srgbClr val="276CF8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  242,6</a:t>
            </a:r>
            <a:r>
              <a:rPr lang="uk-UA" sz="1400" b="1" i="0" u="none" strike="noStrike" cap="none" dirty="0">
                <a:solidFill>
                  <a:srgbClr val="0086EA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uk-UA" sz="1100" b="1" i="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млн грн</a:t>
            </a:r>
            <a:endParaRPr sz="1100" b="0" i="0" u="none" strike="noStrike" cap="none" dirty="0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277" name="Google Shape;277;g3923236bba4_2_0"/>
          <p:cNvSpPr txBox="1"/>
          <p:nvPr/>
        </p:nvSpPr>
        <p:spPr>
          <a:xfrm>
            <a:off x="7633091" y="1698994"/>
            <a:ext cx="39069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Індустріальних парків в області, які включені до Реєстру індустріальних (промислових) парків станом на 01.09.2025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3923236bba4_2_0"/>
          <p:cNvSpPr/>
          <p:nvPr/>
        </p:nvSpPr>
        <p:spPr>
          <a:xfrm>
            <a:off x="9225896" y="1824438"/>
            <a:ext cx="2361300" cy="3384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uk-UA" sz="1500" b="1" i="0" u="none" strike="noStrike" cap="none" dirty="0">
                <a:solidFill>
                  <a:srgbClr val="276CF8"/>
                </a:solidFill>
                <a:latin typeface="Arial"/>
                <a:ea typeface="Arial"/>
                <a:cs typeface="Arial"/>
                <a:sym typeface="Arial"/>
              </a:rPr>
              <a:t>Збільшення на 34,8 %</a:t>
            </a:r>
            <a:endParaRPr sz="1500" b="1" i="0" u="none" strike="noStrike" cap="none" dirty="0">
              <a:solidFill>
                <a:srgbClr val="276C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3923236bba4_2_0"/>
          <p:cNvSpPr txBox="1"/>
          <p:nvPr/>
        </p:nvSpPr>
        <p:spPr>
          <a:xfrm>
            <a:off x="2010194" y="3347212"/>
            <a:ext cx="3700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СУМА </a:t>
            </a:r>
            <a:r>
              <a:rPr lang="uk-UA"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СПЛАЧЕНИХ</a:t>
            </a:r>
            <a:r>
              <a:rPr lang="uk-UA" sz="1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ПОДАТКІВ (МСП)</a:t>
            </a:r>
            <a:endParaRPr sz="16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1" name="Google Shape;281;g3923236bba4_2_0"/>
          <p:cNvSpPr/>
          <p:nvPr/>
        </p:nvSpPr>
        <p:spPr>
          <a:xfrm>
            <a:off x="7640277" y="4190379"/>
            <a:ext cx="3325200" cy="514800"/>
          </a:xfrm>
          <a:prstGeom prst="roundRect">
            <a:avLst>
              <a:gd name="adj" fmla="val 46729"/>
            </a:avLst>
          </a:prstGeom>
          <a:solidFill>
            <a:srgbClr val="719FFB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1" i="0" u="none" strike="noStrike" cap="none" dirty="0">
                <a:solidFill>
                  <a:schemeClr val="lt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РЕЛОКАЦІЯ БІЗНЕСУ</a:t>
            </a:r>
            <a:endParaRPr sz="1400" b="0" i="0" u="none" strike="noStrike" cap="none" dirty="0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35" name="Прямокутник 34"/>
          <p:cNvSpPr/>
          <p:nvPr/>
        </p:nvSpPr>
        <p:spPr>
          <a:xfrm>
            <a:off x="8817754" y="6079133"/>
            <a:ext cx="18198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rebuchet MS" panose="020B0703020202090204" pitchFamily="34" charset="0"/>
              </a:rPr>
              <a:t>в 3,1 рази</a:t>
            </a:r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36" name="Прямокутник 35"/>
          <p:cNvSpPr/>
          <p:nvPr/>
        </p:nvSpPr>
        <p:spPr>
          <a:xfrm>
            <a:off x="8414343" y="5938115"/>
            <a:ext cx="403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&lt;</a:t>
            </a:r>
            <a:endParaRPr lang="en-US" sz="1800" dirty="0"/>
          </a:p>
        </p:txBody>
      </p:sp>
      <p:sp>
        <p:nvSpPr>
          <p:cNvPr id="8" name="Google Shape;272;g3923236bba4_2_0">
            <a:extLst>
              <a:ext uri="{FF2B5EF4-FFF2-40B4-BE49-F238E27FC236}">
                <a16:creationId xmlns:a16="http://schemas.microsoft.com/office/drawing/2014/main" id="{33346E9F-9903-A38E-AAC6-54AB09EDBB1F}"/>
              </a:ext>
            </a:extLst>
          </p:cNvPr>
          <p:cNvSpPr/>
          <p:nvPr/>
        </p:nvSpPr>
        <p:spPr>
          <a:xfrm>
            <a:off x="723980" y="6090984"/>
            <a:ext cx="510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uk-UA" sz="1300" b="1" i="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Кількість </a:t>
            </a:r>
            <a:r>
              <a:rPr lang="uk-UA" sz="1300" b="1" i="0" u="none" strike="noStrike" cap="none" dirty="0" err="1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субʼєктів</a:t>
            </a:r>
            <a:r>
              <a:rPr lang="uk-UA" sz="1300" b="1" i="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 господарської діяльності, осіб</a:t>
            </a:r>
            <a:endParaRPr sz="1300" b="0" i="0" u="none" strike="noStrike" cap="none" dirty="0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41AA2CA3-0436-E736-8BE9-83CD5969FB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8239858"/>
              </p:ext>
            </p:extLst>
          </p:nvPr>
        </p:nvGraphicFramePr>
        <p:xfrm>
          <a:off x="756017" y="1853014"/>
          <a:ext cx="4421127" cy="3721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Google Shape;272;g3923236bba4_2_0">
            <a:extLst>
              <a:ext uri="{FF2B5EF4-FFF2-40B4-BE49-F238E27FC236}">
                <a16:creationId xmlns:a16="http://schemas.microsoft.com/office/drawing/2014/main" id="{41C82F34-F0EA-A1A6-FDB4-B2CF1E117DCB}"/>
              </a:ext>
            </a:extLst>
          </p:cNvPr>
          <p:cNvSpPr/>
          <p:nvPr/>
        </p:nvSpPr>
        <p:spPr>
          <a:xfrm>
            <a:off x="1065440" y="3901933"/>
            <a:ext cx="88183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uk-UA" sz="1300" b="1" i="0" u="none" strike="noStrike" cap="none" dirty="0">
                <a:solidFill>
                  <a:srgbClr val="276CF8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66 374</a:t>
            </a:r>
            <a:endParaRPr sz="1300" b="0" i="0" u="none" strike="noStrike" cap="none" dirty="0">
              <a:solidFill>
                <a:srgbClr val="276CF8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12" name="Google Shape;272;g3923236bba4_2_0">
            <a:extLst>
              <a:ext uri="{FF2B5EF4-FFF2-40B4-BE49-F238E27FC236}">
                <a16:creationId xmlns:a16="http://schemas.microsoft.com/office/drawing/2014/main" id="{3775473B-2448-08DF-C743-9EEF1B123773}"/>
              </a:ext>
            </a:extLst>
          </p:cNvPr>
          <p:cNvSpPr/>
          <p:nvPr/>
        </p:nvSpPr>
        <p:spPr>
          <a:xfrm>
            <a:off x="2072830" y="2016001"/>
            <a:ext cx="88183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uk-UA" sz="1300" b="1" i="0" u="none" strike="noStrike" cap="none" dirty="0">
                <a:solidFill>
                  <a:srgbClr val="276CF8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66 603</a:t>
            </a:r>
            <a:endParaRPr sz="1300" b="0" i="0" u="none" strike="noStrike" cap="none" dirty="0">
              <a:solidFill>
                <a:srgbClr val="276CF8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13" name="Google Shape;278;g3923236bba4_2_0">
            <a:extLst>
              <a:ext uri="{FF2B5EF4-FFF2-40B4-BE49-F238E27FC236}">
                <a16:creationId xmlns:a16="http://schemas.microsoft.com/office/drawing/2014/main" id="{58E36E7A-A62F-B52F-6550-89E7988EB36E}"/>
              </a:ext>
            </a:extLst>
          </p:cNvPr>
          <p:cNvSpPr/>
          <p:nvPr/>
        </p:nvSpPr>
        <p:spPr>
          <a:xfrm>
            <a:off x="3584833" y="2402856"/>
            <a:ext cx="2205711" cy="74003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uk-UA" sz="2400" b="1" i="0" u="none" strike="noStrike" cap="none" dirty="0">
                <a:solidFill>
                  <a:srgbClr val="276CF8"/>
                </a:solidFill>
                <a:latin typeface="Trebuchet MS" panose="020B0703020202090204" pitchFamily="34" charset="0"/>
                <a:sym typeface="Arial"/>
              </a:rPr>
              <a:t>+229 </a:t>
            </a:r>
            <a:r>
              <a:rPr lang="uk-UA" sz="1500" b="1" i="0" u="none" strike="noStrike" cap="none" dirty="0" err="1">
                <a:solidFill>
                  <a:schemeClr val="tx1"/>
                </a:solidFill>
                <a:latin typeface="Trebuchet MS" panose="020B0703020202090204" pitchFamily="34" charset="0"/>
                <a:sym typeface="Arial"/>
              </a:rPr>
              <a:t>субʼєктів</a:t>
            </a:r>
            <a:r>
              <a:rPr lang="uk-UA" sz="1500" b="1" i="0" u="none" strike="noStrike" cap="none" dirty="0">
                <a:solidFill>
                  <a:schemeClr val="tx1"/>
                </a:solidFill>
                <a:latin typeface="Trebuchet MS" panose="020B0703020202090204" pitchFamily="34" charset="0"/>
                <a:sym typeface="Arial"/>
              </a:rPr>
              <a:t> господарювання</a:t>
            </a:r>
            <a:endParaRPr sz="1500" b="1" i="0" u="none" strike="noStrike" cap="none" dirty="0">
              <a:solidFill>
                <a:schemeClr val="tx1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14" name="Прямокутник 34">
            <a:extLst>
              <a:ext uri="{FF2B5EF4-FFF2-40B4-BE49-F238E27FC236}">
                <a16:creationId xmlns:a16="http://schemas.microsoft.com/office/drawing/2014/main" id="{EA2407A3-E4D6-61A3-EEA5-B840900E882F}"/>
              </a:ext>
            </a:extLst>
          </p:cNvPr>
          <p:cNvSpPr/>
          <p:nvPr/>
        </p:nvSpPr>
        <p:spPr>
          <a:xfrm>
            <a:off x="4011154" y="4363073"/>
            <a:ext cx="181983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rebuchet MS" panose="020B0703020202090204" pitchFamily="34" charset="0"/>
              </a:rPr>
              <a:t>11 місяців 2024</a:t>
            </a:r>
            <a:br>
              <a:rPr lang="uk-UA" dirty="0">
                <a:latin typeface="Trebuchet MS" panose="020B0703020202090204" pitchFamily="34" charset="0"/>
              </a:rPr>
            </a:br>
            <a:endParaRPr lang="uk-UA" sz="500" dirty="0">
              <a:latin typeface="Trebuchet MS" panose="020B0703020202090204" pitchFamily="34" charset="0"/>
            </a:endParaRPr>
          </a:p>
          <a:p>
            <a:r>
              <a:rPr lang="uk-UA" dirty="0">
                <a:latin typeface="Trebuchet MS" panose="020B0703020202090204" pitchFamily="34" charset="0"/>
              </a:rPr>
              <a:t>11 місяців 2025</a:t>
            </a:r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68FFC374-26B7-CF7E-BAB4-EE42D1F6E15A}"/>
              </a:ext>
            </a:extLst>
          </p:cNvPr>
          <p:cNvSpPr/>
          <p:nvPr/>
        </p:nvSpPr>
        <p:spPr>
          <a:xfrm>
            <a:off x="3926097" y="4453436"/>
            <a:ext cx="118730" cy="116914"/>
          </a:xfrm>
          <a:prstGeom prst="ellipse">
            <a:avLst/>
          </a:prstGeom>
          <a:solidFill>
            <a:srgbClr val="7DA5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C3AC980D-95BD-7AB9-C8CB-34D86769380F}"/>
              </a:ext>
            </a:extLst>
          </p:cNvPr>
          <p:cNvSpPr/>
          <p:nvPr/>
        </p:nvSpPr>
        <p:spPr>
          <a:xfrm>
            <a:off x="3926097" y="4743522"/>
            <a:ext cx="118730" cy="116914"/>
          </a:xfrm>
          <a:prstGeom prst="ellipse">
            <a:avLst/>
          </a:prstGeom>
          <a:solidFill>
            <a:srgbClr val="276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31EE7468-022D-876D-5F97-B624F0231E54}"/>
              </a:ext>
            </a:extLst>
          </p:cNvPr>
          <p:cNvCxnSpPr>
            <a:cxnSpLocks/>
          </p:cNvCxnSpPr>
          <p:nvPr/>
        </p:nvCxnSpPr>
        <p:spPr>
          <a:xfrm flipV="1">
            <a:off x="3277580" y="2228300"/>
            <a:ext cx="0" cy="1266201"/>
          </a:xfrm>
          <a:prstGeom prst="straightConnector1">
            <a:avLst/>
          </a:prstGeom>
          <a:ln w="38100">
            <a:solidFill>
              <a:srgbClr val="276C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кутник 34">
            <a:extLst>
              <a:ext uri="{FF2B5EF4-FFF2-40B4-BE49-F238E27FC236}">
                <a16:creationId xmlns:a16="http://schemas.microsoft.com/office/drawing/2014/main" id="{B730A0AF-6CAF-BC99-96DA-562B65E87E6D}"/>
              </a:ext>
            </a:extLst>
          </p:cNvPr>
          <p:cNvSpPr/>
          <p:nvPr/>
        </p:nvSpPr>
        <p:spPr>
          <a:xfrm>
            <a:off x="9770510" y="2547921"/>
            <a:ext cx="181983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rebuchet MS" panose="020B0703020202090204" pitchFamily="34" charset="0"/>
              </a:rPr>
              <a:t>11 місяців 2024</a:t>
            </a:r>
            <a:br>
              <a:rPr lang="uk-UA" dirty="0">
                <a:latin typeface="Trebuchet MS" panose="020B0703020202090204" pitchFamily="34" charset="0"/>
              </a:rPr>
            </a:br>
            <a:endParaRPr lang="uk-UA" sz="500" dirty="0">
              <a:latin typeface="Trebuchet MS" panose="020B0703020202090204" pitchFamily="34" charset="0"/>
            </a:endParaRPr>
          </a:p>
          <a:p>
            <a:r>
              <a:rPr lang="uk-UA" dirty="0">
                <a:latin typeface="Trebuchet MS" panose="020B0703020202090204" pitchFamily="34" charset="0"/>
              </a:rPr>
              <a:t>11 місяців 2025</a:t>
            </a:r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9368386C-FB5E-B708-97A3-34E01BFE9138}"/>
              </a:ext>
            </a:extLst>
          </p:cNvPr>
          <p:cNvSpPr/>
          <p:nvPr/>
        </p:nvSpPr>
        <p:spPr>
          <a:xfrm>
            <a:off x="9685453" y="2638284"/>
            <a:ext cx="118730" cy="116914"/>
          </a:xfrm>
          <a:prstGeom prst="ellipse">
            <a:avLst/>
          </a:prstGeom>
          <a:solidFill>
            <a:srgbClr val="7DA5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C267B9A4-CB9F-A08D-4BDF-968F97AA7B39}"/>
              </a:ext>
            </a:extLst>
          </p:cNvPr>
          <p:cNvSpPr/>
          <p:nvPr/>
        </p:nvSpPr>
        <p:spPr>
          <a:xfrm>
            <a:off x="9685453" y="2928370"/>
            <a:ext cx="118730" cy="116914"/>
          </a:xfrm>
          <a:prstGeom prst="ellipse">
            <a:avLst/>
          </a:prstGeom>
          <a:solidFill>
            <a:srgbClr val="276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Google Shape;272;g3923236bba4_2_0">
            <a:extLst>
              <a:ext uri="{FF2B5EF4-FFF2-40B4-BE49-F238E27FC236}">
                <a16:creationId xmlns:a16="http://schemas.microsoft.com/office/drawing/2014/main" id="{01CB2D95-4439-6FE3-927C-95C394886984}"/>
              </a:ext>
            </a:extLst>
          </p:cNvPr>
          <p:cNvSpPr/>
          <p:nvPr/>
        </p:nvSpPr>
        <p:spPr>
          <a:xfrm>
            <a:off x="6594693" y="3746700"/>
            <a:ext cx="510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uk-UA" sz="1300" b="1" i="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Сума сплачених податків, млрд грн</a:t>
            </a:r>
            <a:endParaRPr sz="1300" b="0" i="0" u="none" strike="noStrike" cap="none" dirty="0">
              <a:solidFill>
                <a:srgbClr val="000000"/>
              </a:solidFill>
              <a:latin typeface="Trebuchet MS" panose="020B0703020202090204" pitchFamily="34" charset="0"/>
              <a:sym typeface="Arial"/>
            </a:endParaRP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3892E4D6-14A7-A7C4-F669-199AB1EF03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6158402"/>
              </p:ext>
            </p:extLst>
          </p:nvPr>
        </p:nvGraphicFramePr>
        <p:xfrm>
          <a:off x="6141772" y="1401973"/>
          <a:ext cx="3052122" cy="2457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Google Shape;272;g3923236bba4_2_0">
            <a:extLst>
              <a:ext uri="{FF2B5EF4-FFF2-40B4-BE49-F238E27FC236}">
                <a16:creationId xmlns:a16="http://schemas.microsoft.com/office/drawing/2014/main" id="{D266AB32-68AB-B60D-4F56-84CBDC2979D3}"/>
              </a:ext>
            </a:extLst>
          </p:cNvPr>
          <p:cNvSpPr/>
          <p:nvPr/>
        </p:nvSpPr>
        <p:spPr>
          <a:xfrm>
            <a:off x="6445823" y="2788750"/>
            <a:ext cx="88183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uk-UA" sz="1300" b="1" i="0" u="none" strike="noStrike" cap="none" dirty="0">
                <a:solidFill>
                  <a:schemeClr val="bg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8,7</a:t>
            </a:r>
            <a:endParaRPr sz="1300" b="0" i="0" u="none" strike="noStrike" cap="none" dirty="0">
              <a:solidFill>
                <a:schemeClr val="bg1"/>
              </a:solidFill>
              <a:latin typeface="Trebuchet MS" panose="020B0703020202090204" pitchFamily="34" charset="0"/>
              <a:sym typeface="Arial"/>
            </a:endParaRPr>
          </a:p>
        </p:txBody>
      </p:sp>
      <p:sp>
        <p:nvSpPr>
          <p:cNvPr id="28" name="Google Shape;272;g3923236bba4_2_0">
            <a:extLst>
              <a:ext uri="{FF2B5EF4-FFF2-40B4-BE49-F238E27FC236}">
                <a16:creationId xmlns:a16="http://schemas.microsoft.com/office/drawing/2014/main" id="{2BBC9F21-F01F-4567-EA9D-902C59DC09F5}"/>
              </a:ext>
            </a:extLst>
          </p:cNvPr>
          <p:cNvSpPr/>
          <p:nvPr/>
        </p:nvSpPr>
        <p:spPr>
          <a:xfrm>
            <a:off x="8022831" y="2218907"/>
            <a:ext cx="88183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uk-UA" sz="1300" b="1" i="0" u="none" strike="noStrike" cap="none" dirty="0">
                <a:solidFill>
                  <a:schemeClr val="bg1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6,4</a:t>
            </a:r>
            <a:endParaRPr sz="1300" b="0" i="0" u="none" strike="noStrike" cap="none" dirty="0">
              <a:solidFill>
                <a:schemeClr val="bg1"/>
              </a:solidFill>
              <a:latin typeface="Trebuchet MS" panose="020B0703020202090204" pitchFamily="34" charset="0"/>
              <a:sym typeface="Arial"/>
            </a:endParaRPr>
          </a:p>
        </p:txBody>
      </p:sp>
      <p:pic>
        <p:nvPicPr>
          <p:cNvPr id="29" name="Google Shape;224;g3a1f6575b08_30_0">
            <a:extLst>
              <a:ext uri="{FF2B5EF4-FFF2-40B4-BE49-F238E27FC236}">
                <a16:creationId xmlns:a16="http://schemas.microsoft.com/office/drawing/2014/main" id="{F81D31E0-7A83-4F86-F6B4-009577825EF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4201769-C4B0-9C78-8815-AB102594C705}"/>
              </a:ext>
            </a:extLst>
          </p:cNvPr>
          <p:cNvGrpSpPr/>
          <p:nvPr/>
        </p:nvGrpSpPr>
        <p:grpSpPr>
          <a:xfrm>
            <a:off x="-1571958" y="671329"/>
            <a:ext cx="7452131" cy="108000"/>
            <a:chOff x="-2448910" y="879349"/>
            <a:chExt cx="7452131" cy="108000"/>
          </a:xfrm>
        </p:grpSpPr>
        <p:cxnSp>
          <p:nvCxnSpPr>
            <p:cNvPr id="31" name="Google Shape;215;g3a1f6575b08_30_0">
              <a:extLst>
                <a:ext uri="{FF2B5EF4-FFF2-40B4-BE49-F238E27FC236}">
                  <a16:creationId xmlns:a16="http://schemas.microsoft.com/office/drawing/2014/main" id="{2FD2B10F-29E8-E9F9-65BA-A3F3488B9ACF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2" name="Google Shape;216;g3a1f6575b08_30_0">
              <a:extLst>
                <a:ext uri="{FF2B5EF4-FFF2-40B4-BE49-F238E27FC236}">
                  <a16:creationId xmlns:a16="http://schemas.microsoft.com/office/drawing/2014/main" id="{961EC00B-8E28-51C6-F836-5F78F493BED1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923236bba4_2_114"/>
          <p:cNvSpPr/>
          <p:nvPr/>
        </p:nvSpPr>
        <p:spPr>
          <a:xfrm>
            <a:off x="-5" y="1030963"/>
            <a:ext cx="12192000" cy="6052800"/>
          </a:xfrm>
          <a:prstGeom prst="roundRect">
            <a:avLst>
              <a:gd name="adj" fmla="val 0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3923236bba4_2_114"/>
          <p:cNvSpPr/>
          <p:nvPr/>
        </p:nvSpPr>
        <p:spPr>
          <a:xfrm>
            <a:off x="124475" y="1332960"/>
            <a:ext cx="5686500" cy="5422140"/>
          </a:xfrm>
          <a:prstGeom prst="roundRect">
            <a:avLst>
              <a:gd name="adj" fmla="val 5726"/>
            </a:avLst>
          </a:prstGeom>
          <a:solidFill>
            <a:schemeClr val="lt1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3923236bba4_2_114"/>
          <p:cNvSpPr/>
          <p:nvPr/>
        </p:nvSpPr>
        <p:spPr>
          <a:xfrm>
            <a:off x="6343800" y="1359775"/>
            <a:ext cx="5686500" cy="5395200"/>
          </a:xfrm>
          <a:prstGeom prst="roundRect">
            <a:avLst>
              <a:gd name="adj" fmla="val 5726"/>
            </a:avLst>
          </a:prstGeom>
          <a:solidFill>
            <a:schemeClr val="lt1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86EA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4" name="Google Shape;294;g3923236bba4_2_114"/>
          <p:cNvSpPr txBox="1"/>
          <p:nvPr/>
        </p:nvSpPr>
        <p:spPr>
          <a:xfrm>
            <a:off x="535725" y="273275"/>
            <a:ext cx="10252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Підтримка бізнесу</a:t>
            </a:r>
            <a:endParaRPr sz="2400" b="1" i="0" u="none" strike="noStrike" cap="none">
              <a:solidFill>
                <a:srgbClr val="0072F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8" name="Google Shape;298;g3923236bba4_2_114"/>
          <p:cNvSpPr/>
          <p:nvPr/>
        </p:nvSpPr>
        <p:spPr>
          <a:xfrm>
            <a:off x="124461" y="1175712"/>
            <a:ext cx="5686514" cy="489600"/>
          </a:xfrm>
          <a:prstGeom prst="roundRect">
            <a:avLst>
              <a:gd name="adj" fmla="val 46729"/>
            </a:avLst>
          </a:prstGeom>
          <a:solidFill>
            <a:srgbClr val="719FFB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РЕГІОНАЛЬНА ПІДТРИМКА (обласний бюджет)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3923236bba4_2_114"/>
          <p:cNvSpPr txBox="1"/>
          <p:nvPr/>
        </p:nvSpPr>
        <p:spPr>
          <a:xfrm>
            <a:off x="7721009" y="1739344"/>
            <a:ext cx="39069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Індустріальних парків в області, які включені до Реєстру індустріальних (промислових) парків станом на 01.09.2025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g3923236bba4_2_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9825" y="2056442"/>
            <a:ext cx="583825" cy="523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3923236bba4_2_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3209" y="3231200"/>
            <a:ext cx="583816" cy="52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3923236bba4_2_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5100" y="1980976"/>
            <a:ext cx="1882435" cy="7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3923236bba4_2_1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02475" y="1976282"/>
            <a:ext cx="1485750" cy="717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3923236bba4_2_1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36688" y="3164975"/>
            <a:ext cx="69532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3923236bba4_2_1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36688" y="2030325"/>
            <a:ext cx="69532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3923236bba4_2_1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69539" y="3162750"/>
            <a:ext cx="2064962" cy="7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3923236bba4_2_1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544546" y="3194600"/>
            <a:ext cx="1485750" cy="726934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3923236bba4_2_114"/>
          <p:cNvSpPr/>
          <p:nvPr/>
        </p:nvSpPr>
        <p:spPr>
          <a:xfrm>
            <a:off x="6673925" y="3944675"/>
            <a:ext cx="5214300" cy="1029600"/>
          </a:xfrm>
          <a:prstGeom prst="roundRect">
            <a:avLst>
              <a:gd name="adj" fmla="val 46958"/>
            </a:avLst>
          </a:prstGeom>
          <a:solidFill>
            <a:srgbClr val="719FFB"/>
          </a:solidFill>
          <a:ln>
            <a:noFill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3923236bba4_2_114"/>
          <p:cNvSpPr/>
          <p:nvPr/>
        </p:nvSpPr>
        <p:spPr>
          <a:xfrm>
            <a:off x="6736206" y="3997841"/>
            <a:ext cx="963600" cy="9165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7DA5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sz="41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6</a:t>
            </a:r>
            <a:endParaRPr sz="2600" b="0" i="0" u="none" strike="noStrike" cap="none" dirty="0">
              <a:solidFill>
                <a:srgbClr val="276C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g3923236bba4_2_114"/>
          <p:cNvSpPr txBox="1"/>
          <p:nvPr/>
        </p:nvSpPr>
        <p:spPr>
          <a:xfrm>
            <a:off x="7867910" y="4106837"/>
            <a:ext cx="368224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Індустріальних парків включені до Реєстру індустріальних парків станом на 01.01.2026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3923236bba4_2_114"/>
          <p:cNvSpPr txBox="1"/>
          <p:nvPr/>
        </p:nvSpPr>
        <p:spPr>
          <a:xfrm>
            <a:off x="7202030" y="5051825"/>
            <a:ext cx="4432924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0" tIns="121800" rIns="121800" bIns="1218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b="1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Індустріальні парки створено </a:t>
            </a:r>
            <a:r>
              <a:rPr lang="uk-UA" b="1" u="none" strike="noStrike" cap="none" dirty="0">
                <a:solidFill>
                  <a:srgbClr val="276CF8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у 2025 році </a:t>
            </a:r>
            <a:r>
              <a:rPr lang="uk-UA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(«Фруктова індустрія», «Буковина 1»)</a:t>
            </a:r>
            <a:endParaRPr b="1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4" name="Google Shape;324;g3923236bba4_2_114"/>
          <p:cNvSpPr/>
          <p:nvPr/>
        </p:nvSpPr>
        <p:spPr>
          <a:xfrm>
            <a:off x="6784062" y="5148802"/>
            <a:ext cx="580500" cy="5592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3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endParaRPr sz="2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3923236bba4_2_114"/>
          <p:cNvSpPr/>
          <p:nvPr/>
        </p:nvSpPr>
        <p:spPr>
          <a:xfrm>
            <a:off x="6784062" y="5917321"/>
            <a:ext cx="580500" cy="5592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3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3923236bba4_2_114"/>
          <p:cNvSpPr txBox="1"/>
          <p:nvPr/>
        </p:nvSpPr>
        <p:spPr>
          <a:xfrm>
            <a:off x="7169269" y="5816292"/>
            <a:ext cx="3427800" cy="892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0" tIns="121800" rIns="121800" bIns="121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b="1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Індустріальний парк отримав державне фінансування  </a:t>
            </a:r>
            <a:endParaRPr b="1" u="none" strike="noStrike" cap="none" dirty="0">
              <a:solidFill>
                <a:srgbClr val="000000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b="1" u="none" strike="noStrike" cap="none" dirty="0">
                <a:solidFill>
                  <a:srgbClr val="276CF8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у 2025 році</a:t>
            </a:r>
            <a:endParaRPr b="1" u="none" strike="noStrike" cap="none" dirty="0">
              <a:solidFill>
                <a:srgbClr val="276CF8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327" name="Google Shape;327;g3923236bba4_2_114"/>
          <p:cNvSpPr/>
          <p:nvPr/>
        </p:nvSpPr>
        <p:spPr>
          <a:xfrm>
            <a:off x="10439335" y="6131624"/>
            <a:ext cx="301500" cy="174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86EA"/>
          </a:solidFill>
          <a:ln w="95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3923236bba4_2_114"/>
          <p:cNvSpPr txBox="1"/>
          <p:nvPr/>
        </p:nvSpPr>
        <p:spPr>
          <a:xfrm>
            <a:off x="10775464" y="5846824"/>
            <a:ext cx="1002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9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104,7</a:t>
            </a:r>
            <a:br>
              <a:rPr lang="uk-UA" sz="19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uk-UA" sz="15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500" b="1" i="0" u="none" strike="noStrike" cap="none">
              <a:solidFill>
                <a:srgbClr val="2039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0" name="Google Shape;330;g3923236bba4_2_114"/>
          <p:cNvSpPr/>
          <p:nvPr/>
        </p:nvSpPr>
        <p:spPr>
          <a:xfrm>
            <a:off x="6343800" y="1174139"/>
            <a:ext cx="5674800" cy="489600"/>
          </a:xfrm>
          <a:prstGeom prst="roundRect">
            <a:avLst>
              <a:gd name="adj" fmla="val 46729"/>
            </a:avLst>
          </a:prstGeom>
          <a:solidFill>
            <a:srgbClr val="719FFB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algn="ctr">
              <a:buSzPts val="1400"/>
            </a:pPr>
            <a:r>
              <a:rPr lang="uk-UA" sz="16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ДЕРЖАВНА ПІДТРИМКА</a:t>
            </a:r>
            <a:endParaRPr lang="uk-UA" sz="1600" b="1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E0B3ED-CBBA-BF0B-C2F9-08E2EE989F7E}"/>
              </a:ext>
            </a:extLst>
          </p:cNvPr>
          <p:cNvSpPr txBox="1"/>
          <p:nvPr/>
        </p:nvSpPr>
        <p:spPr>
          <a:xfrm>
            <a:off x="1151657" y="3204076"/>
            <a:ext cx="4458804" cy="3272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800"/>
              </a:spcAft>
              <a:buNone/>
            </a:pP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Компенсації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частини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вартості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обладнання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,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що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забезпечує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акумуляцію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і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генерацію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енергії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, для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забезпечення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роботи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в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умовах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енергетичної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кризи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 </a:t>
            </a:r>
            <a:r>
              <a:rPr lang="ru-RU" sz="1200" i="0" dirty="0">
                <a:solidFill>
                  <a:srgbClr val="276CF8"/>
                </a:solidFill>
                <a:effectLst/>
                <a:latin typeface="Trebuchet MS" panose="020B0703020202090204" pitchFamily="34" charset="0"/>
              </a:rPr>
              <a:t>(</a:t>
            </a:r>
            <a:r>
              <a:rPr lang="ru-RU" sz="1600" b="1" i="0" dirty="0">
                <a:solidFill>
                  <a:srgbClr val="276CF8"/>
                </a:solidFill>
                <a:effectLst/>
                <a:latin typeface="Trebuchet MS" panose="020B0703020202090204" pitchFamily="34" charset="0"/>
              </a:rPr>
              <a:t>650</a:t>
            </a:r>
            <a:r>
              <a:rPr lang="ru-RU" sz="1200" b="1" i="0" dirty="0">
                <a:solidFill>
                  <a:srgbClr val="276CF8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ru-RU" sz="1200" i="0" dirty="0">
                <a:solidFill>
                  <a:srgbClr val="276CF8"/>
                </a:solidFill>
                <a:effectLst/>
                <a:latin typeface="Trebuchet MS" panose="020B0703020202090204" pitchFamily="34" charset="0"/>
              </a:rPr>
              <a:t>тис грн)</a:t>
            </a:r>
          </a:p>
          <a:p>
            <a:pPr algn="l">
              <a:spcAft>
                <a:spcPts val="800"/>
              </a:spcAft>
              <a:buNone/>
            </a:pPr>
            <a:endParaRPr lang="ru-RU" sz="1200" b="0" i="0" dirty="0">
              <a:effectLst/>
              <a:latin typeface="Trebuchet MS" panose="020B0703020202090204" pitchFamily="34" charset="0"/>
            </a:endParaRPr>
          </a:p>
          <a:p>
            <a:pPr algn="l">
              <a:spcAft>
                <a:spcPts val="800"/>
              </a:spcAft>
              <a:buNone/>
            </a:pP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Компенсації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частини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вартості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орендної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плати за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орендовані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виробничі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приміщення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та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вартості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виробничого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обладнання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,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придбаного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на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умовах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кредитного договору з банками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релокованим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підприємствам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 </a:t>
            </a:r>
            <a:r>
              <a:rPr lang="ru-RU" sz="1200" b="0" i="0" dirty="0">
                <a:solidFill>
                  <a:srgbClr val="276CF8"/>
                </a:solidFill>
                <a:effectLst/>
                <a:latin typeface="Trebuchet MS" panose="020B0703020202090204" pitchFamily="34" charset="0"/>
              </a:rPr>
              <a:t>(</a:t>
            </a:r>
            <a:r>
              <a:rPr lang="ru-RU" sz="1600" b="1" i="0" dirty="0">
                <a:solidFill>
                  <a:srgbClr val="276CF8"/>
                </a:solidFill>
                <a:effectLst/>
                <a:latin typeface="Trebuchet MS" panose="020B0703020202090204" pitchFamily="34" charset="0"/>
              </a:rPr>
              <a:t>242,3</a:t>
            </a:r>
            <a:r>
              <a:rPr lang="ru-RU" sz="1200" b="0" i="0" dirty="0">
                <a:solidFill>
                  <a:srgbClr val="276CF8"/>
                </a:solidFill>
                <a:effectLst/>
                <a:latin typeface="Trebuchet MS" panose="020B0703020202090204" pitchFamily="34" charset="0"/>
              </a:rPr>
              <a:t> тис грн)</a:t>
            </a:r>
          </a:p>
          <a:p>
            <a:pPr algn="l">
              <a:spcAft>
                <a:spcPts val="800"/>
              </a:spcAft>
              <a:buNone/>
            </a:pPr>
            <a:endParaRPr lang="ru-RU" sz="1200" b="0" i="0" dirty="0">
              <a:effectLst/>
              <a:latin typeface="Trebuchet MS" panose="020B0703020202090204" pitchFamily="34" charset="0"/>
            </a:endParaRPr>
          </a:p>
          <a:p>
            <a:pPr algn="l">
              <a:spcAft>
                <a:spcPts val="800"/>
              </a:spcAft>
              <a:buNone/>
            </a:pP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Додаткове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відшкодування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(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компенсації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)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частини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суми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сплачених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відсотків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за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наданими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уповноваженими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банками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інвестиційними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кредитами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суб’єктам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мікро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-, малого та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середнього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підприємництва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в рамках </a:t>
            </a:r>
            <a:r>
              <a:rPr lang="ru-RU" sz="1200" dirty="0" err="1">
                <a:latin typeface="Trebuchet MS" panose="020B0703020202090204" pitchFamily="34" charset="0"/>
              </a:rPr>
              <a:t>д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ержавної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програми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«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Доступні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</a:t>
            </a:r>
            <a:r>
              <a:rPr lang="ru-RU" sz="1200" b="0" i="0" dirty="0" err="1">
                <a:effectLst/>
                <a:latin typeface="Trebuchet MS" panose="020B0703020202090204" pitchFamily="34" charset="0"/>
              </a:rPr>
              <a:t>кредити</a:t>
            </a:r>
            <a:r>
              <a:rPr lang="ru-RU" sz="1200" b="0" i="0" dirty="0">
                <a:effectLst/>
                <a:latin typeface="Trebuchet MS" panose="020B0703020202090204" pitchFamily="34" charset="0"/>
              </a:rPr>
              <a:t> 5‑7‑9%»</a:t>
            </a:r>
            <a:r>
              <a:rPr lang="ru-RU" sz="1200" b="0" i="0" dirty="0">
                <a:solidFill>
                  <a:srgbClr val="276CF8"/>
                </a:solidFill>
                <a:effectLst/>
                <a:latin typeface="Trebuchet MS" panose="020B0703020202090204" pitchFamily="34" charset="0"/>
              </a:rPr>
              <a:t> (</a:t>
            </a:r>
            <a:r>
              <a:rPr lang="ru-RU" sz="1600" b="1" i="0" dirty="0">
                <a:solidFill>
                  <a:srgbClr val="276CF8"/>
                </a:solidFill>
                <a:effectLst/>
                <a:latin typeface="Trebuchet MS" panose="020B0703020202090204" pitchFamily="34" charset="0"/>
              </a:rPr>
              <a:t>642,3</a:t>
            </a:r>
            <a:r>
              <a:rPr lang="ru-RU" sz="1200" b="0" i="0" dirty="0">
                <a:solidFill>
                  <a:srgbClr val="276CF8"/>
                </a:solidFill>
                <a:effectLst/>
                <a:latin typeface="Trebuchet MS" panose="020B0703020202090204" pitchFamily="34" charset="0"/>
              </a:rPr>
              <a:t> тис грн)</a:t>
            </a:r>
          </a:p>
        </p:txBody>
      </p:sp>
      <p:sp>
        <p:nvSpPr>
          <p:cNvPr id="4" name="Google Shape;298;g3923236bba4_2_114">
            <a:extLst>
              <a:ext uri="{FF2B5EF4-FFF2-40B4-BE49-F238E27FC236}">
                <a16:creationId xmlns:a16="http://schemas.microsoft.com/office/drawing/2014/main" id="{62AFB6AA-11C0-7366-C262-CD5021D1FA14}"/>
              </a:ext>
            </a:extLst>
          </p:cNvPr>
          <p:cNvSpPr/>
          <p:nvPr/>
        </p:nvSpPr>
        <p:spPr>
          <a:xfrm>
            <a:off x="360568" y="1798092"/>
            <a:ext cx="5214300" cy="1166674"/>
          </a:xfrm>
          <a:prstGeom prst="roundRect">
            <a:avLst>
              <a:gd name="adj" fmla="val 3004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3923236bba4_2_114"/>
          <p:cNvSpPr txBox="1"/>
          <p:nvPr/>
        </p:nvSpPr>
        <p:spPr>
          <a:xfrm>
            <a:off x="982611" y="1850378"/>
            <a:ext cx="4069094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uk-UA" sz="2400" b="1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38</a:t>
            </a:r>
            <a:r>
              <a:rPr lang="uk-UA" sz="2000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sz="1600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суб’єктів господарювання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на суму </a:t>
            </a:r>
            <a:r>
              <a:rPr lang="uk-UA" sz="2400" b="1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1,5</a:t>
            </a:r>
            <a:r>
              <a:rPr lang="uk-UA" sz="2000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 </a:t>
            </a:r>
          </a:p>
        </p:txBody>
      </p:sp>
      <p:sp>
        <p:nvSpPr>
          <p:cNvPr id="5" name="Google Shape;324;g3923236bba4_2_114">
            <a:extLst>
              <a:ext uri="{FF2B5EF4-FFF2-40B4-BE49-F238E27FC236}">
                <a16:creationId xmlns:a16="http://schemas.microsoft.com/office/drawing/2014/main" id="{5A10D622-2DF0-69E3-A90A-0DD4CEC2E227}"/>
              </a:ext>
            </a:extLst>
          </p:cNvPr>
          <p:cNvSpPr/>
          <p:nvPr/>
        </p:nvSpPr>
        <p:spPr>
          <a:xfrm>
            <a:off x="367091" y="3200658"/>
            <a:ext cx="698674" cy="673038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3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7</a:t>
            </a:r>
            <a:endParaRPr sz="2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24;g3923236bba4_2_114">
            <a:extLst>
              <a:ext uri="{FF2B5EF4-FFF2-40B4-BE49-F238E27FC236}">
                <a16:creationId xmlns:a16="http://schemas.microsoft.com/office/drawing/2014/main" id="{39B8DA13-6FDA-9EE7-DBBD-29C2574F3A50}"/>
              </a:ext>
            </a:extLst>
          </p:cNvPr>
          <p:cNvSpPr/>
          <p:nvPr/>
        </p:nvSpPr>
        <p:spPr>
          <a:xfrm>
            <a:off x="367091" y="4208843"/>
            <a:ext cx="698674" cy="673038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300" b="1" dirty="0">
                <a:solidFill>
                  <a:srgbClr val="276CF8"/>
                </a:solidFill>
                <a:latin typeface="Trebuchet MS"/>
                <a:sym typeface="Trebuchet MS"/>
              </a:rPr>
              <a:t>4</a:t>
            </a:r>
            <a:endParaRPr sz="2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24;g3923236bba4_2_114">
            <a:extLst>
              <a:ext uri="{FF2B5EF4-FFF2-40B4-BE49-F238E27FC236}">
                <a16:creationId xmlns:a16="http://schemas.microsoft.com/office/drawing/2014/main" id="{468BF3DB-9BA5-41E0-806E-BD21A25357F3}"/>
              </a:ext>
            </a:extLst>
          </p:cNvPr>
          <p:cNvSpPr/>
          <p:nvPr/>
        </p:nvSpPr>
        <p:spPr>
          <a:xfrm>
            <a:off x="367091" y="5392873"/>
            <a:ext cx="698674" cy="673038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2300" b="1" i="0" u="none" strike="noStrike" cap="none" dirty="0">
                <a:solidFill>
                  <a:srgbClr val="276CF8"/>
                </a:solidFill>
                <a:latin typeface="Trebuchet MS"/>
                <a:ea typeface="Arial"/>
                <a:cs typeface="Arial"/>
                <a:sym typeface="Trebuchet MS"/>
              </a:rPr>
              <a:t>27</a:t>
            </a:r>
            <a:endParaRPr sz="2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896DCB-22A1-1756-13C5-C36CBBD68BE7}"/>
              </a:ext>
            </a:extLst>
          </p:cNvPr>
          <p:cNvSpPr txBox="1"/>
          <p:nvPr/>
        </p:nvSpPr>
        <p:spPr>
          <a:xfrm>
            <a:off x="7883261" y="1739293"/>
            <a:ext cx="1494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None/>
            </a:pPr>
            <a:r>
              <a:rPr lang="ru-RU" b="0" i="0" dirty="0" err="1">
                <a:solidFill>
                  <a:srgbClr val="276CF8"/>
                </a:solidFill>
                <a:effectLst/>
                <a:latin typeface="Trebuchet MS" panose="020B0703020202090204" pitchFamily="34" charset="0"/>
              </a:rPr>
              <a:t>єРобота</a:t>
            </a:r>
            <a:endParaRPr lang="ru-RU" b="0" i="0" dirty="0">
              <a:solidFill>
                <a:srgbClr val="276CF8"/>
              </a:solidFill>
              <a:effectLst/>
              <a:latin typeface="Trebuchet MS" panose="020B070302020209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7D0DE0-4BCB-0786-2A17-67C31411484A}"/>
              </a:ext>
            </a:extLst>
          </p:cNvPr>
          <p:cNvSpPr txBox="1"/>
          <p:nvPr/>
        </p:nvSpPr>
        <p:spPr>
          <a:xfrm>
            <a:off x="9085409" y="1739293"/>
            <a:ext cx="1494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None/>
            </a:pPr>
            <a:r>
              <a:rPr lang="ru-RU" b="1" dirty="0" err="1">
                <a:effectLst/>
                <a:latin typeface="Trebuchet MS" panose="020B0703020202090204" pitchFamily="34" charset="0"/>
              </a:rPr>
              <a:t>Власна</a:t>
            </a:r>
            <a:r>
              <a:rPr lang="ru-RU" b="1" dirty="0">
                <a:effectLst/>
                <a:latin typeface="Trebuchet MS" panose="020B0703020202090204" pitchFamily="34" charset="0"/>
              </a:rPr>
              <a:t> справа</a:t>
            </a:r>
            <a:endParaRPr lang="ru-RU" b="1" dirty="0">
              <a:solidFill>
                <a:srgbClr val="276CF8"/>
              </a:solidFill>
              <a:effectLst/>
              <a:latin typeface="Trebuchet MS" panose="020B070302020209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B431A3-492D-E238-6987-023422B50A2C}"/>
              </a:ext>
            </a:extLst>
          </p:cNvPr>
          <p:cNvSpPr txBox="1"/>
          <p:nvPr/>
        </p:nvSpPr>
        <p:spPr>
          <a:xfrm>
            <a:off x="7269691" y="2801705"/>
            <a:ext cx="4358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None/>
            </a:pPr>
            <a:r>
              <a:rPr lang="ru-RU" b="1" dirty="0">
                <a:effectLst/>
                <a:latin typeface="Trebuchet MS" panose="020B0703020202090204" pitchFamily="34" charset="0"/>
              </a:rPr>
              <a:t>Грант на </a:t>
            </a:r>
            <a:r>
              <a:rPr lang="ru-RU" b="1" dirty="0" err="1">
                <a:effectLst/>
                <a:latin typeface="Trebuchet MS" panose="020B0703020202090204" pitchFamily="34" charset="0"/>
              </a:rPr>
              <a:t>розвиток</a:t>
            </a:r>
            <a:r>
              <a:rPr lang="ru-RU" b="1" dirty="0">
                <a:effectLst/>
                <a:latin typeface="Trebuchet MS" panose="020B0703020202090204" pitchFamily="34" charset="0"/>
              </a:rPr>
              <a:t> </a:t>
            </a:r>
            <a:r>
              <a:rPr lang="ru-RU" b="1" dirty="0" err="1">
                <a:effectLst/>
                <a:latin typeface="Trebuchet MS" panose="020B0703020202090204" pitchFamily="34" charset="0"/>
              </a:rPr>
              <a:t>переробного</a:t>
            </a:r>
            <a:r>
              <a:rPr lang="ru-RU" b="1" dirty="0">
                <a:effectLst/>
                <a:latin typeface="Trebuchet MS" panose="020B0703020202090204" pitchFamily="34" charset="0"/>
              </a:rPr>
              <a:t> </a:t>
            </a:r>
            <a:r>
              <a:rPr lang="ru-RU" b="1" dirty="0" err="1">
                <a:effectLst/>
                <a:latin typeface="Trebuchet MS" panose="020B0703020202090204" pitchFamily="34" charset="0"/>
              </a:rPr>
              <a:t>підприємства</a:t>
            </a:r>
            <a:endParaRPr lang="ru-RU" b="1" dirty="0">
              <a:solidFill>
                <a:srgbClr val="276CF8"/>
              </a:solidFill>
              <a:effectLst/>
              <a:latin typeface="Trebuchet MS" panose="020B0703020202090204" pitchFamily="34" charset="0"/>
            </a:endParaRPr>
          </a:p>
        </p:txBody>
      </p:sp>
      <p:pic>
        <p:nvPicPr>
          <p:cNvPr id="11" name="Google Shape;224;g3a1f6575b08_30_0">
            <a:extLst>
              <a:ext uri="{FF2B5EF4-FFF2-40B4-BE49-F238E27FC236}">
                <a16:creationId xmlns:a16="http://schemas.microsoft.com/office/drawing/2014/main" id="{096ADE73-0FA5-0B76-FC33-36073426576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FCDB68D-4D49-33CF-9372-621C9126A8F1}"/>
              </a:ext>
            </a:extLst>
          </p:cNvPr>
          <p:cNvGrpSpPr/>
          <p:nvPr/>
        </p:nvGrpSpPr>
        <p:grpSpPr>
          <a:xfrm>
            <a:off x="-3601605" y="721120"/>
            <a:ext cx="7452131" cy="108000"/>
            <a:chOff x="-2448910" y="879349"/>
            <a:chExt cx="7452131" cy="108000"/>
          </a:xfrm>
        </p:grpSpPr>
        <p:cxnSp>
          <p:nvCxnSpPr>
            <p:cNvPr id="13" name="Google Shape;215;g3a1f6575b08_30_0">
              <a:extLst>
                <a:ext uri="{FF2B5EF4-FFF2-40B4-BE49-F238E27FC236}">
                  <a16:creationId xmlns:a16="http://schemas.microsoft.com/office/drawing/2014/main" id="{2531B04D-7C3A-03B3-1B4A-91EF2804AD74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" name="Google Shape;216;g3a1f6575b08_30_0">
              <a:extLst>
                <a:ext uri="{FF2B5EF4-FFF2-40B4-BE49-F238E27FC236}">
                  <a16:creationId xmlns:a16="http://schemas.microsoft.com/office/drawing/2014/main" id="{00D3105B-229E-9970-96B5-64D841BD9F7E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923236bba4_2_898"/>
          <p:cNvSpPr/>
          <p:nvPr/>
        </p:nvSpPr>
        <p:spPr>
          <a:xfrm>
            <a:off x="6324050" y="0"/>
            <a:ext cx="5868000" cy="6858000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g3923236bba4_2_898"/>
          <p:cNvSpPr/>
          <p:nvPr/>
        </p:nvSpPr>
        <p:spPr>
          <a:xfrm>
            <a:off x="509225" y="1757000"/>
            <a:ext cx="5097000" cy="1036800"/>
          </a:xfrm>
          <a:prstGeom prst="roundRect">
            <a:avLst>
              <a:gd name="adj" fmla="val 35364"/>
            </a:avLst>
          </a:prstGeom>
          <a:solidFill>
            <a:schemeClr val="lt1"/>
          </a:solidFill>
          <a:ln w="2857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3923236bba4_2_898"/>
          <p:cNvSpPr txBox="1"/>
          <p:nvPr/>
        </p:nvSpPr>
        <p:spPr>
          <a:xfrm>
            <a:off x="61900" y="113775"/>
            <a:ext cx="6299100" cy="52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2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Ф</a:t>
            </a:r>
            <a:r>
              <a:rPr lang="uk-UA" sz="22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інансова</a:t>
            </a:r>
            <a:r>
              <a:rPr lang="uk-UA" sz="2200" b="1" i="0" u="none" strike="noStrike" cap="none" dirty="0">
                <a:solidFill>
                  <a:srgbClr val="719FFB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sz="22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підтримка аграріїв</a:t>
            </a:r>
            <a:r>
              <a:rPr lang="uk-UA" sz="2200" b="1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 у</a:t>
            </a:r>
            <a:r>
              <a:rPr lang="uk-UA" sz="22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 2025 році</a:t>
            </a:r>
            <a:endParaRPr sz="2200" b="1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2" name="Google Shape;342;g3923236bba4_2_898"/>
          <p:cNvSpPr txBox="1"/>
          <p:nvPr/>
        </p:nvSpPr>
        <p:spPr>
          <a:xfrm>
            <a:off x="3986005" y="1862100"/>
            <a:ext cx="1308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2400" b="1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48,8</a:t>
            </a:r>
            <a:br>
              <a:rPr lang="uk-UA" sz="2000" b="1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uk-UA" sz="12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200" b="1" i="0" u="none" strike="noStrike" cap="none" dirty="0">
              <a:solidFill>
                <a:srgbClr val="2039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43" name="Google Shape;343;g3923236bba4_2_8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3283" y="1989826"/>
            <a:ext cx="342277" cy="34217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g3923236bba4_2_898"/>
          <p:cNvSpPr txBox="1"/>
          <p:nvPr/>
        </p:nvSpPr>
        <p:spPr>
          <a:xfrm>
            <a:off x="883654" y="1714700"/>
            <a:ext cx="2468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24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1241</a:t>
            </a:r>
            <a:br>
              <a:rPr lang="uk-UA" sz="20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uk-UA" sz="20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    </a:t>
            </a: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</a:t>
            </a:r>
            <a:r>
              <a:rPr lang="uk-UA" sz="12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ільськогосподарських</a:t>
            </a: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товаровиробників</a:t>
            </a:r>
            <a:endParaRPr sz="1200" b="1" i="0" u="none" strike="noStrike" cap="none">
              <a:solidFill>
                <a:srgbClr val="2039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45" name="Google Shape;345;g3923236bba4_2_8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2786" y="1883937"/>
            <a:ext cx="342277" cy="342277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3923236bba4_2_898"/>
          <p:cNvSpPr txBox="1"/>
          <p:nvPr/>
        </p:nvSpPr>
        <p:spPr>
          <a:xfrm>
            <a:off x="3954485" y="3040590"/>
            <a:ext cx="1696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24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9,1</a:t>
            </a:r>
            <a:r>
              <a:rPr lang="uk-UA" sz="20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200" b="1" i="0" u="none" strike="noStrike" cap="none">
              <a:solidFill>
                <a:srgbClr val="2039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7" name="Google Shape;347;g3923236bba4_2_898"/>
          <p:cNvSpPr txBox="1"/>
          <p:nvPr/>
        </p:nvSpPr>
        <p:spPr>
          <a:xfrm>
            <a:off x="1778275" y="3103460"/>
            <a:ext cx="2307600" cy="546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05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отримали бюджетну субсидію на 1 га для провадження                             с</a:t>
            </a:r>
            <a:r>
              <a:rPr lang="uk-UA" sz="105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ільськогосподарської</a:t>
            </a:r>
            <a:r>
              <a:rPr lang="uk-UA" sz="105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діяльності</a:t>
            </a:r>
            <a:endParaRPr sz="1050" b="1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8" name="Google Shape;348;g3923236bba4_2_898"/>
          <p:cNvSpPr txBox="1"/>
          <p:nvPr/>
        </p:nvSpPr>
        <p:spPr>
          <a:xfrm>
            <a:off x="4046910" y="4401077"/>
            <a:ext cx="1696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24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25,7</a:t>
            </a:r>
            <a:r>
              <a:rPr lang="uk-UA" sz="20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200" b="1" i="0" u="none" strike="noStrike" cap="none">
              <a:solidFill>
                <a:srgbClr val="2039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9" name="Google Shape;349;g3923236bba4_2_898"/>
          <p:cNvSpPr txBox="1"/>
          <p:nvPr/>
        </p:nvSpPr>
        <p:spPr>
          <a:xfrm>
            <a:off x="1812238" y="4302537"/>
            <a:ext cx="2307600" cy="707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-UA" sz="105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отримали спеціальну бюджетну дотацію для утримання великої рогатої худоби (корів) усіх напрямів продуктивності</a:t>
            </a:r>
            <a:endParaRPr sz="105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0" name="Google Shape;350;g3923236bba4_2_898"/>
          <p:cNvSpPr txBox="1"/>
          <p:nvPr/>
        </p:nvSpPr>
        <p:spPr>
          <a:xfrm>
            <a:off x="4046910" y="5564644"/>
            <a:ext cx="1696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24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14,0 </a:t>
            </a: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200" b="1" i="0" u="none" strike="noStrike" cap="none">
              <a:solidFill>
                <a:srgbClr val="2039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1" name="Google Shape;351;g3923236bba4_2_898"/>
          <p:cNvSpPr txBox="1"/>
          <p:nvPr/>
        </p:nvSpPr>
        <p:spPr>
          <a:xfrm>
            <a:off x="1806661" y="5564652"/>
            <a:ext cx="2307600" cy="707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-UA" sz="105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отримали спеціальну бюджетну дотацію для утримання маточного поголів’я кіз та/або </a:t>
            </a:r>
            <a:r>
              <a:rPr lang="uk-UA" sz="1050" b="1" i="0" u="none" strike="noStrike" cap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овець</a:t>
            </a:r>
            <a:r>
              <a:rPr lang="uk-UA" sz="105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050"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352" name="Google Shape;352;g3923236bba4_2_898"/>
          <p:cNvCxnSpPr/>
          <p:nvPr/>
        </p:nvCxnSpPr>
        <p:spPr>
          <a:xfrm>
            <a:off x="281441" y="3363648"/>
            <a:ext cx="440700" cy="0"/>
          </a:xfrm>
          <a:prstGeom prst="straightConnector1">
            <a:avLst/>
          </a:prstGeom>
          <a:noFill/>
          <a:ln w="19050" cap="flat" cmpd="sng">
            <a:solidFill>
              <a:srgbClr val="276CF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3" name="Google Shape;353;g3923236bba4_2_898"/>
          <p:cNvCxnSpPr/>
          <p:nvPr/>
        </p:nvCxnSpPr>
        <p:spPr>
          <a:xfrm>
            <a:off x="281441" y="4653097"/>
            <a:ext cx="440700" cy="0"/>
          </a:xfrm>
          <a:prstGeom prst="straightConnector1">
            <a:avLst/>
          </a:prstGeom>
          <a:noFill/>
          <a:ln w="19050" cap="flat" cmpd="sng">
            <a:solidFill>
              <a:srgbClr val="276CF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4" name="Google Shape;354;g3923236bba4_2_898"/>
          <p:cNvCxnSpPr/>
          <p:nvPr/>
        </p:nvCxnSpPr>
        <p:spPr>
          <a:xfrm>
            <a:off x="281441" y="5902879"/>
            <a:ext cx="440700" cy="0"/>
          </a:xfrm>
          <a:prstGeom prst="straightConnector1">
            <a:avLst/>
          </a:prstGeom>
          <a:noFill/>
          <a:ln w="19050" cap="flat" cmpd="sng">
            <a:solidFill>
              <a:srgbClr val="276CF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5" name="Google Shape;355;g3923236bba4_2_898"/>
          <p:cNvCxnSpPr/>
          <p:nvPr/>
        </p:nvCxnSpPr>
        <p:spPr>
          <a:xfrm>
            <a:off x="739123" y="3996796"/>
            <a:ext cx="4485300" cy="0"/>
          </a:xfrm>
          <a:prstGeom prst="straightConnector1">
            <a:avLst/>
          </a:prstGeom>
          <a:noFill/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6" name="Google Shape;356;g3923236bba4_2_898"/>
          <p:cNvCxnSpPr/>
          <p:nvPr/>
        </p:nvCxnSpPr>
        <p:spPr>
          <a:xfrm>
            <a:off x="739123" y="5392141"/>
            <a:ext cx="4485300" cy="0"/>
          </a:xfrm>
          <a:prstGeom prst="straightConnector1">
            <a:avLst/>
          </a:prstGeom>
          <a:noFill/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7" name="Google Shape;357;g3923236bba4_2_898"/>
          <p:cNvSpPr txBox="1"/>
          <p:nvPr/>
        </p:nvSpPr>
        <p:spPr>
          <a:xfrm>
            <a:off x="9826170" y="1665075"/>
            <a:ext cx="2108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24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989,7</a:t>
            </a:r>
            <a:r>
              <a:rPr lang="uk-UA" sz="20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200" b="1" i="0" u="none" strike="noStrike" cap="none">
              <a:solidFill>
                <a:srgbClr val="2039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8" name="Google Shape;358;g3923236bba4_2_898"/>
          <p:cNvSpPr txBox="1"/>
          <p:nvPr/>
        </p:nvSpPr>
        <p:spPr>
          <a:xfrm>
            <a:off x="7840006" y="1745469"/>
            <a:ext cx="2307600" cy="430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200" dirty="0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в</a:t>
            </a:r>
            <a:r>
              <a:rPr lang="uk-UA" sz="120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сього </a:t>
            </a:r>
            <a:endParaRPr sz="1200" u="none" strike="noStrike" cap="none" dirty="0">
              <a:solidFill>
                <a:schemeClr val="dk1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20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укладено договорів</a:t>
            </a:r>
            <a:endParaRPr sz="1200" u="none" strike="noStrike" cap="none" dirty="0">
              <a:solidFill>
                <a:schemeClr val="dk1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359" name="Google Shape;359;g3923236bba4_2_898"/>
          <p:cNvSpPr txBox="1"/>
          <p:nvPr/>
        </p:nvSpPr>
        <p:spPr>
          <a:xfrm>
            <a:off x="9794615" y="2586003"/>
            <a:ext cx="220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24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740,5</a:t>
            </a:r>
            <a:r>
              <a:rPr lang="uk-UA" sz="20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200" b="1" i="0" u="none" strike="noStrike" cap="none">
              <a:solidFill>
                <a:srgbClr val="2039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0" name="Google Shape;360;g3923236bba4_2_898"/>
          <p:cNvSpPr txBox="1"/>
          <p:nvPr/>
        </p:nvSpPr>
        <p:spPr>
          <a:xfrm>
            <a:off x="8095640" y="2664900"/>
            <a:ext cx="2051966" cy="615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200" dirty="0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договори в межах державної програми </a:t>
            </a:r>
          </a:p>
          <a:p>
            <a:pPr lvl="0" algn="ctr">
              <a:buSzPts val="1600"/>
            </a:pPr>
            <a:r>
              <a:rPr lang="uk-UA" sz="1200" dirty="0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“</a:t>
            </a:r>
            <a:r>
              <a:rPr lang="ru-RU" sz="1200" dirty="0" err="1">
                <a:latin typeface="Trebuchet MS" panose="020B0703020202090204" pitchFamily="34" charset="0"/>
              </a:rPr>
              <a:t>Доступні</a:t>
            </a:r>
            <a:r>
              <a:rPr lang="ru-RU" sz="1200" dirty="0">
                <a:latin typeface="Trebuchet MS" panose="020B0703020202090204" pitchFamily="34" charset="0"/>
              </a:rPr>
              <a:t> </a:t>
            </a:r>
            <a:r>
              <a:rPr lang="ru-RU" sz="1200" dirty="0" err="1">
                <a:latin typeface="Trebuchet MS" panose="020B0703020202090204" pitchFamily="34" charset="0"/>
              </a:rPr>
              <a:t>кредити</a:t>
            </a:r>
            <a:r>
              <a:rPr lang="ru-RU" sz="1200" dirty="0">
                <a:latin typeface="Trebuchet MS" panose="020B0703020202090204" pitchFamily="34" charset="0"/>
              </a:rPr>
              <a:t> </a:t>
            </a:r>
            <a:r>
              <a:rPr lang="uk-UA" sz="1200" u="none" strike="noStrike" cap="none" dirty="0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5-7-9%</a:t>
            </a:r>
            <a:r>
              <a:rPr lang="uk-UA" sz="1200" dirty="0">
                <a:solidFill>
                  <a:schemeClr val="dk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”</a:t>
            </a:r>
            <a:endParaRPr sz="1200" u="none" strike="noStrike" cap="none" dirty="0">
              <a:solidFill>
                <a:schemeClr val="dk1"/>
              </a:solidFill>
              <a:latin typeface="Trebuchet MS" panose="020B0703020202090204" pitchFamily="34" charset="0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361" name="Google Shape;361;g3923236bba4_2_898"/>
          <p:cNvCxnSpPr/>
          <p:nvPr/>
        </p:nvCxnSpPr>
        <p:spPr>
          <a:xfrm>
            <a:off x="6801943" y="2416561"/>
            <a:ext cx="4485300" cy="0"/>
          </a:xfrm>
          <a:prstGeom prst="straightConnector1">
            <a:avLst/>
          </a:prstGeom>
          <a:noFill/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2" name="Google Shape;362;g3923236bba4_2_898"/>
          <p:cNvCxnSpPr/>
          <p:nvPr/>
        </p:nvCxnSpPr>
        <p:spPr>
          <a:xfrm>
            <a:off x="6858768" y="3716186"/>
            <a:ext cx="4485300" cy="0"/>
          </a:xfrm>
          <a:prstGeom prst="straightConnector1">
            <a:avLst/>
          </a:prstGeom>
          <a:noFill/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3" name="Google Shape;363;g3923236bba4_2_898"/>
          <p:cNvCxnSpPr/>
          <p:nvPr/>
        </p:nvCxnSpPr>
        <p:spPr>
          <a:xfrm>
            <a:off x="6738518" y="5635453"/>
            <a:ext cx="4485300" cy="0"/>
          </a:xfrm>
          <a:prstGeom prst="straightConnector1">
            <a:avLst/>
          </a:prstGeom>
          <a:noFill/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64" name="Google Shape;364;g3923236bba4_2_8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73877" y="1819169"/>
            <a:ext cx="375027" cy="37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3923236bba4_2_8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60027" y="2746874"/>
            <a:ext cx="375027" cy="375027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3923236bba4_2_898"/>
          <p:cNvSpPr/>
          <p:nvPr/>
        </p:nvSpPr>
        <p:spPr>
          <a:xfrm>
            <a:off x="6661239" y="3612058"/>
            <a:ext cx="5256900" cy="810300"/>
          </a:xfrm>
          <a:prstGeom prst="roundRect">
            <a:avLst>
              <a:gd name="adj" fmla="val 35364"/>
            </a:avLst>
          </a:prstGeom>
          <a:solidFill>
            <a:schemeClr val="lt1"/>
          </a:solidFill>
          <a:ln w="2857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1800"/>
            </a:pPr>
            <a:r>
              <a:rPr lang="uk-UA" sz="1200" b="1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Часткова компенсація (</a:t>
            </a:r>
            <a:r>
              <a:rPr lang="uk-UA" sz="1200" b="1" dirty="0">
                <a:solidFill>
                  <a:srgbClr val="276CF8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25%</a:t>
            </a:r>
            <a:r>
              <a:rPr lang="uk-UA" sz="1200" b="1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) вартості сільськогосподарської техніки та обладнання вітчизняного виробництва</a:t>
            </a:r>
          </a:p>
        </p:txBody>
      </p:sp>
      <p:sp>
        <p:nvSpPr>
          <p:cNvPr id="368" name="Google Shape;368;g3923236bba4_2_898"/>
          <p:cNvSpPr txBox="1"/>
          <p:nvPr/>
        </p:nvSpPr>
        <p:spPr>
          <a:xfrm>
            <a:off x="9981870" y="4933686"/>
            <a:ext cx="1797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24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14,5</a:t>
            </a:r>
            <a:r>
              <a:rPr lang="uk-UA" sz="2000" b="1" i="0" u="none" strike="noStrike" cap="none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млн грн</a:t>
            </a:r>
            <a:endParaRPr sz="1200" b="1" i="0" u="none" strike="noStrike" cap="none">
              <a:solidFill>
                <a:srgbClr val="2039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9" name="Google Shape;369;g3923236bba4_2_898"/>
          <p:cNvSpPr txBox="1"/>
          <p:nvPr/>
        </p:nvSpPr>
        <p:spPr>
          <a:xfrm>
            <a:off x="7398155" y="4887067"/>
            <a:ext cx="2814300" cy="83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75" rIns="60950" bIns="304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uk-UA" sz="1200" dirty="0">
                <a:latin typeface="Trebuchet MS"/>
                <a:ea typeface="Trebuchet MS"/>
                <a:cs typeface="Trebuchet MS"/>
                <a:sym typeface="Trebuchet MS"/>
              </a:rPr>
              <a:t>суб’єктів </a:t>
            </a:r>
            <a:r>
              <a:rPr lang="uk-UA" sz="12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придба</a:t>
            </a:r>
            <a:r>
              <a:rPr lang="uk-UA" sz="1200" dirty="0">
                <a:latin typeface="Trebuchet MS"/>
                <a:ea typeface="Trebuchet MS"/>
                <a:cs typeface="Trebuchet MS"/>
                <a:sym typeface="Trebuchet MS"/>
              </a:rPr>
              <a:t>ли</a:t>
            </a:r>
            <a:r>
              <a:rPr lang="uk-UA" sz="12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128</a:t>
            </a:r>
            <a:r>
              <a:rPr lang="uk-UA" sz="12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одиниць </a:t>
            </a:r>
            <a:r>
              <a:rPr lang="uk-UA" sz="1200" dirty="0">
                <a:latin typeface="Trebuchet MS"/>
                <a:ea typeface="Trebuchet MS"/>
                <a:cs typeface="Trebuchet MS"/>
                <a:sym typeface="Trebuchet MS"/>
              </a:rPr>
              <a:t>сільськогосподарської </a:t>
            </a:r>
            <a:r>
              <a:rPr lang="uk-UA" sz="12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техніки </a:t>
            </a:r>
            <a:endParaRPr sz="12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uk-UA" sz="1200" dirty="0">
                <a:latin typeface="Trebuchet MS"/>
                <a:ea typeface="Trebuchet MS"/>
                <a:cs typeface="Trebuchet MS"/>
                <a:sym typeface="Trebuchet MS"/>
              </a:rPr>
              <a:t>т</a:t>
            </a:r>
            <a:r>
              <a:rPr lang="uk-UA" sz="12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а обладнання вітчизняного виробництва </a:t>
            </a:r>
            <a:endParaRPr sz="12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370" name="Google Shape;370;g3923236bba4_2_898"/>
          <p:cNvCxnSpPr/>
          <p:nvPr/>
        </p:nvCxnSpPr>
        <p:spPr>
          <a:xfrm>
            <a:off x="281540" y="2204972"/>
            <a:ext cx="0" cy="369780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1" name="Google Shape;371;g3923236bba4_2_898"/>
          <p:cNvCxnSpPr/>
          <p:nvPr/>
        </p:nvCxnSpPr>
        <p:spPr>
          <a:xfrm>
            <a:off x="281550" y="2199625"/>
            <a:ext cx="227700" cy="1080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72" name="Google Shape;372;g3923236bba4_2_898"/>
          <p:cNvSpPr/>
          <p:nvPr/>
        </p:nvSpPr>
        <p:spPr>
          <a:xfrm>
            <a:off x="897263" y="3068746"/>
            <a:ext cx="814800" cy="5592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8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69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g3923236bba4_2_898"/>
          <p:cNvSpPr/>
          <p:nvPr/>
        </p:nvSpPr>
        <p:spPr>
          <a:xfrm>
            <a:off x="878544" y="4355172"/>
            <a:ext cx="777300" cy="5592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8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933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g3923236bba4_2_898"/>
          <p:cNvSpPr/>
          <p:nvPr/>
        </p:nvSpPr>
        <p:spPr>
          <a:xfrm>
            <a:off x="857001" y="5574496"/>
            <a:ext cx="814800" cy="5592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8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239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3923236bba4_2_898"/>
          <p:cNvSpPr/>
          <p:nvPr/>
        </p:nvSpPr>
        <p:spPr>
          <a:xfrm>
            <a:off x="7134841" y="1747243"/>
            <a:ext cx="814800" cy="5592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800" b="1" i="0" u="none" strike="noStrike" cap="none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133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g3923236bba4_2_898"/>
          <p:cNvSpPr/>
          <p:nvPr/>
        </p:nvSpPr>
        <p:spPr>
          <a:xfrm>
            <a:off x="7134841" y="2656806"/>
            <a:ext cx="814800" cy="559200"/>
          </a:xfrm>
          <a:prstGeom prst="ellipse">
            <a:avLst/>
          </a:prstGeom>
          <a:solidFill>
            <a:schemeClr val="lt1"/>
          </a:solidFill>
          <a:ln w="2642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8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103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3923236bba4_2_898"/>
          <p:cNvSpPr/>
          <p:nvPr/>
        </p:nvSpPr>
        <p:spPr>
          <a:xfrm>
            <a:off x="785900" y="1013743"/>
            <a:ext cx="4149900" cy="514800"/>
          </a:xfrm>
          <a:prstGeom prst="roundRect">
            <a:avLst>
              <a:gd name="adj" fmla="val 46729"/>
            </a:avLst>
          </a:prstGeom>
          <a:solidFill>
            <a:srgbClr val="719FFB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3923236bba4_2_898"/>
          <p:cNvSpPr txBox="1"/>
          <p:nvPr/>
        </p:nvSpPr>
        <p:spPr>
          <a:xfrm>
            <a:off x="747640" y="1109607"/>
            <a:ext cx="4437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4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1600" b="1">
                <a:solidFill>
                  <a:schemeClr val="lt1"/>
                </a:solidFill>
                <a:latin typeface="Trebuchet MS "/>
                <a:ea typeface="Trebuchet MS "/>
                <a:cs typeface="Trebuchet MS "/>
                <a:sym typeface="Trebuchet MS "/>
              </a:rPr>
              <a:t>Державна підтримка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g3923236bba4_2_898"/>
          <p:cNvSpPr/>
          <p:nvPr/>
        </p:nvSpPr>
        <p:spPr>
          <a:xfrm>
            <a:off x="7137821" y="1005856"/>
            <a:ext cx="4190100" cy="475500"/>
          </a:xfrm>
          <a:prstGeom prst="roundRect">
            <a:avLst>
              <a:gd name="adj" fmla="val 46729"/>
            </a:avLst>
          </a:prstGeom>
          <a:solidFill>
            <a:srgbClr val="719FFB"/>
          </a:solidFill>
          <a:ln>
            <a:noFill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3923236bba4_2_898"/>
          <p:cNvSpPr txBox="1"/>
          <p:nvPr/>
        </p:nvSpPr>
        <p:spPr>
          <a:xfrm>
            <a:off x="7292150" y="951100"/>
            <a:ext cx="3995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7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Доступні кредити</a:t>
            </a:r>
            <a:endParaRPr sz="17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Google Shape;379;g3923236bba4_2_898">
            <a:extLst>
              <a:ext uri="{FF2B5EF4-FFF2-40B4-BE49-F238E27FC236}">
                <a16:creationId xmlns:a16="http://schemas.microsoft.com/office/drawing/2014/main" id="{8EAA7586-476F-E7FA-0671-A643FDA98EFC}"/>
              </a:ext>
            </a:extLst>
          </p:cNvPr>
          <p:cNvSpPr/>
          <p:nvPr/>
        </p:nvSpPr>
        <p:spPr>
          <a:xfrm>
            <a:off x="6541504" y="4907757"/>
            <a:ext cx="814800" cy="810297"/>
          </a:xfrm>
          <a:prstGeom prst="ellipse">
            <a:avLst/>
          </a:prstGeom>
          <a:solidFill>
            <a:srgbClr val="276CF8"/>
          </a:solidFill>
          <a:ln w="264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800" b="1" i="0" u="none" strike="noStrike" cap="none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60</a:t>
            </a:r>
            <a:endParaRPr sz="18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224;g3a1f6575b08_30_0">
            <a:extLst>
              <a:ext uri="{FF2B5EF4-FFF2-40B4-BE49-F238E27FC236}">
                <a16:creationId xmlns:a16="http://schemas.microsoft.com/office/drawing/2014/main" id="{3FA16117-D136-139C-8247-964E2C089BD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67F204B-546C-491E-112B-3614F5A181FE}"/>
              </a:ext>
            </a:extLst>
          </p:cNvPr>
          <p:cNvGrpSpPr/>
          <p:nvPr/>
        </p:nvGrpSpPr>
        <p:grpSpPr>
          <a:xfrm>
            <a:off x="-1529918" y="598000"/>
            <a:ext cx="7452131" cy="108000"/>
            <a:chOff x="-2448910" y="879349"/>
            <a:chExt cx="7452131" cy="108000"/>
          </a:xfrm>
        </p:grpSpPr>
        <p:cxnSp>
          <p:nvCxnSpPr>
            <p:cNvPr id="5" name="Google Shape;215;g3a1f6575b08_30_0">
              <a:extLst>
                <a:ext uri="{FF2B5EF4-FFF2-40B4-BE49-F238E27FC236}">
                  <a16:creationId xmlns:a16="http://schemas.microsoft.com/office/drawing/2014/main" id="{9FBCAEA7-A5BC-A7FA-A340-674693BC497F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" name="Google Shape;216;g3a1f6575b08_30_0">
              <a:extLst>
                <a:ext uri="{FF2B5EF4-FFF2-40B4-BE49-F238E27FC236}">
                  <a16:creationId xmlns:a16="http://schemas.microsoft.com/office/drawing/2014/main" id="{BF8463E9-2AD6-327F-C934-175025E9D755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923236bba4_2_1158"/>
          <p:cNvSpPr txBox="1"/>
          <p:nvPr/>
        </p:nvSpPr>
        <p:spPr>
          <a:xfrm>
            <a:off x="-97966" y="249039"/>
            <a:ext cx="8129705" cy="46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89999" marR="0" lvl="0" indent="0" algn="l" rtl="0">
              <a:lnSpc>
                <a:spcPct val="1264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0" i="0" u="none" strike="noStrike" cap="none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  </a:t>
            </a:r>
            <a:r>
              <a:rPr lang="uk-UA" sz="24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Введено в експлуатацію об’єкти аграрного сектору</a:t>
            </a:r>
            <a:endParaRPr sz="2400" b="1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00" name="Google Shape;400;g3923236bba4_2_1158"/>
          <p:cNvSpPr txBox="1"/>
          <p:nvPr/>
        </p:nvSpPr>
        <p:spPr>
          <a:xfrm>
            <a:off x="1695867" y="4106926"/>
            <a:ext cx="4802400" cy="275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3555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20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об'єктів для зберігання зерна</a:t>
            </a:r>
          </a:p>
          <a:p>
            <a:pPr>
              <a:lnSpc>
                <a:spcPct val="83555"/>
              </a:lnSpc>
              <a:spcAft>
                <a:spcPts val="1600"/>
              </a:spcAft>
              <a:buSzPts val="1800"/>
            </a:pPr>
            <a:r>
              <a:rPr lang="uk-UA" sz="1200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фруктосховища</a:t>
            </a:r>
          </a:p>
          <a:p>
            <a:pPr>
              <a:lnSpc>
                <a:spcPct val="83555"/>
              </a:lnSpc>
              <a:spcAft>
                <a:spcPts val="1600"/>
              </a:spcAft>
              <a:buSzPts val="1800"/>
            </a:pPr>
            <a:r>
              <a:rPr lang="uk-UA" sz="1200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овоче- та картоплесховищ</a:t>
            </a:r>
          </a:p>
          <a:p>
            <a:pPr lvl="0">
              <a:lnSpc>
                <a:spcPct val="115000"/>
              </a:lnSpc>
              <a:spcAft>
                <a:spcPts val="1600"/>
              </a:spcAft>
              <a:buSzPts val="1800"/>
            </a:pPr>
            <a:r>
              <a:rPr lang="uk-UA" sz="1200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комбікормовий цех </a:t>
            </a:r>
          </a:p>
          <a:p>
            <a:pPr lvl="0">
              <a:lnSpc>
                <a:spcPct val="115000"/>
              </a:lnSpc>
              <a:spcAft>
                <a:spcPts val="1600"/>
              </a:spcAft>
              <a:buSzPts val="1800"/>
            </a:pPr>
            <a:r>
              <a:rPr lang="uk-UA" sz="1200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пташник для індиків</a:t>
            </a:r>
          </a:p>
          <a:p>
            <a:pPr>
              <a:lnSpc>
                <a:spcPct val="115000"/>
              </a:lnSpc>
              <a:spcAft>
                <a:spcPts val="1600"/>
              </a:spcAft>
              <a:buSzPts val="1800"/>
            </a:pPr>
            <a:r>
              <a:rPr lang="uk-UA" sz="1200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цехи із забою птиці</a:t>
            </a:r>
          </a:p>
          <a:p>
            <a:pPr>
              <a:lnSpc>
                <a:spcPct val="115000"/>
              </a:lnSpc>
              <a:spcAft>
                <a:spcPts val="1600"/>
              </a:spcAft>
              <a:buSzPts val="1800"/>
            </a:pPr>
            <a:r>
              <a:rPr lang="uk-UA" sz="1200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об'єкти з переробки яблук</a:t>
            </a:r>
          </a:p>
        </p:txBody>
      </p:sp>
      <p:cxnSp>
        <p:nvCxnSpPr>
          <p:cNvPr id="405" name="Google Shape;405;g3923236bba4_2_1158"/>
          <p:cNvCxnSpPr/>
          <p:nvPr/>
        </p:nvCxnSpPr>
        <p:spPr>
          <a:xfrm rot="10800000" flipH="1">
            <a:off x="1096645" y="4367581"/>
            <a:ext cx="4741200" cy="11700"/>
          </a:xfrm>
          <a:prstGeom prst="straightConnector1">
            <a:avLst/>
          </a:prstGeom>
          <a:noFill/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06" name="Google Shape;406;g3923236bba4_2_1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5242" y="1311898"/>
            <a:ext cx="191764" cy="1917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0" name="Google Shape;410;g3923236bba4_2_1158"/>
          <p:cNvCxnSpPr/>
          <p:nvPr/>
        </p:nvCxnSpPr>
        <p:spPr>
          <a:xfrm rot="10800000" flipH="1">
            <a:off x="1110453" y="4709383"/>
            <a:ext cx="4741200" cy="11700"/>
          </a:xfrm>
          <a:prstGeom prst="straightConnector1">
            <a:avLst/>
          </a:prstGeom>
          <a:noFill/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17" name="Google Shape;417;g3923236bba4_2_11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41994" y="2461788"/>
            <a:ext cx="3038475" cy="1947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g3923236bba4_2_11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2250" y="4549528"/>
            <a:ext cx="330517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g3923236bba4_2_11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31740" y="212239"/>
            <a:ext cx="3305175" cy="212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g3923236bba4_2_1158" descr="Зображення, що містить чорний, темрява&#10;&#10;Вміст, створений ШІ, може бути неправильним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9203" y="4017587"/>
            <a:ext cx="290535" cy="290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3923236bba4_2_1158" descr="Зображення, що містить чорний, темрява&#10;&#10;Вміст, створений ШІ, може бути неправильним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3209" y="4468103"/>
            <a:ext cx="286643" cy="286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3923236bba4_2_1158" descr="Зображення, що містить чорний, темрява&#10;&#10;Вміст, створений ШІ, може бути неправильним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9146" y="4967545"/>
            <a:ext cx="319621" cy="31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g3923236bba4_2_1158" descr="Зображення, що містить чорний, темрява&#10;&#10;Вміст, створений ШІ, може бути неправильним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3532" y="5508586"/>
            <a:ext cx="330878" cy="330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g3923236bba4_2_1158" descr="Зображення, що містить чорний, темрява&#10;&#10;Вміст, створений ШІ, може бути неправильним.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65705" y="5993512"/>
            <a:ext cx="281280" cy="28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3923236bba4_2_1158" descr="Зображення, що містить чорний, темрява&#10;&#10;Вміст, створений ШІ, може бути неправильним.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46289" y="6392328"/>
            <a:ext cx="300326" cy="300326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399;g3923236bba4_2_1158"/>
          <p:cNvSpPr txBox="1"/>
          <p:nvPr/>
        </p:nvSpPr>
        <p:spPr>
          <a:xfrm>
            <a:off x="1094990" y="1301908"/>
            <a:ext cx="6070435" cy="1696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3555"/>
              </a:lnSpc>
              <a:spcAft>
                <a:spcPts val="3200"/>
              </a:spcAft>
              <a:buSzPts val="1800"/>
            </a:pPr>
            <a:r>
              <a:rPr lang="uk-UA" sz="1200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підприємство ТОВ «ФІШКА НОВ» </a:t>
            </a:r>
            <a:r>
              <a:rPr lang="uk-UA" sz="1200" u="none" strike="noStrike" cap="none" dirty="0">
                <a:solidFill>
                  <a:srgbClr val="000000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з перевантаження та зберігання зернових культур</a:t>
            </a:r>
          </a:p>
          <a:p>
            <a:pPr>
              <a:lnSpc>
                <a:spcPct val="83555"/>
              </a:lnSpc>
              <a:spcAft>
                <a:spcPts val="3200"/>
              </a:spcAft>
              <a:buSzPts val="1800"/>
            </a:pPr>
            <a:r>
              <a:rPr lang="uk-UA" sz="1200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цех з переробки м'яса </a:t>
            </a:r>
          </a:p>
          <a:p>
            <a:pPr>
              <a:lnSpc>
                <a:spcPct val="83555"/>
              </a:lnSpc>
              <a:spcAft>
                <a:spcPts val="3200"/>
              </a:spcAft>
              <a:buSzPts val="1800"/>
            </a:pPr>
            <a:r>
              <a:rPr lang="uk-UA" sz="1200" dirty="0"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пташників для вирощування індиків і курей</a:t>
            </a:r>
          </a:p>
        </p:txBody>
      </p:sp>
      <p:cxnSp>
        <p:nvCxnSpPr>
          <p:cNvPr id="2" name="Google Shape;410;g3923236bba4_2_1158">
            <a:extLst>
              <a:ext uri="{FF2B5EF4-FFF2-40B4-BE49-F238E27FC236}">
                <a16:creationId xmlns:a16="http://schemas.microsoft.com/office/drawing/2014/main" id="{95B5BCE8-E20B-AC1E-9498-BBA1E2031132}"/>
              </a:ext>
            </a:extLst>
          </p:cNvPr>
          <p:cNvCxnSpPr/>
          <p:nvPr/>
        </p:nvCxnSpPr>
        <p:spPr>
          <a:xfrm rot="10800000" flipH="1">
            <a:off x="1110453" y="5090932"/>
            <a:ext cx="4741200" cy="11700"/>
          </a:xfrm>
          <a:prstGeom prst="straightConnector1">
            <a:avLst/>
          </a:prstGeom>
          <a:noFill/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" name="Google Shape;410;g3923236bba4_2_1158">
            <a:extLst>
              <a:ext uri="{FF2B5EF4-FFF2-40B4-BE49-F238E27FC236}">
                <a16:creationId xmlns:a16="http://schemas.microsoft.com/office/drawing/2014/main" id="{426D906B-1507-6B9A-3F14-48F55C896513}"/>
              </a:ext>
            </a:extLst>
          </p:cNvPr>
          <p:cNvCxnSpPr/>
          <p:nvPr/>
        </p:nvCxnSpPr>
        <p:spPr>
          <a:xfrm rot="10800000" flipH="1">
            <a:off x="1110453" y="5485637"/>
            <a:ext cx="4741200" cy="11700"/>
          </a:xfrm>
          <a:prstGeom prst="straightConnector1">
            <a:avLst/>
          </a:prstGeom>
          <a:noFill/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" name="Google Shape;410;g3923236bba4_2_1158">
            <a:extLst>
              <a:ext uri="{FF2B5EF4-FFF2-40B4-BE49-F238E27FC236}">
                <a16:creationId xmlns:a16="http://schemas.microsoft.com/office/drawing/2014/main" id="{FBF2BD81-6328-847D-D7F8-DC8A179BDE7C}"/>
              </a:ext>
            </a:extLst>
          </p:cNvPr>
          <p:cNvCxnSpPr/>
          <p:nvPr/>
        </p:nvCxnSpPr>
        <p:spPr>
          <a:xfrm rot="10800000" flipH="1">
            <a:off x="1110453" y="5900077"/>
            <a:ext cx="4741200" cy="11700"/>
          </a:xfrm>
          <a:prstGeom prst="straightConnector1">
            <a:avLst/>
          </a:prstGeom>
          <a:noFill/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" name="Google Shape;410;g3923236bba4_2_1158">
            <a:extLst>
              <a:ext uri="{FF2B5EF4-FFF2-40B4-BE49-F238E27FC236}">
                <a16:creationId xmlns:a16="http://schemas.microsoft.com/office/drawing/2014/main" id="{44E95C81-77E0-2B56-D4E2-D745D0B2D2B7}"/>
              </a:ext>
            </a:extLst>
          </p:cNvPr>
          <p:cNvCxnSpPr/>
          <p:nvPr/>
        </p:nvCxnSpPr>
        <p:spPr>
          <a:xfrm rot="10800000" flipH="1">
            <a:off x="1110453" y="6301360"/>
            <a:ext cx="4741200" cy="11700"/>
          </a:xfrm>
          <a:prstGeom prst="straightConnector1">
            <a:avLst/>
          </a:prstGeom>
          <a:noFill/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" name="Google Shape;410;g3923236bba4_2_1158">
            <a:extLst>
              <a:ext uri="{FF2B5EF4-FFF2-40B4-BE49-F238E27FC236}">
                <a16:creationId xmlns:a16="http://schemas.microsoft.com/office/drawing/2014/main" id="{F7DF700D-D6CC-DE42-5FF9-663EF8539CD4}"/>
              </a:ext>
            </a:extLst>
          </p:cNvPr>
          <p:cNvCxnSpPr/>
          <p:nvPr/>
        </p:nvCxnSpPr>
        <p:spPr>
          <a:xfrm rot="10800000" flipH="1">
            <a:off x="1110453" y="6722379"/>
            <a:ext cx="4741200" cy="11700"/>
          </a:xfrm>
          <a:prstGeom prst="straightConnector1">
            <a:avLst/>
          </a:prstGeom>
          <a:noFill/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Google Shape;379;g3923236bba4_2_898">
            <a:extLst>
              <a:ext uri="{FF2B5EF4-FFF2-40B4-BE49-F238E27FC236}">
                <a16:creationId xmlns:a16="http://schemas.microsoft.com/office/drawing/2014/main" id="{CA653685-CBB1-7BE4-251C-A32BEB745AC9}"/>
              </a:ext>
            </a:extLst>
          </p:cNvPr>
          <p:cNvSpPr/>
          <p:nvPr/>
        </p:nvSpPr>
        <p:spPr>
          <a:xfrm>
            <a:off x="1167486" y="4030631"/>
            <a:ext cx="318105" cy="316347"/>
          </a:xfrm>
          <a:prstGeom prst="ellipse">
            <a:avLst/>
          </a:prstGeom>
          <a:solidFill>
            <a:srgbClr val="276CF8"/>
          </a:solidFill>
          <a:ln w="127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200" b="1" i="0" u="none" strike="noStrike" cap="none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6</a:t>
            </a:r>
            <a:endParaRPr sz="12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79;g3923236bba4_2_898">
            <a:extLst>
              <a:ext uri="{FF2B5EF4-FFF2-40B4-BE49-F238E27FC236}">
                <a16:creationId xmlns:a16="http://schemas.microsoft.com/office/drawing/2014/main" id="{1770AC01-FC68-DD0B-3528-6048EBA582B3}"/>
              </a:ext>
            </a:extLst>
          </p:cNvPr>
          <p:cNvSpPr/>
          <p:nvPr/>
        </p:nvSpPr>
        <p:spPr>
          <a:xfrm>
            <a:off x="1167486" y="4383243"/>
            <a:ext cx="318105" cy="316347"/>
          </a:xfrm>
          <a:prstGeom prst="ellipse">
            <a:avLst/>
          </a:prstGeom>
          <a:solidFill>
            <a:srgbClr val="276CF8"/>
          </a:solidFill>
          <a:ln w="127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200" b="1" i="0" u="none" strike="noStrike" cap="none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3</a:t>
            </a:r>
            <a:endParaRPr sz="12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79;g3923236bba4_2_898">
            <a:extLst>
              <a:ext uri="{FF2B5EF4-FFF2-40B4-BE49-F238E27FC236}">
                <a16:creationId xmlns:a16="http://schemas.microsoft.com/office/drawing/2014/main" id="{154842F1-A4E5-90A2-42F9-C9EE2E1CC258}"/>
              </a:ext>
            </a:extLst>
          </p:cNvPr>
          <p:cNvSpPr/>
          <p:nvPr/>
        </p:nvSpPr>
        <p:spPr>
          <a:xfrm>
            <a:off x="1167486" y="4741830"/>
            <a:ext cx="318105" cy="316347"/>
          </a:xfrm>
          <a:prstGeom prst="ellipse">
            <a:avLst/>
          </a:prstGeom>
          <a:solidFill>
            <a:srgbClr val="276CF8"/>
          </a:solidFill>
          <a:ln w="127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200" b="1" i="0" u="none" strike="noStrike" cap="none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5</a:t>
            </a:r>
            <a:endParaRPr sz="12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79;g3923236bba4_2_898">
            <a:extLst>
              <a:ext uri="{FF2B5EF4-FFF2-40B4-BE49-F238E27FC236}">
                <a16:creationId xmlns:a16="http://schemas.microsoft.com/office/drawing/2014/main" id="{49A00F83-ABD5-01E0-0E02-CF226B46BE41}"/>
              </a:ext>
            </a:extLst>
          </p:cNvPr>
          <p:cNvSpPr/>
          <p:nvPr/>
        </p:nvSpPr>
        <p:spPr>
          <a:xfrm>
            <a:off x="1167486" y="5139169"/>
            <a:ext cx="318105" cy="316347"/>
          </a:xfrm>
          <a:prstGeom prst="ellipse">
            <a:avLst/>
          </a:prstGeom>
          <a:solidFill>
            <a:srgbClr val="276CF8"/>
          </a:solidFill>
          <a:ln w="127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200" b="1" i="0" u="none" strike="noStrike" cap="none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 sz="12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79;g3923236bba4_2_898">
            <a:extLst>
              <a:ext uri="{FF2B5EF4-FFF2-40B4-BE49-F238E27FC236}">
                <a16:creationId xmlns:a16="http://schemas.microsoft.com/office/drawing/2014/main" id="{166FF075-954F-5A2E-6B9A-A592FA72CA1B}"/>
              </a:ext>
            </a:extLst>
          </p:cNvPr>
          <p:cNvSpPr/>
          <p:nvPr/>
        </p:nvSpPr>
        <p:spPr>
          <a:xfrm>
            <a:off x="1167486" y="5542678"/>
            <a:ext cx="318105" cy="316347"/>
          </a:xfrm>
          <a:prstGeom prst="ellipse">
            <a:avLst/>
          </a:prstGeom>
          <a:solidFill>
            <a:srgbClr val="276CF8"/>
          </a:solidFill>
          <a:ln w="127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200" b="1" dirty="0">
                <a:solidFill>
                  <a:schemeClr val="bg1"/>
                </a:solidFill>
                <a:latin typeface="Trebuchet MS"/>
                <a:sym typeface="Trebuchet MS"/>
              </a:rPr>
              <a:t>1</a:t>
            </a:r>
            <a:endParaRPr sz="12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79;g3923236bba4_2_898">
            <a:extLst>
              <a:ext uri="{FF2B5EF4-FFF2-40B4-BE49-F238E27FC236}">
                <a16:creationId xmlns:a16="http://schemas.microsoft.com/office/drawing/2014/main" id="{02271D0F-E0F1-1BB7-83B3-7438D21D4320}"/>
              </a:ext>
            </a:extLst>
          </p:cNvPr>
          <p:cNvSpPr/>
          <p:nvPr/>
        </p:nvSpPr>
        <p:spPr>
          <a:xfrm>
            <a:off x="1167486" y="5948126"/>
            <a:ext cx="318105" cy="316347"/>
          </a:xfrm>
          <a:prstGeom prst="ellipse">
            <a:avLst/>
          </a:prstGeom>
          <a:solidFill>
            <a:srgbClr val="276CF8"/>
          </a:solidFill>
          <a:ln w="127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200" b="1" i="0" u="none" strike="noStrike" cap="none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endParaRPr sz="12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79;g3923236bba4_2_898">
            <a:extLst>
              <a:ext uri="{FF2B5EF4-FFF2-40B4-BE49-F238E27FC236}">
                <a16:creationId xmlns:a16="http://schemas.microsoft.com/office/drawing/2014/main" id="{05EA42E7-7477-5373-E2DB-197F0BCE4AB1}"/>
              </a:ext>
            </a:extLst>
          </p:cNvPr>
          <p:cNvSpPr/>
          <p:nvPr/>
        </p:nvSpPr>
        <p:spPr>
          <a:xfrm>
            <a:off x="1167486" y="6376306"/>
            <a:ext cx="318105" cy="316347"/>
          </a:xfrm>
          <a:prstGeom prst="ellipse">
            <a:avLst/>
          </a:prstGeom>
          <a:solidFill>
            <a:srgbClr val="276CF8"/>
          </a:solidFill>
          <a:ln w="127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200" b="1" i="0" u="none" strike="noStrike" cap="none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endParaRPr sz="12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Google Shape;405;g3923236bba4_2_1158">
            <a:extLst>
              <a:ext uri="{FF2B5EF4-FFF2-40B4-BE49-F238E27FC236}">
                <a16:creationId xmlns:a16="http://schemas.microsoft.com/office/drawing/2014/main" id="{01D70676-6986-04AE-EBE2-C36D7DA089B9}"/>
              </a:ext>
            </a:extLst>
          </p:cNvPr>
          <p:cNvCxnSpPr>
            <a:cxnSpLocks/>
          </p:cNvCxnSpPr>
          <p:nvPr/>
        </p:nvCxnSpPr>
        <p:spPr>
          <a:xfrm>
            <a:off x="382555" y="1675065"/>
            <a:ext cx="6846358" cy="0"/>
          </a:xfrm>
          <a:prstGeom prst="straightConnector1">
            <a:avLst/>
          </a:prstGeom>
          <a:noFill/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" name="Google Shape;405;g3923236bba4_2_1158">
            <a:extLst>
              <a:ext uri="{FF2B5EF4-FFF2-40B4-BE49-F238E27FC236}">
                <a16:creationId xmlns:a16="http://schemas.microsoft.com/office/drawing/2014/main" id="{819BF7E3-8C23-18B9-6D5E-23C254185427}"/>
              </a:ext>
            </a:extLst>
          </p:cNvPr>
          <p:cNvCxnSpPr>
            <a:cxnSpLocks/>
          </p:cNvCxnSpPr>
          <p:nvPr/>
        </p:nvCxnSpPr>
        <p:spPr>
          <a:xfrm>
            <a:off x="382555" y="2225571"/>
            <a:ext cx="6846358" cy="0"/>
          </a:xfrm>
          <a:prstGeom prst="straightConnector1">
            <a:avLst/>
          </a:prstGeom>
          <a:noFill/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" name="Google Shape;405;g3923236bba4_2_1158">
            <a:extLst>
              <a:ext uri="{FF2B5EF4-FFF2-40B4-BE49-F238E27FC236}">
                <a16:creationId xmlns:a16="http://schemas.microsoft.com/office/drawing/2014/main" id="{994028E0-B4FE-1553-6FFA-A270F9A1DEE7}"/>
              </a:ext>
            </a:extLst>
          </p:cNvPr>
          <p:cNvCxnSpPr>
            <a:cxnSpLocks/>
          </p:cNvCxnSpPr>
          <p:nvPr/>
        </p:nvCxnSpPr>
        <p:spPr>
          <a:xfrm>
            <a:off x="382555" y="2785406"/>
            <a:ext cx="6846358" cy="0"/>
          </a:xfrm>
          <a:prstGeom prst="straightConnector1">
            <a:avLst/>
          </a:prstGeom>
          <a:noFill/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Google Shape;379;g3923236bba4_2_898">
            <a:extLst>
              <a:ext uri="{FF2B5EF4-FFF2-40B4-BE49-F238E27FC236}">
                <a16:creationId xmlns:a16="http://schemas.microsoft.com/office/drawing/2014/main" id="{302AA817-479B-C71C-7E79-ECA70560372B}"/>
              </a:ext>
            </a:extLst>
          </p:cNvPr>
          <p:cNvSpPr/>
          <p:nvPr/>
        </p:nvSpPr>
        <p:spPr>
          <a:xfrm>
            <a:off x="424257" y="1114052"/>
            <a:ext cx="441434" cy="438996"/>
          </a:xfrm>
          <a:prstGeom prst="ellipse">
            <a:avLst/>
          </a:prstGeom>
          <a:solidFill>
            <a:schemeClr val="bg1"/>
          </a:solidFill>
          <a:ln w="2857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6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 sz="1600" b="0" i="0" u="none" strike="noStrike" cap="none" dirty="0">
              <a:solidFill>
                <a:srgbClr val="276C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379;g3923236bba4_2_898">
            <a:extLst>
              <a:ext uri="{FF2B5EF4-FFF2-40B4-BE49-F238E27FC236}">
                <a16:creationId xmlns:a16="http://schemas.microsoft.com/office/drawing/2014/main" id="{4EDE041B-AE77-E176-14F3-B6A383E9E535}"/>
              </a:ext>
            </a:extLst>
          </p:cNvPr>
          <p:cNvSpPr/>
          <p:nvPr/>
        </p:nvSpPr>
        <p:spPr>
          <a:xfrm>
            <a:off x="424257" y="1711211"/>
            <a:ext cx="441434" cy="438996"/>
          </a:xfrm>
          <a:prstGeom prst="ellipse">
            <a:avLst/>
          </a:prstGeom>
          <a:solidFill>
            <a:schemeClr val="bg1"/>
          </a:solidFill>
          <a:ln w="2857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6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 sz="1600" b="0" i="0" u="none" strike="noStrike" cap="none" dirty="0">
              <a:solidFill>
                <a:srgbClr val="276C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379;g3923236bba4_2_898">
            <a:extLst>
              <a:ext uri="{FF2B5EF4-FFF2-40B4-BE49-F238E27FC236}">
                <a16:creationId xmlns:a16="http://schemas.microsoft.com/office/drawing/2014/main" id="{A65F0405-E40A-4A39-C5AA-7B4D04C639F3}"/>
              </a:ext>
            </a:extLst>
          </p:cNvPr>
          <p:cNvSpPr/>
          <p:nvPr/>
        </p:nvSpPr>
        <p:spPr>
          <a:xfrm>
            <a:off x="424257" y="2271047"/>
            <a:ext cx="441434" cy="438996"/>
          </a:xfrm>
          <a:prstGeom prst="ellipse">
            <a:avLst/>
          </a:prstGeom>
          <a:solidFill>
            <a:schemeClr val="bg1"/>
          </a:solidFill>
          <a:ln w="2857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215900" sx="102000" sy="102000" algn="ctr" rotWithShape="0">
              <a:srgbClr val="000000">
                <a:alpha val="12160"/>
              </a:srgbClr>
            </a:outerShdw>
          </a:effectLst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uk-UA" sz="1600" b="1" dirty="0">
                <a:solidFill>
                  <a:srgbClr val="276CF8"/>
                </a:solidFill>
                <a:latin typeface="Trebuchet MS"/>
                <a:sym typeface="Trebuchet MS"/>
              </a:rPr>
              <a:t>5</a:t>
            </a:r>
            <a:endParaRPr sz="1600" b="0" i="0" u="none" strike="noStrike" cap="none" dirty="0">
              <a:solidFill>
                <a:srgbClr val="276C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725;g3923236bba4_2_2705">
            <a:extLst>
              <a:ext uri="{FF2B5EF4-FFF2-40B4-BE49-F238E27FC236}">
                <a16:creationId xmlns:a16="http://schemas.microsoft.com/office/drawing/2014/main" id="{CDD8B9EA-62E9-3324-5143-ED3B832AD5A8}"/>
              </a:ext>
            </a:extLst>
          </p:cNvPr>
          <p:cNvSpPr/>
          <p:nvPr/>
        </p:nvSpPr>
        <p:spPr>
          <a:xfrm>
            <a:off x="211531" y="3030229"/>
            <a:ext cx="7921087" cy="805611"/>
          </a:xfrm>
          <a:prstGeom prst="roundRect">
            <a:avLst>
              <a:gd name="adj" fmla="val 36485"/>
            </a:avLst>
          </a:prstGeom>
          <a:solidFill>
            <a:srgbClr val="719FFB"/>
          </a:solidFill>
          <a:ln>
            <a:noFill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algn="ctr">
              <a:buSzPts val="1200"/>
            </a:pPr>
            <a:r>
              <a:rPr lang="uk-UA" sz="1600" b="1" dirty="0">
                <a:solidFill>
                  <a:schemeClr val="bg1"/>
                </a:solidFill>
                <a:latin typeface="Trebuchet MS" panose="020B0703020202090204" pitchFamily="34" charset="0"/>
                <a:ea typeface="Trebuchet MS "/>
                <a:cs typeface="Trebuchet MS "/>
                <a:sym typeface="Trebuchet MS "/>
              </a:rPr>
              <a:t>Продовжується будівництво та реконструкція об’єктів аграрного сектору</a:t>
            </a:r>
          </a:p>
        </p:txBody>
      </p:sp>
      <p:pic>
        <p:nvPicPr>
          <p:cNvPr id="28" name="Google Shape;224;g3a1f6575b08_30_0">
            <a:extLst>
              <a:ext uri="{FF2B5EF4-FFF2-40B4-BE49-F238E27FC236}">
                <a16:creationId xmlns:a16="http://schemas.microsoft.com/office/drawing/2014/main" id="{E96650D5-78EC-637F-92B7-6AEEA4F5E23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888402E-A159-1B0C-68CC-CD1E853ED772}"/>
              </a:ext>
            </a:extLst>
          </p:cNvPr>
          <p:cNvGrpSpPr/>
          <p:nvPr/>
        </p:nvGrpSpPr>
        <p:grpSpPr>
          <a:xfrm>
            <a:off x="371001" y="769011"/>
            <a:ext cx="7452131" cy="108000"/>
            <a:chOff x="-2448910" y="879349"/>
            <a:chExt cx="7452131" cy="108000"/>
          </a:xfrm>
        </p:grpSpPr>
        <p:cxnSp>
          <p:nvCxnSpPr>
            <p:cNvPr id="30" name="Google Shape;215;g3a1f6575b08_30_0">
              <a:extLst>
                <a:ext uri="{FF2B5EF4-FFF2-40B4-BE49-F238E27FC236}">
                  <a16:creationId xmlns:a16="http://schemas.microsoft.com/office/drawing/2014/main" id="{3296524F-3F4D-90F2-B673-BD16AB3E62BE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1" name="Google Shape;216;g3a1f6575b08_30_0">
              <a:extLst>
                <a:ext uri="{FF2B5EF4-FFF2-40B4-BE49-F238E27FC236}">
                  <a16:creationId xmlns:a16="http://schemas.microsoft.com/office/drawing/2014/main" id="{B9A138A4-E716-0296-5C64-250691FB1069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923236bba4_2_341"/>
          <p:cNvSpPr/>
          <p:nvPr/>
        </p:nvSpPr>
        <p:spPr>
          <a:xfrm>
            <a:off x="5863339" y="4074533"/>
            <a:ext cx="248400" cy="33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287CF8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287C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g3923236bba4_2_341"/>
          <p:cNvSpPr/>
          <p:nvPr/>
        </p:nvSpPr>
        <p:spPr>
          <a:xfrm>
            <a:off x="597896" y="1519734"/>
            <a:ext cx="3264600" cy="1449000"/>
          </a:xfrm>
          <a:prstGeom prst="roundRect">
            <a:avLst>
              <a:gd name="adj" fmla="val 30703"/>
            </a:avLst>
          </a:prstGeom>
          <a:solidFill>
            <a:srgbClr val="287CF8"/>
          </a:solidFill>
          <a:ln>
            <a:noFill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uk-UA" sz="15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Затверджено оновлену Стратегію розвитку Чернівецької області на період </a:t>
            </a:r>
            <a:r>
              <a:rPr lang="uk-UA" sz="15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до 2027 року</a:t>
            </a:r>
            <a:r>
              <a:rPr lang="uk-UA" sz="15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  </a:t>
            </a:r>
            <a:endParaRPr sz="15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448" name="Google Shape;448;g3923236bba4_2_341"/>
          <p:cNvGrpSpPr/>
          <p:nvPr/>
        </p:nvGrpSpPr>
        <p:grpSpPr>
          <a:xfrm>
            <a:off x="8224075" y="3961122"/>
            <a:ext cx="3741004" cy="969751"/>
            <a:chOff x="1121660" y="5613642"/>
            <a:chExt cx="4493699" cy="1690934"/>
          </a:xfrm>
        </p:grpSpPr>
        <p:grpSp>
          <p:nvGrpSpPr>
            <p:cNvPr id="449" name="Google Shape;449;g3923236bba4_2_341"/>
            <p:cNvGrpSpPr/>
            <p:nvPr/>
          </p:nvGrpSpPr>
          <p:grpSpPr>
            <a:xfrm>
              <a:off x="1121660" y="5613776"/>
              <a:ext cx="1575433" cy="1690800"/>
              <a:chOff x="1115698" y="4279276"/>
              <a:chExt cx="1575433" cy="1690800"/>
            </a:xfrm>
          </p:grpSpPr>
          <p:sp>
            <p:nvSpPr>
              <p:cNvPr id="450" name="Google Shape;450;g3923236bba4_2_341"/>
              <p:cNvSpPr/>
              <p:nvPr/>
            </p:nvSpPr>
            <p:spPr>
              <a:xfrm>
                <a:off x="1115698" y="4279276"/>
                <a:ext cx="1208700" cy="1690800"/>
              </a:xfrm>
              <a:prstGeom prst="ellipse">
                <a:avLst/>
              </a:prstGeom>
              <a:solidFill>
                <a:schemeClr val="lt1"/>
              </a:solidFill>
              <a:ln w="76200" cap="flat" cmpd="sng">
                <a:solidFill>
                  <a:srgbClr val="588EF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1E4184"/>
                  </a:solidFill>
                  <a:latin typeface="Trebuchet MS "/>
                  <a:ea typeface="Trebuchet MS "/>
                  <a:cs typeface="Trebuchet MS "/>
                  <a:sym typeface="Trebuchet MS "/>
                </a:endParaRPr>
              </a:p>
            </p:txBody>
          </p:sp>
          <p:sp>
            <p:nvSpPr>
              <p:cNvPr id="451" name="Google Shape;451;g3923236bba4_2_341"/>
              <p:cNvSpPr txBox="1"/>
              <p:nvPr/>
            </p:nvSpPr>
            <p:spPr>
              <a:xfrm>
                <a:off x="1244831" y="4750589"/>
                <a:ext cx="1446300" cy="85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700"/>
                  <a:buFont typeface="Arial"/>
                  <a:buNone/>
                </a:pPr>
                <a:r>
                  <a:rPr lang="uk-UA" sz="2900" b="1" i="0" u="none" strike="noStrike" cap="none">
                    <a:solidFill>
                      <a:srgbClr val="588EFA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128 </a:t>
                </a:r>
                <a:endParaRPr sz="2900" i="0" u="none" strike="noStrike" cap="none">
                  <a:solidFill>
                    <a:srgbClr val="588EFA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452" name="Google Shape;452;g3923236bba4_2_341"/>
            <p:cNvSpPr txBox="1"/>
            <p:nvPr/>
          </p:nvSpPr>
          <p:spPr>
            <a:xfrm>
              <a:off x="2423060" y="5613642"/>
              <a:ext cx="3192299" cy="15831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45700" bIns="228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uk-UA" i="0" u="none" strike="noStrike" cap="none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Проєктів регіонального розвитку, регіональних програм розвитку та заходів включено до </a:t>
              </a:r>
              <a:r>
                <a:rPr lang="uk-UA" dirty="0">
                  <a:latin typeface="Trebuchet MS"/>
                  <a:ea typeface="Trebuchet MS"/>
                  <a:cs typeface="Trebuchet MS"/>
                  <a:sym typeface="Trebuchet MS"/>
                </a:rPr>
                <a:t>Плану заходів</a:t>
              </a:r>
              <a:endParaRPr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453" name="Google Shape;453;g3923236bba4_2_341"/>
          <p:cNvSpPr/>
          <p:nvPr/>
        </p:nvSpPr>
        <p:spPr>
          <a:xfrm>
            <a:off x="20950" y="231400"/>
            <a:ext cx="9809400" cy="632100"/>
          </a:xfrm>
          <a:prstGeom prst="roundRect">
            <a:avLst>
              <a:gd name="adj" fmla="val 3070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79425" tIns="39725" rIns="79425" bIns="39725" anchor="ctr" anchorCtr="0">
            <a:noAutofit/>
          </a:bodyPr>
          <a:lstStyle/>
          <a:p>
            <a:pPr marL="89999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uk-UA" sz="2400" b="1" dirty="0">
                <a:solidFill>
                  <a:srgbClr val="276CF8"/>
                </a:solidFill>
                <a:latin typeface="Trebuchet MS "/>
                <a:ea typeface="Trebuchet MS "/>
                <a:cs typeface="Trebuchet MS "/>
                <a:sym typeface="Trebuchet MS "/>
              </a:rPr>
              <a:t>Стратегічне планування регіонального розвитку</a:t>
            </a:r>
            <a:endParaRPr sz="2400" b="1" i="0" u="none" strike="noStrike" cap="none" dirty="0">
              <a:solidFill>
                <a:srgbClr val="276CF8"/>
              </a:solidFill>
              <a:latin typeface="Trebuchet MS "/>
              <a:ea typeface="Trebuchet MS "/>
              <a:cs typeface="Trebuchet MS "/>
              <a:sym typeface="Trebuchet MS "/>
            </a:endParaRPr>
          </a:p>
        </p:txBody>
      </p:sp>
      <p:sp>
        <p:nvSpPr>
          <p:cNvPr id="454" name="Google Shape;454;g3923236bba4_2_341"/>
          <p:cNvSpPr txBox="1"/>
          <p:nvPr/>
        </p:nvSpPr>
        <p:spPr>
          <a:xfrm>
            <a:off x="584116" y="3458285"/>
            <a:ext cx="3333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5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Чинники </a:t>
            </a:r>
            <a:r>
              <a:rPr lang="uk-UA" sz="1500" b="1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актуалізації </a:t>
            </a:r>
            <a:r>
              <a:rPr lang="uk-UA" sz="1500" b="1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С</a:t>
            </a:r>
            <a:r>
              <a:rPr lang="uk-UA" sz="1500" b="1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тратегії</a:t>
            </a:r>
            <a:endParaRPr sz="1500"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5" name="Google Shape;455;g3923236bba4_2_341"/>
          <p:cNvSpPr/>
          <p:nvPr/>
        </p:nvSpPr>
        <p:spPr>
          <a:xfrm>
            <a:off x="504987" y="3882653"/>
            <a:ext cx="4024200" cy="15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90487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dirty="0">
                <a:latin typeface="Trebuchet MS"/>
                <a:ea typeface="Trebuchet MS"/>
                <a:cs typeface="Trebuchet MS"/>
                <a:sym typeface="Trebuchet MS"/>
              </a:rPr>
              <a:t>Необхідність с</a:t>
            </a:r>
            <a:r>
              <a:rPr lang="uk-UA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творення безпекових умов 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0487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Реінтеграція та реабілітація ветеранів</a:t>
            </a:r>
            <a:endParaRPr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0487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Прийом внутрішньо переміщених осіб </a:t>
            </a:r>
            <a:endParaRPr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0487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Розміщення релокованого бізнесу</a:t>
            </a:r>
            <a:endParaRPr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0487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-UA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Євроінтергація України</a:t>
            </a:r>
            <a:endParaRPr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56" name="Google Shape;456;g3923236bba4_2_341" descr="C:\Users\Оксаночка\Desktop\фото 1.jpg"/>
          <p:cNvPicPr preferRelativeResize="0"/>
          <p:nvPr/>
        </p:nvPicPr>
        <p:blipFill rotWithShape="1">
          <a:blip r:embed="rId3">
            <a:alphaModFix/>
          </a:blip>
          <a:srcRect t="24362"/>
          <a:stretch/>
        </p:blipFill>
        <p:spPr>
          <a:xfrm>
            <a:off x="4109475" y="1176650"/>
            <a:ext cx="3848400" cy="2217600"/>
          </a:xfrm>
          <a:prstGeom prst="roundRect">
            <a:avLst>
              <a:gd name="adj" fmla="val 17239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57" name="Google Shape;457;g3923236bba4_2_341"/>
          <p:cNvSpPr/>
          <p:nvPr/>
        </p:nvSpPr>
        <p:spPr>
          <a:xfrm>
            <a:off x="8224055" y="1221078"/>
            <a:ext cx="3264000" cy="2046300"/>
          </a:xfrm>
          <a:prstGeom prst="roundRect">
            <a:avLst>
              <a:gd name="adj" fmla="val 30703"/>
            </a:avLst>
          </a:prstGeom>
          <a:solidFill>
            <a:srgbClr val="287CF8"/>
          </a:solidFill>
          <a:ln>
            <a:noFill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uk-UA" sz="1500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Сформовано </a:t>
            </a:r>
            <a:r>
              <a:rPr lang="uk-UA" sz="1500" b="1" i="0" u="none" strike="noStrike" cap="none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проєкт</a:t>
            </a:r>
            <a:r>
              <a:rPr lang="uk-UA" sz="1500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Плану заходів із реалізації у               2025-2027 роках Стратегії розвитку Чернівецької області на період до 2027 року та подано на розгляд сесії обласної ради</a:t>
            </a:r>
            <a:endParaRPr sz="1800" b="1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58" name="Google Shape;458;g3923236bba4_2_3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6496" y="5440829"/>
            <a:ext cx="635618" cy="453922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g3923236bba4_2_341"/>
          <p:cNvSpPr txBox="1"/>
          <p:nvPr/>
        </p:nvSpPr>
        <p:spPr>
          <a:xfrm>
            <a:off x="9427275" y="5230717"/>
            <a:ext cx="21045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6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на загальну суму </a:t>
            </a:r>
            <a:r>
              <a:rPr lang="uk-UA" sz="2000" b="1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23,4</a:t>
            </a:r>
            <a:r>
              <a:rPr lang="uk-UA" sz="2000" b="0" i="0" u="none" strike="noStrike" cap="none" dirty="0">
                <a:solidFill>
                  <a:srgbClr val="0072F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uk-UA" sz="16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млрд грн</a:t>
            </a:r>
            <a:endParaRPr sz="1600" b="0" i="0" u="none" strike="noStrike" cap="none" dirty="0">
              <a:solidFill>
                <a:srgbClr val="20396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0" name="Google Shape;460;g3923236bba4_2_341"/>
          <p:cNvSpPr/>
          <p:nvPr/>
        </p:nvSpPr>
        <p:spPr>
          <a:xfrm>
            <a:off x="4861771" y="3542585"/>
            <a:ext cx="2625000" cy="477600"/>
          </a:xfrm>
          <a:prstGeom prst="roundRect">
            <a:avLst>
              <a:gd name="adj" fmla="val 45207"/>
            </a:avLst>
          </a:prstGeom>
          <a:solidFill>
            <a:schemeClr val="lt1"/>
          </a:solidFill>
          <a:ln w="28575" cap="flat" cmpd="sng">
            <a:solidFill>
              <a:srgbClr val="276CF8"/>
            </a:solidFill>
            <a:prstDash val="solid"/>
            <a:round/>
            <a:headEnd type="none" w="sm" len="sm"/>
            <a:tailEnd type="none" w="sm" len="sm"/>
          </a:ln>
          <a:effectLst>
            <a:outerShdw blurRad="165100" sx="98000" sy="98000" algn="ctr" rotWithShape="0">
              <a:srgbClr val="E3F0FF">
                <a:alpha val="8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ДмраомрвамДд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3923236bba4_2_341"/>
          <p:cNvSpPr txBox="1"/>
          <p:nvPr/>
        </p:nvSpPr>
        <p:spPr>
          <a:xfrm>
            <a:off x="5048461" y="3618826"/>
            <a:ext cx="2251620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СТРАТЕГІЯ ВКЛЮЧАЄ</a:t>
            </a:r>
            <a:endParaRPr lang="uk-UA" dirty="0"/>
          </a:p>
        </p:txBody>
      </p:sp>
      <p:sp>
        <p:nvSpPr>
          <p:cNvPr id="463" name="Google Shape;463;g3923236bba4_2_341"/>
          <p:cNvSpPr txBox="1"/>
          <p:nvPr/>
        </p:nvSpPr>
        <p:spPr>
          <a:xfrm>
            <a:off x="5502073" y="4564773"/>
            <a:ext cx="2144160" cy="26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Стратегічні цілі</a:t>
            </a:r>
            <a:endParaRPr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5" name="Google Shape;465;g3923236bba4_2_341"/>
          <p:cNvSpPr txBox="1"/>
          <p:nvPr/>
        </p:nvSpPr>
        <p:spPr>
          <a:xfrm>
            <a:off x="4969519" y="4516848"/>
            <a:ext cx="495458" cy="292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4</a:t>
            </a:r>
            <a:endParaRPr sz="1600" b="1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7" name="Google Shape;467;g3923236bba4_2_341"/>
          <p:cNvSpPr txBox="1"/>
          <p:nvPr/>
        </p:nvSpPr>
        <p:spPr>
          <a:xfrm>
            <a:off x="5502073" y="4969781"/>
            <a:ext cx="2144160" cy="26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Оперативних цілей</a:t>
            </a:r>
            <a:endParaRPr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9" name="Google Shape;469;g3923236bba4_2_341"/>
          <p:cNvSpPr txBox="1"/>
          <p:nvPr/>
        </p:nvSpPr>
        <p:spPr>
          <a:xfrm>
            <a:off x="4969519" y="4948850"/>
            <a:ext cx="495458" cy="292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endParaRPr sz="1600" b="1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1" name="Google Shape;471;g3923236bba4_2_341"/>
          <p:cNvSpPr txBox="1"/>
          <p:nvPr/>
        </p:nvSpPr>
        <p:spPr>
          <a:xfrm>
            <a:off x="5498990" y="5380852"/>
            <a:ext cx="2189912" cy="26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Завдань</a:t>
            </a:r>
            <a:endParaRPr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3" name="Google Shape;473;g3923236bba4_2_341"/>
          <p:cNvSpPr txBox="1"/>
          <p:nvPr/>
        </p:nvSpPr>
        <p:spPr>
          <a:xfrm>
            <a:off x="4970882" y="5375710"/>
            <a:ext cx="506030" cy="292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66</a:t>
            </a:r>
            <a:endParaRPr sz="1600" b="1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5" name="Google Shape;475;g3923236bba4_2_341"/>
          <p:cNvSpPr txBox="1"/>
          <p:nvPr/>
        </p:nvSpPr>
        <p:spPr>
          <a:xfrm>
            <a:off x="5520248" y="5828954"/>
            <a:ext cx="2223815" cy="26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Індикаторів моніторингу</a:t>
            </a:r>
            <a:endParaRPr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7" name="Google Shape;477;g3923236bba4_2_341"/>
          <p:cNvSpPr txBox="1"/>
          <p:nvPr/>
        </p:nvSpPr>
        <p:spPr>
          <a:xfrm>
            <a:off x="4971919" y="5817848"/>
            <a:ext cx="513864" cy="292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4570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-UA" sz="1600" b="1" i="0" u="none" strike="noStrike" cap="none" dirty="0">
                <a:solidFill>
                  <a:srgbClr val="276CF8"/>
                </a:solidFill>
                <a:latin typeface="Trebuchet MS"/>
                <a:ea typeface="Trebuchet MS"/>
                <a:cs typeface="Trebuchet MS"/>
                <a:sym typeface="Trebuchet MS"/>
              </a:rPr>
              <a:t>49</a:t>
            </a:r>
            <a:endParaRPr sz="1600" b="1" i="0" u="none" strike="noStrike" cap="none" dirty="0">
              <a:solidFill>
                <a:srgbClr val="276CF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8" name="Google Shape;478;g3923236bba4_2_341"/>
          <p:cNvSpPr/>
          <p:nvPr/>
        </p:nvSpPr>
        <p:spPr>
          <a:xfrm rot="5400000">
            <a:off x="336274" y="4025774"/>
            <a:ext cx="227700" cy="1596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9" name="Google Shape;479;g3923236bba4_2_341"/>
          <p:cNvSpPr/>
          <p:nvPr/>
        </p:nvSpPr>
        <p:spPr>
          <a:xfrm rot="5400000">
            <a:off x="341295" y="4319333"/>
            <a:ext cx="227700" cy="1596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80" name="Google Shape;480;g3923236bba4_2_341"/>
          <p:cNvSpPr/>
          <p:nvPr/>
        </p:nvSpPr>
        <p:spPr>
          <a:xfrm rot="5400000">
            <a:off x="336270" y="4598823"/>
            <a:ext cx="227700" cy="1596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81" name="Google Shape;481;g3923236bba4_2_341"/>
          <p:cNvSpPr/>
          <p:nvPr/>
        </p:nvSpPr>
        <p:spPr>
          <a:xfrm rot="5400000">
            <a:off x="336270" y="4890753"/>
            <a:ext cx="227700" cy="1596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82" name="Google Shape;482;g3923236bba4_2_341"/>
          <p:cNvSpPr/>
          <p:nvPr/>
        </p:nvSpPr>
        <p:spPr>
          <a:xfrm rot="5400000">
            <a:off x="336270" y="5190528"/>
            <a:ext cx="227700" cy="159600"/>
          </a:xfrm>
          <a:prstGeom prst="triangle">
            <a:avLst>
              <a:gd name="adj" fmla="val 50000"/>
            </a:avLst>
          </a:prstGeom>
          <a:solidFill>
            <a:srgbClr val="007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Google Shape;224;g3a1f6575b08_30_0">
            <a:extLst>
              <a:ext uri="{FF2B5EF4-FFF2-40B4-BE49-F238E27FC236}">
                <a16:creationId xmlns:a16="http://schemas.microsoft.com/office/drawing/2014/main" id="{22B5171E-7FFC-84A5-1BEE-F1F64C408D7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32123" y="92363"/>
            <a:ext cx="453610" cy="49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FA6DFD3-D753-084C-EB99-0C6E9B5AB815}"/>
              </a:ext>
            </a:extLst>
          </p:cNvPr>
          <p:cNvGrpSpPr/>
          <p:nvPr/>
        </p:nvGrpSpPr>
        <p:grpSpPr>
          <a:xfrm>
            <a:off x="-455272" y="767533"/>
            <a:ext cx="7452131" cy="108000"/>
            <a:chOff x="-2448910" y="879349"/>
            <a:chExt cx="7452131" cy="108000"/>
          </a:xfrm>
        </p:grpSpPr>
        <p:cxnSp>
          <p:nvCxnSpPr>
            <p:cNvPr id="5" name="Google Shape;215;g3a1f6575b08_30_0">
              <a:extLst>
                <a:ext uri="{FF2B5EF4-FFF2-40B4-BE49-F238E27FC236}">
                  <a16:creationId xmlns:a16="http://schemas.microsoft.com/office/drawing/2014/main" id="{2B51C807-A734-415D-A8D3-98432B718246}"/>
                </a:ext>
              </a:extLst>
            </p:cNvPr>
            <p:cNvCxnSpPr>
              <a:cxnSpLocks/>
            </p:cNvCxnSpPr>
            <p:nvPr/>
          </p:nvCxnSpPr>
          <p:spPr>
            <a:xfrm>
              <a:off x="-2448910" y="935046"/>
              <a:ext cx="7344129" cy="0"/>
            </a:xfrm>
            <a:prstGeom prst="straightConnector1">
              <a:avLst/>
            </a:prstGeom>
            <a:noFill/>
            <a:ln w="38100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" name="Google Shape;216;g3a1f6575b08_30_0">
              <a:extLst>
                <a:ext uri="{FF2B5EF4-FFF2-40B4-BE49-F238E27FC236}">
                  <a16:creationId xmlns:a16="http://schemas.microsoft.com/office/drawing/2014/main" id="{AFF32100-5B7D-9219-68A9-F63B1F4EB7C8}"/>
                </a:ext>
              </a:extLst>
            </p:cNvPr>
            <p:cNvSpPr/>
            <p:nvPr/>
          </p:nvSpPr>
          <p:spPr>
            <a:xfrm>
              <a:off x="4895221" y="879349"/>
              <a:ext cx="108000" cy="108000"/>
            </a:xfrm>
            <a:prstGeom prst="ellipse">
              <a:avLst/>
            </a:prstGeom>
            <a:solidFill>
              <a:srgbClr val="7DA5FA"/>
            </a:solidFill>
            <a:ln w="26425" cap="flat" cmpd="sng">
              <a:solidFill>
                <a:srgbClr val="7DA5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3182</Words>
  <Application>Microsoft Office PowerPoint</Application>
  <PresentationFormat>Широкий екран</PresentationFormat>
  <Paragraphs>778</Paragraphs>
  <Slides>32</Slides>
  <Notes>32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32</vt:i4>
      </vt:variant>
    </vt:vector>
  </HeadingPairs>
  <TitlesOfParts>
    <vt:vector size="39" baseType="lpstr">
      <vt:lpstr>Trebuchet MS </vt:lpstr>
      <vt:lpstr>Trebuchet MS</vt:lpstr>
      <vt:lpstr>Arial</vt:lpstr>
      <vt:lpstr>Calibri</vt:lpstr>
      <vt:lpstr>Montserrat</vt:lpstr>
      <vt:lpstr>Тема Office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Ruslan Barbutsa</dc:creator>
  <cp:lastModifiedBy>Вікторія Півторан</cp:lastModifiedBy>
  <cp:revision>82</cp:revision>
  <dcterms:created xsi:type="dcterms:W3CDTF">2025-01-10T08:36:22Z</dcterms:created>
  <dcterms:modified xsi:type="dcterms:W3CDTF">2026-01-06T12:56:03Z</dcterms:modified>
</cp:coreProperties>
</file>