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385" r:id="rId3"/>
    <p:sldId id="539" r:id="rId4"/>
    <p:sldId id="422" r:id="rId5"/>
    <p:sldId id="435" r:id="rId6"/>
    <p:sldId id="533" r:id="rId7"/>
    <p:sldId id="531" r:id="rId8"/>
    <p:sldId id="430" r:id="rId9"/>
    <p:sldId id="436" r:id="rId10"/>
    <p:sldId id="532" r:id="rId11"/>
    <p:sldId id="372" r:id="rId12"/>
    <p:sldId id="424" r:id="rId13"/>
    <p:sldId id="437" r:id="rId14"/>
    <p:sldId id="438" r:id="rId15"/>
    <p:sldId id="537" r:id="rId16"/>
    <p:sldId id="538" r:id="rId17"/>
    <p:sldId id="439" r:id="rId18"/>
    <p:sldId id="425" r:id="rId19"/>
    <p:sldId id="421" r:id="rId20"/>
    <p:sldId id="428" r:id="rId21"/>
    <p:sldId id="530" r:id="rId22"/>
    <p:sldId id="529" r:id="rId23"/>
  </p:sldIdLst>
  <p:sldSz cx="12190413" cy="6859588"/>
  <p:notesSz cx="6858000" cy="9144000"/>
  <p:embeddedFontLst>
    <p:embeddedFont>
      <p:font typeface="Quattrocento Sans" panose="020B0502050000020003" pitchFamily="34" charset="0"/>
      <p:regular r:id="rId25"/>
      <p:bold r:id="rId26"/>
      <p:italic r:id="rId27"/>
      <p:boldItalic r:id="rId28"/>
    </p:embeddedFont>
    <p:embeddedFont>
      <p:font typeface="Tahoma" panose="020B0604030504040204" pitchFamily="34" charset="0"/>
      <p:regular r:id="rId29"/>
      <p:bold r:id="rId30"/>
    </p:embeddedFont>
    <p:embeddedFont>
      <p:font typeface="Trebuchet MS" panose="020B060302020202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2" pos="370" userDrawn="1">
          <p15:clr>
            <a:srgbClr val="A4A3A4"/>
          </p15:clr>
        </p15:guide>
        <p15:guide id="3" orient="horz" pos="216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36" roundtripDataSignature="AMtx7mgLwqzOdEt/mp4QTq4uqenKMFqBB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03965"/>
    <a:srgbClr val="38853E"/>
    <a:srgbClr val="FEBF0E"/>
    <a:srgbClr val="679F5F"/>
    <a:srgbClr val="010002"/>
    <a:srgbClr val="286D94"/>
    <a:srgbClr val="40903F"/>
    <a:srgbClr val="000000"/>
    <a:srgbClr val="306C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C8F1146-461C-4FA0-82A1-7F6BEC9C38F2}">
  <a:tblStyle styleId="{FC8F1146-461C-4FA0-82A1-7F6BEC9C38F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90" autoAdjust="0"/>
    <p:restoredTop sz="96395" autoAdjust="0"/>
  </p:normalViewPr>
  <p:slideViewPr>
    <p:cSldViewPr snapToGrid="0">
      <p:cViewPr varScale="1">
        <p:scale>
          <a:sx n="86" d="100"/>
          <a:sy n="86" d="100"/>
        </p:scale>
        <p:origin x="60" y="408"/>
      </p:cViewPr>
      <p:guideLst>
        <p:guide pos="370"/>
        <p:guide orient="horz" pos="2160"/>
      </p:guideLst>
    </p:cSldViewPr>
  </p:slideViewPr>
  <p:notesTextViewPr>
    <p:cViewPr>
      <p:scale>
        <a:sx n="1" d="1"/>
        <a:sy n="1" d="1"/>
      </p:scale>
      <p:origin x="0" y="0"/>
    </p:cViewPr>
  </p:notesTextViewPr>
  <p:gridSpacing cx="144001" cy="144001"/>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138"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13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136"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13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B3DBB7-0608-4E7C-AAFE-EE11F5C87C50}" type="doc">
      <dgm:prSet loTypeId="urn:microsoft.com/office/officeart/2005/8/layout/process1" loCatId="process" qsTypeId="urn:microsoft.com/office/officeart/2005/8/quickstyle/simple2" qsCatId="simple" csTypeId="urn:microsoft.com/office/officeart/2005/8/colors/accent6_3" csCatId="accent6" phldr="1"/>
      <dgm:spPr/>
    </dgm:pt>
    <dgm:pt modelId="{078F9C1A-960E-43FE-ACFC-4B7B74B8AFDA}">
      <dgm:prSet phldrT="[Текст]" custT="1"/>
      <dgm:spPr>
        <a:solidFill>
          <a:srgbClr val="203965"/>
        </a:solidFill>
        <a:ln>
          <a:solidFill>
            <a:srgbClr val="203965"/>
          </a:solidFill>
        </a:ln>
      </dgm:spPr>
      <dgm:t>
        <a:bodyPr/>
        <a:lstStyle/>
        <a:p>
          <a:r>
            <a:rPr lang="uk-UA" sz="1200" b="0" noProof="0" dirty="0">
              <a:ln>
                <a:solidFill>
                  <a:schemeClr val="bg1"/>
                </a:solidFill>
              </a:ln>
              <a:solidFill>
                <a:schemeClr val="bg1"/>
              </a:solidFill>
            </a:rPr>
            <a:t>Чернівецька ОДА (ОВА)</a:t>
          </a:r>
        </a:p>
        <a:p>
          <a:r>
            <a:rPr lang="uk-UA" sz="1200" b="0" noProof="0" dirty="0">
              <a:ln>
                <a:solidFill>
                  <a:schemeClr val="bg1"/>
                </a:solidFill>
              </a:ln>
              <a:solidFill>
                <a:schemeClr val="bg1"/>
              </a:solidFill>
            </a:rPr>
            <a:t>(опрацювання документів відповідним структурним підрозділом)</a:t>
          </a:r>
        </a:p>
      </dgm:t>
    </dgm:pt>
    <dgm:pt modelId="{6268C8FB-302F-4D58-9FD5-62DF264DBFD9}" type="parTrans" cxnId="{8B904736-428F-4FED-9666-D237A873142D}">
      <dgm:prSet/>
      <dgm:spPr/>
      <dgm:t>
        <a:bodyPr/>
        <a:lstStyle/>
        <a:p>
          <a:endParaRPr lang="ru-RU"/>
        </a:p>
      </dgm:t>
    </dgm:pt>
    <dgm:pt modelId="{883036D3-791E-46AC-BC08-FF019DECFF1D}" type="sibTrans" cxnId="{8B904736-428F-4FED-9666-D237A873142D}">
      <dgm:prSet/>
      <dgm:spPr>
        <a:solidFill>
          <a:schemeClr val="bg1">
            <a:lumMod val="85000"/>
          </a:schemeClr>
        </a:solidFill>
        <a:ln>
          <a:solidFill>
            <a:schemeClr val="bg1">
              <a:lumMod val="85000"/>
            </a:schemeClr>
          </a:solidFill>
        </a:ln>
      </dgm:spPr>
      <dgm:t>
        <a:bodyPr/>
        <a:lstStyle/>
        <a:p>
          <a:endParaRPr lang="ru-RU" dirty="0"/>
        </a:p>
      </dgm:t>
    </dgm:pt>
    <dgm:pt modelId="{B5EF0031-8815-4149-B025-F5425E41767C}">
      <dgm:prSet phldrT="[Текст]" custT="1"/>
      <dgm:spPr>
        <a:solidFill>
          <a:srgbClr val="203965"/>
        </a:solidFill>
        <a:ln>
          <a:solidFill>
            <a:srgbClr val="203965"/>
          </a:solidFill>
        </a:ln>
      </dgm:spPr>
      <dgm:t>
        <a:bodyPr/>
        <a:lstStyle/>
        <a:p>
          <a:r>
            <a:rPr lang="uk-UA" sz="1400" b="0" noProof="0" dirty="0">
              <a:ln>
                <a:solidFill>
                  <a:schemeClr val="bg1"/>
                </a:solidFill>
              </a:ln>
              <a:solidFill>
                <a:schemeClr val="bg1"/>
              </a:solidFill>
            </a:rPr>
            <a:t>Розгляд заяви Комісією</a:t>
          </a:r>
          <a:r>
            <a:rPr lang="ru-RU" sz="1400" b="0" dirty="0">
              <a:ln>
                <a:solidFill>
                  <a:schemeClr val="bg1"/>
                </a:solidFill>
              </a:ln>
              <a:solidFill>
                <a:schemeClr val="bg1"/>
              </a:solidFill>
            </a:rPr>
            <a:t>*</a:t>
          </a:r>
        </a:p>
        <a:p>
          <a:endParaRPr lang="ru-RU" sz="1400" b="1" dirty="0">
            <a:solidFill>
              <a:schemeClr val="tx1"/>
            </a:solidFill>
          </a:endParaRPr>
        </a:p>
      </dgm:t>
    </dgm:pt>
    <dgm:pt modelId="{5827EB8F-1B8D-462C-A2CF-16C36C69E304}" type="parTrans" cxnId="{3A72C98C-12E2-4F16-AF15-43B9A6F8E37A}">
      <dgm:prSet/>
      <dgm:spPr/>
      <dgm:t>
        <a:bodyPr/>
        <a:lstStyle/>
        <a:p>
          <a:endParaRPr lang="ru-RU"/>
        </a:p>
      </dgm:t>
    </dgm:pt>
    <dgm:pt modelId="{7E373714-CA05-4CE4-9C47-51BBC56C3C54}" type="sibTrans" cxnId="{3A72C98C-12E2-4F16-AF15-43B9A6F8E37A}">
      <dgm:prSet/>
      <dgm:spPr>
        <a:solidFill>
          <a:srgbClr val="38853E"/>
        </a:solidFill>
        <a:ln>
          <a:solidFill>
            <a:srgbClr val="38853E"/>
          </a:solidFill>
        </a:ln>
      </dgm:spPr>
      <dgm:t>
        <a:bodyPr/>
        <a:lstStyle/>
        <a:p>
          <a:endParaRPr lang="ru-RU" dirty="0"/>
        </a:p>
      </dgm:t>
    </dgm:pt>
    <dgm:pt modelId="{C5E300FC-E5EE-4AE6-B62B-6AA08CFA86C6}">
      <dgm:prSet phldrT="[Текст]" custT="1"/>
      <dgm:spPr>
        <a:solidFill>
          <a:srgbClr val="203965"/>
        </a:solidFill>
        <a:ln>
          <a:solidFill>
            <a:srgbClr val="203965"/>
          </a:solidFill>
        </a:ln>
      </dgm:spPr>
      <dgm:t>
        <a:bodyPr/>
        <a:lstStyle/>
        <a:p>
          <a:pPr>
            <a:spcAft>
              <a:spcPts val="0"/>
            </a:spcAft>
          </a:pPr>
          <a:endParaRPr lang="uk-UA" sz="1200" b="1" noProof="0" dirty="0">
            <a:solidFill>
              <a:schemeClr val="tx1"/>
            </a:solidFill>
          </a:endParaRPr>
        </a:p>
        <a:p>
          <a:pPr>
            <a:spcAft>
              <a:spcPts val="0"/>
            </a:spcAft>
          </a:pPr>
          <a:endParaRPr lang="uk-UA" sz="1200" b="1" noProof="0" dirty="0">
            <a:solidFill>
              <a:schemeClr val="tx1"/>
            </a:solidFill>
          </a:endParaRPr>
        </a:p>
        <a:p>
          <a:pPr>
            <a:spcAft>
              <a:spcPts val="0"/>
            </a:spcAft>
          </a:pPr>
          <a:endParaRPr lang="uk-UA" sz="1200" b="1" noProof="0" dirty="0">
            <a:solidFill>
              <a:schemeClr val="tx1"/>
            </a:solidFill>
          </a:endParaRPr>
        </a:p>
        <a:p>
          <a:pPr>
            <a:spcAft>
              <a:spcPts val="0"/>
            </a:spcAft>
          </a:pPr>
          <a:r>
            <a:rPr lang="uk-UA" sz="1400" b="0" noProof="0" dirty="0">
              <a:ln>
                <a:solidFill>
                  <a:schemeClr val="bg1"/>
                </a:solidFill>
              </a:ln>
              <a:solidFill>
                <a:schemeClr val="bg1"/>
              </a:solidFill>
            </a:rPr>
            <a:t>Рішення </a:t>
          </a:r>
        </a:p>
        <a:p>
          <a:pPr>
            <a:spcAft>
              <a:spcPts val="0"/>
            </a:spcAft>
          </a:pPr>
          <a:r>
            <a:rPr lang="uk-UA" sz="1400" b="0" noProof="0" dirty="0">
              <a:ln>
                <a:solidFill>
                  <a:schemeClr val="bg1"/>
                </a:solidFill>
              </a:ln>
              <a:solidFill>
                <a:schemeClr val="bg1"/>
              </a:solidFill>
            </a:rPr>
            <a:t>про</a:t>
          </a:r>
        </a:p>
        <a:p>
          <a:pPr>
            <a:spcAft>
              <a:spcPts val="0"/>
            </a:spcAft>
          </a:pPr>
          <a:r>
            <a:rPr lang="uk-UA" sz="1400" b="0" noProof="0" dirty="0">
              <a:ln>
                <a:solidFill>
                  <a:schemeClr val="bg1"/>
                </a:solidFill>
              </a:ln>
              <a:solidFill>
                <a:schemeClr val="bg1"/>
              </a:solidFill>
            </a:rPr>
            <a:t>відповідність критеріям</a:t>
          </a:r>
        </a:p>
      </dgm:t>
    </dgm:pt>
    <dgm:pt modelId="{A6DAD561-4FAF-488B-A9F1-EC55669257C4}" type="parTrans" cxnId="{CB73B982-7E0C-4A74-9AB2-201D2977B6FD}">
      <dgm:prSet/>
      <dgm:spPr/>
      <dgm:t>
        <a:bodyPr/>
        <a:lstStyle/>
        <a:p>
          <a:endParaRPr lang="ru-RU"/>
        </a:p>
      </dgm:t>
    </dgm:pt>
    <dgm:pt modelId="{45BA2159-D7B9-4D10-8759-1514CE7DDBF6}" type="sibTrans" cxnId="{CB73B982-7E0C-4A74-9AB2-201D2977B6FD}">
      <dgm:prSet/>
      <dgm:spPr>
        <a:solidFill>
          <a:srgbClr val="38853E"/>
        </a:solidFill>
        <a:ln>
          <a:solidFill>
            <a:srgbClr val="38853E"/>
          </a:solidFill>
        </a:ln>
      </dgm:spPr>
      <dgm:t>
        <a:bodyPr/>
        <a:lstStyle/>
        <a:p>
          <a:endParaRPr lang="ru-RU" dirty="0"/>
        </a:p>
      </dgm:t>
    </dgm:pt>
    <dgm:pt modelId="{B1C6AF1C-71F3-471A-BBA0-0AF0986A0BFF}">
      <dgm:prSet custT="1"/>
      <dgm:spPr>
        <a:solidFill>
          <a:srgbClr val="203965"/>
        </a:solidFill>
        <a:ln>
          <a:solidFill>
            <a:srgbClr val="203965"/>
          </a:solidFill>
        </a:ln>
      </dgm:spPr>
      <dgm:t>
        <a:bodyPr/>
        <a:lstStyle/>
        <a:p>
          <a:endParaRPr lang="uk-UA" sz="1200" b="1" noProof="0" dirty="0">
            <a:solidFill>
              <a:schemeClr val="tx1"/>
            </a:solidFill>
          </a:endParaRPr>
        </a:p>
        <a:p>
          <a:r>
            <a:rPr lang="uk-UA" sz="1200" b="0" noProof="0" dirty="0">
              <a:ln>
                <a:solidFill>
                  <a:schemeClr val="bg1"/>
                </a:solidFill>
              </a:ln>
              <a:solidFill>
                <a:schemeClr val="bg1"/>
              </a:solidFill>
            </a:rPr>
            <a:t>Розпорядження про відповідність підприємства, установи, організації критеріям</a:t>
          </a:r>
        </a:p>
      </dgm:t>
    </dgm:pt>
    <dgm:pt modelId="{91BC9CB9-648F-4B33-9664-F3CC1A5ADFDB}" type="parTrans" cxnId="{E566F4A4-EDD6-41B9-A52C-7F0C3D7138B2}">
      <dgm:prSet/>
      <dgm:spPr/>
      <dgm:t>
        <a:bodyPr/>
        <a:lstStyle/>
        <a:p>
          <a:endParaRPr lang="ru-RU"/>
        </a:p>
      </dgm:t>
    </dgm:pt>
    <dgm:pt modelId="{249F5003-99AE-42F1-AE1E-F3C143DA3601}" type="sibTrans" cxnId="{E566F4A4-EDD6-41B9-A52C-7F0C3D7138B2}">
      <dgm:prSet/>
      <dgm:spPr>
        <a:solidFill>
          <a:srgbClr val="38853E"/>
        </a:solidFill>
        <a:ln>
          <a:solidFill>
            <a:srgbClr val="38853E"/>
          </a:solidFill>
        </a:ln>
      </dgm:spPr>
      <dgm:t>
        <a:bodyPr/>
        <a:lstStyle/>
        <a:p>
          <a:endParaRPr lang="ru-RU" dirty="0"/>
        </a:p>
      </dgm:t>
    </dgm:pt>
    <dgm:pt modelId="{CE65C87C-33C5-4126-A19C-7BB7091B5AB1}">
      <dgm:prSet custT="1"/>
      <dgm:spPr>
        <a:solidFill>
          <a:srgbClr val="203965"/>
        </a:solidFill>
        <a:ln>
          <a:solidFill>
            <a:srgbClr val="203965"/>
          </a:solidFill>
        </a:ln>
      </dgm:spPr>
      <dgm:t>
        <a:bodyPr/>
        <a:lstStyle/>
        <a:p>
          <a:pPr>
            <a:lnSpc>
              <a:spcPct val="100000"/>
            </a:lnSpc>
            <a:spcAft>
              <a:spcPts val="0"/>
            </a:spcAft>
          </a:pPr>
          <a:r>
            <a:rPr lang="uk-UA" sz="1100" b="0" noProof="0" dirty="0">
              <a:ln>
                <a:solidFill>
                  <a:schemeClr val="bg1"/>
                </a:solidFill>
              </a:ln>
              <a:solidFill>
                <a:schemeClr val="bg1"/>
              </a:solidFill>
            </a:rPr>
            <a:t>Надсилання до Мінекономіки та Міноборони (СБУ, Служби зовнішньої розвідки)</a:t>
          </a:r>
        </a:p>
        <a:p>
          <a:pPr>
            <a:lnSpc>
              <a:spcPct val="100000"/>
            </a:lnSpc>
            <a:spcAft>
              <a:spcPts val="0"/>
            </a:spcAft>
          </a:pPr>
          <a:r>
            <a:rPr lang="uk-UA" sz="1100" b="0" noProof="0" dirty="0">
              <a:ln>
                <a:solidFill>
                  <a:schemeClr val="bg1"/>
                </a:solidFill>
              </a:ln>
              <a:solidFill>
                <a:schemeClr val="bg1"/>
              </a:solidFill>
            </a:rPr>
            <a:t>підприємству, установі, організації</a:t>
          </a:r>
        </a:p>
      </dgm:t>
    </dgm:pt>
    <dgm:pt modelId="{33F98E6E-46B9-4B19-A946-ABA97D1B3A56}" type="sibTrans" cxnId="{9E1E4F00-BBD4-45C3-9251-795F19804A9C}">
      <dgm:prSet/>
      <dgm:spPr/>
      <dgm:t>
        <a:bodyPr/>
        <a:lstStyle/>
        <a:p>
          <a:endParaRPr lang="ru-RU"/>
        </a:p>
      </dgm:t>
    </dgm:pt>
    <dgm:pt modelId="{7703A930-A15F-41D4-A1E8-CA222950759B}" type="parTrans" cxnId="{9E1E4F00-BBD4-45C3-9251-795F19804A9C}">
      <dgm:prSet/>
      <dgm:spPr/>
      <dgm:t>
        <a:bodyPr/>
        <a:lstStyle/>
        <a:p>
          <a:endParaRPr lang="ru-RU"/>
        </a:p>
      </dgm:t>
    </dgm:pt>
    <dgm:pt modelId="{77A03EDF-D898-4325-96AE-10125BF3D665}" type="pres">
      <dgm:prSet presAssocID="{7BB3DBB7-0608-4E7C-AAFE-EE11F5C87C50}" presName="Name0" presStyleCnt="0">
        <dgm:presLayoutVars>
          <dgm:dir/>
          <dgm:resizeHandles val="exact"/>
        </dgm:presLayoutVars>
      </dgm:prSet>
      <dgm:spPr/>
    </dgm:pt>
    <dgm:pt modelId="{447B126B-0647-4CE3-9770-1EAD71A6297D}" type="pres">
      <dgm:prSet presAssocID="{078F9C1A-960E-43FE-ACFC-4B7B74B8AFDA}" presName="node" presStyleLbl="node1" presStyleIdx="0" presStyleCnt="5" custScaleX="116607" custScaleY="137073" custLinFactNeighborX="-572" custLinFactNeighborY="7886">
        <dgm:presLayoutVars>
          <dgm:bulletEnabled val="1"/>
        </dgm:presLayoutVars>
      </dgm:prSet>
      <dgm:spPr/>
    </dgm:pt>
    <dgm:pt modelId="{B8E89430-C1CC-48B2-9103-53523E9D5CB1}" type="pres">
      <dgm:prSet presAssocID="{883036D3-791E-46AC-BC08-FF019DECFF1D}" presName="sibTrans" presStyleLbl="sibTrans2D1" presStyleIdx="0" presStyleCnt="4"/>
      <dgm:spPr/>
    </dgm:pt>
    <dgm:pt modelId="{7555A747-5FE1-4D2E-B727-749C2EBCA679}" type="pres">
      <dgm:prSet presAssocID="{883036D3-791E-46AC-BC08-FF019DECFF1D}" presName="connectorText" presStyleLbl="sibTrans2D1" presStyleIdx="0" presStyleCnt="4"/>
      <dgm:spPr/>
    </dgm:pt>
    <dgm:pt modelId="{30061FFC-E8F0-41B5-8581-269E18EB734D}" type="pres">
      <dgm:prSet presAssocID="{B5EF0031-8815-4149-B025-F5425E41767C}" presName="node" presStyleLbl="node1" presStyleIdx="1" presStyleCnt="5" custScaleY="137073" custLinFactNeighborY="13483">
        <dgm:presLayoutVars>
          <dgm:bulletEnabled val="1"/>
        </dgm:presLayoutVars>
      </dgm:prSet>
      <dgm:spPr/>
    </dgm:pt>
    <dgm:pt modelId="{9E6B4DFD-1159-465F-8303-D33967C28035}" type="pres">
      <dgm:prSet presAssocID="{7E373714-CA05-4CE4-9C47-51BBC56C3C54}" presName="sibTrans" presStyleLbl="sibTrans2D1" presStyleIdx="1" presStyleCnt="4"/>
      <dgm:spPr/>
    </dgm:pt>
    <dgm:pt modelId="{B5E6CCB7-13F0-4FDD-8422-5DD892BDAD03}" type="pres">
      <dgm:prSet presAssocID="{7E373714-CA05-4CE4-9C47-51BBC56C3C54}" presName="connectorText" presStyleLbl="sibTrans2D1" presStyleIdx="1" presStyleCnt="4"/>
      <dgm:spPr/>
    </dgm:pt>
    <dgm:pt modelId="{DFCBC577-14C5-43FC-BC21-B081F7A18FBB}" type="pres">
      <dgm:prSet presAssocID="{C5E300FC-E5EE-4AE6-B62B-6AA08CFA86C6}" presName="node" presStyleLbl="node1" presStyleIdx="2" presStyleCnt="5" custScaleX="117343" custScaleY="137072" custLinFactNeighborX="-6741" custLinFactNeighborY="13483">
        <dgm:presLayoutVars>
          <dgm:bulletEnabled val="1"/>
        </dgm:presLayoutVars>
      </dgm:prSet>
      <dgm:spPr/>
    </dgm:pt>
    <dgm:pt modelId="{9AFE14F7-8B93-4E8E-8C8B-158319A56235}" type="pres">
      <dgm:prSet presAssocID="{45BA2159-D7B9-4D10-8759-1514CE7DDBF6}" presName="sibTrans" presStyleLbl="sibTrans2D1" presStyleIdx="2" presStyleCnt="4"/>
      <dgm:spPr/>
    </dgm:pt>
    <dgm:pt modelId="{6F4354A6-F565-4E98-9A09-BD7483BD677D}" type="pres">
      <dgm:prSet presAssocID="{45BA2159-D7B9-4D10-8759-1514CE7DDBF6}" presName="connectorText" presStyleLbl="sibTrans2D1" presStyleIdx="2" presStyleCnt="4"/>
      <dgm:spPr/>
    </dgm:pt>
    <dgm:pt modelId="{5A467298-5BC7-405F-B2A8-60C82D3134A1}" type="pres">
      <dgm:prSet presAssocID="{B1C6AF1C-71F3-471A-BBA0-0AF0986A0BFF}" presName="node" presStyleLbl="node1" presStyleIdx="3" presStyleCnt="5" custScaleX="119253" custScaleY="139362" custLinFactNeighborY="13483">
        <dgm:presLayoutVars>
          <dgm:bulletEnabled val="1"/>
        </dgm:presLayoutVars>
      </dgm:prSet>
      <dgm:spPr/>
    </dgm:pt>
    <dgm:pt modelId="{D31A3DEB-900F-4580-B5D6-3C18613181F5}" type="pres">
      <dgm:prSet presAssocID="{249F5003-99AE-42F1-AE1E-F3C143DA3601}" presName="sibTrans" presStyleLbl="sibTrans2D1" presStyleIdx="3" presStyleCnt="4"/>
      <dgm:spPr/>
    </dgm:pt>
    <dgm:pt modelId="{2120771E-0D80-41B1-8DB9-713FB02404B9}" type="pres">
      <dgm:prSet presAssocID="{249F5003-99AE-42F1-AE1E-F3C143DA3601}" presName="connectorText" presStyleLbl="sibTrans2D1" presStyleIdx="3" presStyleCnt="4"/>
      <dgm:spPr/>
    </dgm:pt>
    <dgm:pt modelId="{2FFEBD73-4B08-4626-855B-A30F8CDBE4EE}" type="pres">
      <dgm:prSet presAssocID="{CE65C87C-33C5-4126-A19C-7BB7091B5AB1}" presName="node" presStyleLbl="node1" presStyleIdx="4" presStyleCnt="5" custScaleX="122040" custScaleY="137073" custLinFactNeighborX="-6741" custLinFactNeighborY="13483">
        <dgm:presLayoutVars>
          <dgm:bulletEnabled val="1"/>
        </dgm:presLayoutVars>
      </dgm:prSet>
      <dgm:spPr/>
    </dgm:pt>
  </dgm:ptLst>
  <dgm:cxnLst>
    <dgm:cxn modelId="{9E1E4F00-BBD4-45C3-9251-795F19804A9C}" srcId="{7BB3DBB7-0608-4E7C-AAFE-EE11F5C87C50}" destId="{CE65C87C-33C5-4126-A19C-7BB7091B5AB1}" srcOrd="4" destOrd="0" parTransId="{7703A930-A15F-41D4-A1E8-CA222950759B}" sibTransId="{33F98E6E-46B9-4B19-A946-ABA97D1B3A56}"/>
    <dgm:cxn modelId="{59FC6A0F-7B2C-4014-982C-2DB583E63CE0}" type="presOf" srcId="{45BA2159-D7B9-4D10-8759-1514CE7DDBF6}" destId="{6F4354A6-F565-4E98-9A09-BD7483BD677D}" srcOrd="1" destOrd="0" presId="urn:microsoft.com/office/officeart/2005/8/layout/process1"/>
    <dgm:cxn modelId="{78197218-5A3C-4ECF-A59B-B4EF6A66CB19}" type="presOf" srcId="{45BA2159-D7B9-4D10-8759-1514CE7DDBF6}" destId="{9AFE14F7-8B93-4E8E-8C8B-158319A56235}" srcOrd="0" destOrd="0" presId="urn:microsoft.com/office/officeart/2005/8/layout/process1"/>
    <dgm:cxn modelId="{81768333-27A1-4319-8F9D-0ACDCC196840}" type="presOf" srcId="{883036D3-791E-46AC-BC08-FF019DECFF1D}" destId="{B8E89430-C1CC-48B2-9103-53523E9D5CB1}" srcOrd="0" destOrd="0" presId="urn:microsoft.com/office/officeart/2005/8/layout/process1"/>
    <dgm:cxn modelId="{8B904736-428F-4FED-9666-D237A873142D}" srcId="{7BB3DBB7-0608-4E7C-AAFE-EE11F5C87C50}" destId="{078F9C1A-960E-43FE-ACFC-4B7B74B8AFDA}" srcOrd="0" destOrd="0" parTransId="{6268C8FB-302F-4D58-9FD5-62DF264DBFD9}" sibTransId="{883036D3-791E-46AC-BC08-FF019DECFF1D}"/>
    <dgm:cxn modelId="{62539E55-2831-4C49-B63D-39C083216518}" type="presOf" srcId="{249F5003-99AE-42F1-AE1E-F3C143DA3601}" destId="{2120771E-0D80-41B1-8DB9-713FB02404B9}" srcOrd="1" destOrd="0" presId="urn:microsoft.com/office/officeart/2005/8/layout/process1"/>
    <dgm:cxn modelId="{CB73B982-7E0C-4A74-9AB2-201D2977B6FD}" srcId="{7BB3DBB7-0608-4E7C-AAFE-EE11F5C87C50}" destId="{C5E300FC-E5EE-4AE6-B62B-6AA08CFA86C6}" srcOrd="2" destOrd="0" parTransId="{A6DAD561-4FAF-488B-A9F1-EC55669257C4}" sibTransId="{45BA2159-D7B9-4D10-8759-1514CE7DDBF6}"/>
    <dgm:cxn modelId="{E0A3F882-1E6F-4263-8B34-E947C432E260}" type="presOf" srcId="{249F5003-99AE-42F1-AE1E-F3C143DA3601}" destId="{D31A3DEB-900F-4580-B5D6-3C18613181F5}" srcOrd="0" destOrd="0" presId="urn:microsoft.com/office/officeart/2005/8/layout/process1"/>
    <dgm:cxn modelId="{3A72C98C-12E2-4F16-AF15-43B9A6F8E37A}" srcId="{7BB3DBB7-0608-4E7C-AAFE-EE11F5C87C50}" destId="{B5EF0031-8815-4149-B025-F5425E41767C}" srcOrd="1" destOrd="0" parTransId="{5827EB8F-1B8D-462C-A2CF-16C36C69E304}" sibTransId="{7E373714-CA05-4CE4-9C47-51BBC56C3C54}"/>
    <dgm:cxn modelId="{80F9048F-AA62-4AD1-B2EF-1C70762D1FF1}" type="presOf" srcId="{B1C6AF1C-71F3-471A-BBA0-0AF0986A0BFF}" destId="{5A467298-5BC7-405F-B2A8-60C82D3134A1}" srcOrd="0" destOrd="0" presId="urn:microsoft.com/office/officeart/2005/8/layout/process1"/>
    <dgm:cxn modelId="{A4AC949B-97F3-4E77-8756-3B350EC9635B}" type="presOf" srcId="{C5E300FC-E5EE-4AE6-B62B-6AA08CFA86C6}" destId="{DFCBC577-14C5-43FC-BC21-B081F7A18FBB}" srcOrd="0" destOrd="0" presId="urn:microsoft.com/office/officeart/2005/8/layout/process1"/>
    <dgm:cxn modelId="{12B9A5A4-DB45-415F-ADA6-84520A9C569B}" type="presOf" srcId="{CE65C87C-33C5-4126-A19C-7BB7091B5AB1}" destId="{2FFEBD73-4B08-4626-855B-A30F8CDBE4EE}" srcOrd="0" destOrd="0" presId="urn:microsoft.com/office/officeart/2005/8/layout/process1"/>
    <dgm:cxn modelId="{E566F4A4-EDD6-41B9-A52C-7F0C3D7138B2}" srcId="{7BB3DBB7-0608-4E7C-AAFE-EE11F5C87C50}" destId="{B1C6AF1C-71F3-471A-BBA0-0AF0986A0BFF}" srcOrd="3" destOrd="0" parTransId="{91BC9CB9-648F-4B33-9664-F3CC1A5ADFDB}" sibTransId="{249F5003-99AE-42F1-AE1E-F3C143DA3601}"/>
    <dgm:cxn modelId="{86079AC1-795C-4CAA-AE72-1C73B7EB0366}" type="presOf" srcId="{7E373714-CA05-4CE4-9C47-51BBC56C3C54}" destId="{9E6B4DFD-1159-465F-8303-D33967C28035}" srcOrd="0" destOrd="0" presId="urn:microsoft.com/office/officeart/2005/8/layout/process1"/>
    <dgm:cxn modelId="{BDEE12C3-F9FB-4426-AD3E-03D7C1C9C6BD}" type="presOf" srcId="{7E373714-CA05-4CE4-9C47-51BBC56C3C54}" destId="{B5E6CCB7-13F0-4FDD-8422-5DD892BDAD03}" srcOrd="1" destOrd="0" presId="urn:microsoft.com/office/officeart/2005/8/layout/process1"/>
    <dgm:cxn modelId="{40C30AEA-DB37-4F49-B212-F889E84B8AE8}" type="presOf" srcId="{078F9C1A-960E-43FE-ACFC-4B7B74B8AFDA}" destId="{447B126B-0647-4CE3-9770-1EAD71A6297D}" srcOrd="0" destOrd="0" presId="urn:microsoft.com/office/officeart/2005/8/layout/process1"/>
    <dgm:cxn modelId="{436E2AF1-B7F5-485B-AA6B-F268FF539DAE}" type="presOf" srcId="{883036D3-791E-46AC-BC08-FF019DECFF1D}" destId="{7555A747-5FE1-4D2E-B727-749C2EBCA679}" srcOrd="1" destOrd="0" presId="urn:microsoft.com/office/officeart/2005/8/layout/process1"/>
    <dgm:cxn modelId="{C99078FD-847C-42D5-A1DE-C64BB0A40883}" type="presOf" srcId="{B5EF0031-8815-4149-B025-F5425E41767C}" destId="{30061FFC-E8F0-41B5-8581-269E18EB734D}" srcOrd="0" destOrd="0" presId="urn:microsoft.com/office/officeart/2005/8/layout/process1"/>
    <dgm:cxn modelId="{5C18D6FD-75AD-4AE6-BC46-7EEA1B288DAE}" type="presOf" srcId="{7BB3DBB7-0608-4E7C-AAFE-EE11F5C87C50}" destId="{77A03EDF-D898-4325-96AE-10125BF3D665}" srcOrd="0" destOrd="0" presId="urn:microsoft.com/office/officeart/2005/8/layout/process1"/>
    <dgm:cxn modelId="{A8AB6AD9-8D0D-4BCE-982B-B0EE6AF09F05}" type="presParOf" srcId="{77A03EDF-D898-4325-96AE-10125BF3D665}" destId="{447B126B-0647-4CE3-9770-1EAD71A6297D}" srcOrd="0" destOrd="0" presId="urn:microsoft.com/office/officeart/2005/8/layout/process1"/>
    <dgm:cxn modelId="{7DE9A528-BB4F-4778-B342-947E04000E62}" type="presParOf" srcId="{77A03EDF-D898-4325-96AE-10125BF3D665}" destId="{B8E89430-C1CC-48B2-9103-53523E9D5CB1}" srcOrd="1" destOrd="0" presId="urn:microsoft.com/office/officeart/2005/8/layout/process1"/>
    <dgm:cxn modelId="{0A5F2A88-61F9-4D84-BF23-016FFC5F848C}" type="presParOf" srcId="{B8E89430-C1CC-48B2-9103-53523E9D5CB1}" destId="{7555A747-5FE1-4D2E-B727-749C2EBCA679}" srcOrd="0" destOrd="0" presId="urn:microsoft.com/office/officeart/2005/8/layout/process1"/>
    <dgm:cxn modelId="{E85C3455-98F0-4234-9E4D-7B2FA9417862}" type="presParOf" srcId="{77A03EDF-D898-4325-96AE-10125BF3D665}" destId="{30061FFC-E8F0-41B5-8581-269E18EB734D}" srcOrd="2" destOrd="0" presId="urn:microsoft.com/office/officeart/2005/8/layout/process1"/>
    <dgm:cxn modelId="{1E21D466-7641-4F88-983A-56A73480445E}" type="presParOf" srcId="{77A03EDF-D898-4325-96AE-10125BF3D665}" destId="{9E6B4DFD-1159-465F-8303-D33967C28035}" srcOrd="3" destOrd="0" presId="urn:microsoft.com/office/officeart/2005/8/layout/process1"/>
    <dgm:cxn modelId="{A3F11D03-97BF-4651-90C7-D1F57B06E11F}" type="presParOf" srcId="{9E6B4DFD-1159-465F-8303-D33967C28035}" destId="{B5E6CCB7-13F0-4FDD-8422-5DD892BDAD03}" srcOrd="0" destOrd="0" presId="urn:microsoft.com/office/officeart/2005/8/layout/process1"/>
    <dgm:cxn modelId="{59B95B53-9FF0-47FF-8785-D9FC90FEA5BC}" type="presParOf" srcId="{77A03EDF-D898-4325-96AE-10125BF3D665}" destId="{DFCBC577-14C5-43FC-BC21-B081F7A18FBB}" srcOrd="4" destOrd="0" presId="urn:microsoft.com/office/officeart/2005/8/layout/process1"/>
    <dgm:cxn modelId="{7628C293-7CF7-47A7-BE2C-70A742A4625E}" type="presParOf" srcId="{77A03EDF-D898-4325-96AE-10125BF3D665}" destId="{9AFE14F7-8B93-4E8E-8C8B-158319A56235}" srcOrd="5" destOrd="0" presId="urn:microsoft.com/office/officeart/2005/8/layout/process1"/>
    <dgm:cxn modelId="{EFD448EF-C49B-438E-843D-F16D75B6A7F1}" type="presParOf" srcId="{9AFE14F7-8B93-4E8E-8C8B-158319A56235}" destId="{6F4354A6-F565-4E98-9A09-BD7483BD677D}" srcOrd="0" destOrd="0" presId="urn:microsoft.com/office/officeart/2005/8/layout/process1"/>
    <dgm:cxn modelId="{BD2EFF6F-41D0-42A7-A036-7DA21D882942}" type="presParOf" srcId="{77A03EDF-D898-4325-96AE-10125BF3D665}" destId="{5A467298-5BC7-405F-B2A8-60C82D3134A1}" srcOrd="6" destOrd="0" presId="urn:microsoft.com/office/officeart/2005/8/layout/process1"/>
    <dgm:cxn modelId="{A07BA5C7-384A-444A-A79E-C514938790E5}" type="presParOf" srcId="{77A03EDF-D898-4325-96AE-10125BF3D665}" destId="{D31A3DEB-900F-4580-B5D6-3C18613181F5}" srcOrd="7" destOrd="0" presId="urn:microsoft.com/office/officeart/2005/8/layout/process1"/>
    <dgm:cxn modelId="{AF6EFF24-325A-49CD-80A7-3CEC06AD2B28}" type="presParOf" srcId="{D31A3DEB-900F-4580-B5D6-3C18613181F5}" destId="{2120771E-0D80-41B1-8DB9-713FB02404B9}" srcOrd="0" destOrd="0" presId="urn:microsoft.com/office/officeart/2005/8/layout/process1"/>
    <dgm:cxn modelId="{AC21EC33-B08D-4882-90A5-8BDB70FCEDB6}" type="presParOf" srcId="{77A03EDF-D898-4325-96AE-10125BF3D665}" destId="{2FFEBD73-4B08-4626-855B-A30F8CDBE4EE}"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752DED-D350-40FA-AA71-0056000F98AA}" type="doc">
      <dgm:prSet loTypeId="urn:microsoft.com/office/officeart/2009/3/layout/IncreasingArrowsProcess" loCatId="process" qsTypeId="urn:microsoft.com/office/officeart/2005/8/quickstyle/simple1" qsCatId="simple" csTypeId="urn:microsoft.com/office/officeart/2005/8/colors/accent6_3" csCatId="accent6" phldr="1"/>
      <dgm:spPr/>
      <dgm:t>
        <a:bodyPr/>
        <a:lstStyle/>
        <a:p>
          <a:endParaRPr lang="ru-RU"/>
        </a:p>
      </dgm:t>
    </dgm:pt>
    <dgm:pt modelId="{2575B486-A48B-42FF-AAB4-8F3845EADCD5}">
      <dgm:prSet phldrT="[Текст]" custT="1"/>
      <dgm:spPr>
        <a:solidFill>
          <a:schemeClr val="bg2">
            <a:lumMod val="75000"/>
          </a:schemeClr>
        </a:solidFill>
        <a:ln>
          <a:solidFill>
            <a:schemeClr val="bg2">
              <a:lumMod val="75000"/>
            </a:schemeClr>
          </a:solidFill>
        </a:ln>
      </dgm:spPr>
      <dgm:t>
        <a:bodyPr/>
        <a:lstStyle/>
        <a:p>
          <a:r>
            <a:rPr lang="ru-RU" sz="1400" b="0" dirty="0">
              <a:ln>
                <a:solidFill>
                  <a:schemeClr val="bg1"/>
                </a:solidFill>
              </a:ln>
              <a:solidFill>
                <a:schemeClr val="bg1"/>
              </a:solidFill>
              <a:latin typeface="Tahoma" panose="020B0604030504040204" pitchFamily="34" charset="0"/>
              <a:ea typeface="Tahoma" panose="020B0604030504040204" pitchFamily="34" charset="0"/>
              <a:cs typeface="Tahoma" panose="020B0604030504040204" pitchFamily="34" charset="0"/>
            </a:rPr>
            <a:t>ПІДПРИЄМСТВО</a:t>
          </a:r>
        </a:p>
      </dgm:t>
    </dgm:pt>
    <dgm:pt modelId="{1F345E22-2223-42BE-928C-F90C51365481}" type="parTrans" cxnId="{1EEF0276-6B6D-401B-A700-9091A1DDB883}">
      <dgm:prSet/>
      <dgm:spPr/>
      <dgm:t>
        <a:bodyPr/>
        <a:lstStyle/>
        <a:p>
          <a:endParaRPr lang="ru-RU"/>
        </a:p>
      </dgm:t>
    </dgm:pt>
    <dgm:pt modelId="{4953EE2A-8B2B-486D-B0FA-A87827596CD1}" type="sibTrans" cxnId="{1EEF0276-6B6D-401B-A700-9091A1DDB883}">
      <dgm:prSet/>
      <dgm:spPr/>
      <dgm:t>
        <a:bodyPr/>
        <a:lstStyle/>
        <a:p>
          <a:endParaRPr lang="ru-RU"/>
        </a:p>
      </dgm:t>
    </dgm:pt>
    <dgm:pt modelId="{FDE20BBE-DEA2-455E-8C27-0B19C08C8EE6}">
      <dgm:prSet phldrT="[Текст]" custT="1"/>
      <dgm:spPr>
        <a:solidFill>
          <a:schemeClr val="bg2">
            <a:lumMod val="60000"/>
            <a:lumOff val="40000"/>
          </a:schemeClr>
        </a:solidFill>
        <a:ln>
          <a:solidFill>
            <a:schemeClr val="bg2">
              <a:lumMod val="60000"/>
              <a:lumOff val="40000"/>
            </a:schemeClr>
          </a:solidFill>
        </a:ln>
      </dgm:spPr>
      <dgm:t>
        <a:bodyPr/>
        <a:lstStyle/>
        <a:p>
          <a:r>
            <a:rPr lang="ru-RU" sz="1400" b="0" dirty="0">
              <a:ln>
                <a:solidFill>
                  <a:schemeClr val="bg1"/>
                </a:solidFill>
              </a:ln>
              <a:solidFill>
                <a:schemeClr val="bg1"/>
              </a:solidFill>
              <a:latin typeface="Tahoma" panose="020B0604030504040204" pitchFamily="34" charset="0"/>
              <a:ea typeface="Tahoma" panose="020B0604030504040204" pitchFamily="34" charset="0"/>
              <a:cs typeface="Tahoma" panose="020B0604030504040204" pitchFamily="34" charset="0"/>
            </a:rPr>
            <a:t>УСТАНОВА</a:t>
          </a:r>
        </a:p>
      </dgm:t>
    </dgm:pt>
    <dgm:pt modelId="{86DDD669-2DC8-4CD5-8C18-FE330A10EB8B}" type="parTrans" cxnId="{0B538ECC-13AA-4D23-A2C9-14EBBD59E493}">
      <dgm:prSet/>
      <dgm:spPr/>
      <dgm:t>
        <a:bodyPr/>
        <a:lstStyle/>
        <a:p>
          <a:endParaRPr lang="ru-RU"/>
        </a:p>
      </dgm:t>
    </dgm:pt>
    <dgm:pt modelId="{355C92FE-CF41-4ADF-ABA0-87E4FB3360CC}" type="sibTrans" cxnId="{0B538ECC-13AA-4D23-A2C9-14EBBD59E493}">
      <dgm:prSet/>
      <dgm:spPr/>
      <dgm:t>
        <a:bodyPr/>
        <a:lstStyle/>
        <a:p>
          <a:endParaRPr lang="ru-RU"/>
        </a:p>
      </dgm:t>
    </dgm:pt>
    <dgm:pt modelId="{ABC12376-AF97-4480-8AD8-4E9EC96E70D8}">
      <dgm:prSet phldrT="[Текст]" custT="1"/>
      <dgm:spPr>
        <a:solidFill>
          <a:schemeClr val="bg2">
            <a:lumMod val="40000"/>
            <a:lumOff val="60000"/>
          </a:schemeClr>
        </a:solidFill>
        <a:ln>
          <a:solidFill>
            <a:schemeClr val="bg2">
              <a:lumMod val="40000"/>
              <a:lumOff val="60000"/>
            </a:schemeClr>
          </a:solidFill>
        </a:ln>
      </dgm:spPr>
      <dgm:t>
        <a:bodyPr/>
        <a:lstStyle/>
        <a:p>
          <a:r>
            <a:rPr lang="ru-RU" sz="1300" b="0" dirty="0">
              <a:ln>
                <a:solidFill>
                  <a:schemeClr val="bg1"/>
                </a:solidFill>
              </a:ln>
              <a:solidFill>
                <a:schemeClr val="bg1"/>
              </a:solidFill>
              <a:latin typeface="Tahoma" panose="020B0604030504040204" pitchFamily="34" charset="0"/>
              <a:ea typeface="Tahoma" panose="020B0604030504040204" pitchFamily="34" charset="0"/>
              <a:cs typeface="Tahoma" panose="020B0604030504040204" pitchFamily="34" charset="0"/>
            </a:rPr>
            <a:t>ОРГАНІЗАЦІЯ</a:t>
          </a:r>
        </a:p>
      </dgm:t>
    </dgm:pt>
    <dgm:pt modelId="{6797E1EF-240F-48AC-9A22-5CB97A7C9585}" type="parTrans" cxnId="{63E71727-4EE7-421C-918C-24C7C57B7431}">
      <dgm:prSet/>
      <dgm:spPr/>
      <dgm:t>
        <a:bodyPr/>
        <a:lstStyle/>
        <a:p>
          <a:endParaRPr lang="ru-RU"/>
        </a:p>
      </dgm:t>
    </dgm:pt>
    <dgm:pt modelId="{D0B8713F-27C8-46BA-9C74-1119AE790FC8}" type="sibTrans" cxnId="{63E71727-4EE7-421C-918C-24C7C57B7431}">
      <dgm:prSet/>
      <dgm:spPr/>
      <dgm:t>
        <a:bodyPr/>
        <a:lstStyle/>
        <a:p>
          <a:endParaRPr lang="ru-RU"/>
        </a:p>
      </dgm:t>
    </dgm:pt>
    <dgm:pt modelId="{B2EB85D4-C2A7-4F0C-A5BB-5A2C48B70EFA}" type="pres">
      <dgm:prSet presAssocID="{6E752DED-D350-40FA-AA71-0056000F98AA}" presName="Name0" presStyleCnt="0">
        <dgm:presLayoutVars>
          <dgm:chMax val="5"/>
          <dgm:chPref val="5"/>
          <dgm:dir/>
          <dgm:animLvl val="lvl"/>
        </dgm:presLayoutVars>
      </dgm:prSet>
      <dgm:spPr/>
    </dgm:pt>
    <dgm:pt modelId="{07172CCA-5595-46EB-BCF2-E5611ABA8084}" type="pres">
      <dgm:prSet presAssocID="{2575B486-A48B-42FF-AAB4-8F3845EADCD5}" presName="parentText1" presStyleLbl="node1" presStyleIdx="0" presStyleCnt="3" custScaleX="100000" custScaleY="311968" custLinFactY="-63101" custLinFactNeighborX="-475" custLinFactNeighborY="-100000">
        <dgm:presLayoutVars>
          <dgm:chMax/>
          <dgm:chPref val="3"/>
          <dgm:bulletEnabled val="1"/>
        </dgm:presLayoutVars>
      </dgm:prSet>
      <dgm:spPr/>
    </dgm:pt>
    <dgm:pt modelId="{31B341DA-D777-40AD-A662-B24277F4D3E1}" type="pres">
      <dgm:prSet presAssocID="{FDE20BBE-DEA2-455E-8C27-0B19C08C8EE6}" presName="parentText2" presStyleLbl="node1" presStyleIdx="1" presStyleCnt="3" custScaleX="123753" custScaleY="305180" custLinFactNeighborX="-16420" custLinFactNeighborY="-40451">
        <dgm:presLayoutVars>
          <dgm:chMax/>
          <dgm:chPref val="3"/>
          <dgm:bulletEnabled val="1"/>
        </dgm:presLayoutVars>
      </dgm:prSet>
      <dgm:spPr/>
    </dgm:pt>
    <dgm:pt modelId="{7DB8FB1A-4CB6-4460-A064-4052B4AB7673}" type="pres">
      <dgm:prSet presAssocID="{ABC12376-AF97-4480-8AD8-4E9EC96E70D8}" presName="parentText3" presStyleLbl="node1" presStyleIdx="2" presStyleCnt="3" custScaleX="210015" custScaleY="294574" custLinFactNeighborX="-63196" custLinFactNeighborY="73502">
        <dgm:presLayoutVars>
          <dgm:chMax/>
          <dgm:chPref val="3"/>
          <dgm:bulletEnabled val="1"/>
        </dgm:presLayoutVars>
      </dgm:prSet>
      <dgm:spPr/>
    </dgm:pt>
  </dgm:ptLst>
  <dgm:cxnLst>
    <dgm:cxn modelId="{63E71727-4EE7-421C-918C-24C7C57B7431}" srcId="{6E752DED-D350-40FA-AA71-0056000F98AA}" destId="{ABC12376-AF97-4480-8AD8-4E9EC96E70D8}" srcOrd="2" destOrd="0" parTransId="{6797E1EF-240F-48AC-9A22-5CB97A7C9585}" sibTransId="{D0B8713F-27C8-46BA-9C74-1119AE790FC8}"/>
    <dgm:cxn modelId="{1EEF0276-6B6D-401B-A700-9091A1DDB883}" srcId="{6E752DED-D350-40FA-AA71-0056000F98AA}" destId="{2575B486-A48B-42FF-AAB4-8F3845EADCD5}" srcOrd="0" destOrd="0" parTransId="{1F345E22-2223-42BE-928C-F90C51365481}" sibTransId="{4953EE2A-8B2B-486D-B0FA-A87827596CD1}"/>
    <dgm:cxn modelId="{2246A180-12B7-4DBB-9724-63ADA6DF675A}" type="presOf" srcId="{2575B486-A48B-42FF-AAB4-8F3845EADCD5}" destId="{07172CCA-5595-46EB-BCF2-E5611ABA8084}" srcOrd="0" destOrd="0" presId="urn:microsoft.com/office/officeart/2009/3/layout/IncreasingArrowsProcess"/>
    <dgm:cxn modelId="{7188D5B1-0879-4363-A6F8-AF32F027820B}" type="presOf" srcId="{FDE20BBE-DEA2-455E-8C27-0B19C08C8EE6}" destId="{31B341DA-D777-40AD-A662-B24277F4D3E1}" srcOrd="0" destOrd="0" presId="urn:microsoft.com/office/officeart/2009/3/layout/IncreasingArrowsProcess"/>
    <dgm:cxn modelId="{0B538ECC-13AA-4D23-A2C9-14EBBD59E493}" srcId="{6E752DED-D350-40FA-AA71-0056000F98AA}" destId="{FDE20BBE-DEA2-455E-8C27-0B19C08C8EE6}" srcOrd="1" destOrd="0" parTransId="{86DDD669-2DC8-4CD5-8C18-FE330A10EB8B}" sibTransId="{355C92FE-CF41-4ADF-ABA0-87E4FB3360CC}"/>
    <dgm:cxn modelId="{70303CD0-18D5-4DBC-8C9C-BED48E40E351}" type="presOf" srcId="{6E752DED-D350-40FA-AA71-0056000F98AA}" destId="{B2EB85D4-C2A7-4F0C-A5BB-5A2C48B70EFA}" srcOrd="0" destOrd="0" presId="urn:microsoft.com/office/officeart/2009/3/layout/IncreasingArrowsProcess"/>
    <dgm:cxn modelId="{19A51FD9-AABD-4D67-B899-E676B05E7F43}" type="presOf" srcId="{ABC12376-AF97-4480-8AD8-4E9EC96E70D8}" destId="{7DB8FB1A-4CB6-4460-A064-4052B4AB7673}" srcOrd="0" destOrd="0" presId="urn:microsoft.com/office/officeart/2009/3/layout/IncreasingArrowsProcess"/>
    <dgm:cxn modelId="{A7900C36-1562-4900-B20C-151D9E838335}" type="presParOf" srcId="{B2EB85D4-C2A7-4F0C-A5BB-5A2C48B70EFA}" destId="{07172CCA-5595-46EB-BCF2-E5611ABA8084}" srcOrd="0" destOrd="0" presId="urn:microsoft.com/office/officeart/2009/3/layout/IncreasingArrowsProcess"/>
    <dgm:cxn modelId="{0BC03261-9058-4B49-B6F9-15748DEFF97F}" type="presParOf" srcId="{B2EB85D4-C2A7-4F0C-A5BB-5A2C48B70EFA}" destId="{31B341DA-D777-40AD-A662-B24277F4D3E1}" srcOrd="1" destOrd="0" presId="urn:microsoft.com/office/officeart/2009/3/layout/IncreasingArrowsProcess"/>
    <dgm:cxn modelId="{CCC01F79-CDF7-43AE-A213-D28621C688A6}" type="presParOf" srcId="{B2EB85D4-C2A7-4F0C-A5BB-5A2C48B70EFA}" destId="{7DB8FB1A-4CB6-4460-A064-4052B4AB7673}" srcOrd="2" destOrd="0" presId="urn:microsoft.com/office/officeart/2009/3/layout/IncreasingArrows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B126B-0647-4CE3-9770-1EAD71A6297D}">
      <dsp:nvSpPr>
        <dsp:cNvPr id="0" name=""/>
        <dsp:cNvSpPr/>
      </dsp:nvSpPr>
      <dsp:spPr>
        <a:xfrm>
          <a:off x="2125" y="0"/>
          <a:ext cx="1282996" cy="1999550"/>
        </a:xfrm>
        <a:prstGeom prst="roundRect">
          <a:avLst>
            <a:gd name="adj" fmla="val 10000"/>
          </a:avLst>
        </a:prstGeom>
        <a:solidFill>
          <a:srgbClr val="203965"/>
        </a:solidFill>
        <a:ln w="38100" cap="flat" cmpd="sng" algn="ctr">
          <a:solidFill>
            <a:srgbClr val="203965"/>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uk-UA" sz="1200" b="0" kern="1200" noProof="0" dirty="0">
              <a:ln>
                <a:solidFill>
                  <a:schemeClr val="bg1"/>
                </a:solidFill>
              </a:ln>
              <a:solidFill>
                <a:schemeClr val="bg1"/>
              </a:solidFill>
            </a:rPr>
            <a:t>Чернівецька ОДА (ОВА)</a:t>
          </a:r>
        </a:p>
        <a:p>
          <a:pPr marL="0" lvl="0" indent="0" algn="ctr" defTabSz="533400">
            <a:lnSpc>
              <a:spcPct val="90000"/>
            </a:lnSpc>
            <a:spcBef>
              <a:spcPct val="0"/>
            </a:spcBef>
            <a:spcAft>
              <a:spcPct val="35000"/>
            </a:spcAft>
            <a:buNone/>
          </a:pPr>
          <a:r>
            <a:rPr lang="uk-UA" sz="1200" b="0" kern="1200" noProof="0" dirty="0">
              <a:ln>
                <a:solidFill>
                  <a:schemeClr val="bg1"/>
                </a:solidFill>
              </a:ln>
              <a:solidFill>
                <a:schemeClr val="bg1"/>
              </a:solidFill>
            </a:rPr>
            <a:t>(опрацювання документів відповідним структурним підрозділом)</a:t>
          </a:r>
        </a:p>
      </dsp:txBody>
      <dsp:txXfrm>
        <a:off x="39703" y="37578"/>
        <a:ext cx="1207840" cy="1924394"/>
      </dsp:txXfrm>
    </dsp:sp>
    <dsp:sp modelId="{B8E89430-C1CC-48B2-9103-53523E9D5CB1}">
      <dsp:nvSpPr>
        <dsp:cNvPr id="0" name=""/>
        <dsp:cNvSpPr/>
      </dsp:nvSpPr>
      <dsp:spPr>
        <a:xfrm>
          <a:off x="1395778" y="863341"/>
          <a:ext cx="234592" cy="272867"/>
        </a:xfrm>
        <a:prstGeom prst="rightArrow">
          <a:avLst>
            <a:gd name="adj1" fmla="val 60000"/>
            <a:gd name="adj2" fmla="val 50000"/>
          </a:avLst>
        </a:prstGeom>
        <a:solidFill>
          <a:schemeClr val="bg1">
            <a:lumMod val="85000"/>
          </a:schemeClr>
        </a:solidFill>
        <a:ln>
          <a:solidFill>
            <a:schemeClr val="bg1">
              <a:lumMod val="85000"/>
            </a:schemeClr>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ru-RU" sz="1200" kern="1200" dirty="0"/>
        </a:p>
      </dsp:txBody>
      <dsp:txXfrm>
        <a:off x="1395778" y="917914"/>
        <a:ext cx="164214" cy="163721"/>
      </dsp:txXfrm>
    </dsp:sp>
    <dsp:sp modelId="{30061FFC-E8F0-41B5-8581-269E18EB734D}">
      <dsp:nvSpPr>
        <dsp:cNvPr id="0" name=""/>
        <dsp:cNvSpPr/>
      </dsp:nvSpPr>
      <dsp:spPr>
        <a:xfrm>
          <a:off x="1727748" y="0"/>
          <a:ext cx="1100273" cy="1999550"/>
        </a:xfrm>
        <a:prstGeom prst="roundRect">
          <a:avLst>
            <a:gd name="adj" fmla="val 10000"/>
          </a:avLst>
        </a:prstGeom>
        <a:solidFill>
          <a:srgbClr val="203965"/>
        </a:solidFill>
        <a:ln w="38100" cap="flat" cmpd="sng" algn="ctr">
          <a:solidFill>
            <a:srgbClr val="203965"/>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b="0" kern="1200" noProof="0" dirty="0">
              <a:ln>
                <a:solidFill>
                  <a:schemeClr val="bg1"/>
                </a:solidFill>
              </a:ln>
              <a:solidFill>
                <a:schemeClr val="bg1"/>
              </a:solidFill>
            </a:rPr>
            <a:t>Розгляд заяви Комісією</a:t>
          </a:r>
          <a:r>
            <a:rPr lang="ru-RU" sz="1400" b="0" kern="1200" dirty="0">
              <a:ln>
                <a:solidFill>
                  <a:schemeClr val="bg1"/>
                </a:solidFill>
              </a:ln>
              <a:solidFill>
                <a:schemeClr val="bg1"/>
              </a:solidFill>
            </a:rPr>
            <a:t>*</a:t>
          </a:r>
        </a:p>
        <a:p>
          <a:pPr marL="0" lvl="0" indent="0" algn="ctr" defTabSz="622300">
            <a:lnSpc>
              <a:spcPct val="90000"/>
            </a:lnSpc>
            <a:spcBef>
              <a:spcPct val="0"/>
            </a:spcBef>
            <a:spcAft>
              <a:spcPct val="35000"/>
            </a:spcAft>
            <a:buNone/>
          </a:pPr>
          <a:endParaRPr lang="ru-RU" sz="1400" b="1" kern="1200" dirty="0">
            <a:solidFill>
              <a:schemeClr val="tx1"/>
            </a:solidFill>
          </a:endParaRPr>
        </a:p>
      </dsp:txBody>
      <dsp:txXfrm>
        <a:off x="1759974" y="32226"/>
        <a:ext cx="1035821" cy="1935098"/>
      </dsp:txXfrm>
    </dsp:sp>
    <dsp:sp modelId="{9E6B4DFD-1159-465F-8303-D33967C28035}">
      <dsp:nvSpPr>
        <dsp:cNvPr id="0" name=""/>
        <dsp:cNvSpPr/>
      </dsp:nvSpPr>
      <dsp:spPr>
        <a:xfrm rot="16">
          <a:off x="2930632" y="863344"/>
          <a:ext cx="217534" cy="272867"/>
        </a:xfrm>
        <a:prstGeom prst="rightArrow">
          <a:avLst>
            <a:gd name="adj1" fmla="val 60000"/>
            <a:gd name="adj2" fmla="val 50000"/>
          </a:avLst>
        </a:prstGeom>
        <a:solidFill>
          <a:srgbClr val="38853E"/>
        </a:solidFill>
        <a:ln>
          <a:solidFill>
            <a:srgbClr val="38853E"/>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ru-RU" sz="1200" kern="1200" dirty="0"/>
        </a:p>
      </dsp:txBody>
      <dsp:txXfrm>
        <a:off x="2930632" y="917917"/>
        <a:ext cx="152274" cy="163721"/>
      </dsp:txXfrm>
    </dsp:sp>
    <dsp:sp modelId="{DFCBC577-14C5-43FC-BC21-B081F7A18FBB}">
      <dsp:nvSpPr>
        <dsp:cNvPr id="0" name=""/>
        <dsp:cNvSpPr/>
      </dsp:nvSpPr>
      <dsp:spPr>
        <a:xfrm>
          <a:off x="3238464" y="14"/>
          <a:ext cx="1291094" cy="1999535"/>
        </a:xfrm>
        <a:prstGeom prst="roundRect">
          <a:avLst>
            <a:gd name="adj" fmla="val 10000"/>
          </a:avLst>
        </a:prstGeom>
        <a:solidFill>
          <a:srgbClr val="203965"/>
        </a:solidFill>
        <a:ln w="38100" cap="flat" cmpd="sng" algn="ctr">
          <a:solidFill>
            <a:srgbClr val="203965"/>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ts val="0"/>
            </a:spcAft>
            <a:buNone/>
          </a:pPr>
          <a:endParaRPr lang="uk-UA" sz="1200" b="1" kern="1200" noProof="0" dirty="0">
            <a:solidFill>
              <a:schemeClr val="tx1"/>
            </a:solidFill>
          </a:endParaRPr>
        </a:p>
        <a:p>
          <a:pPr marL="0" lvl="0" indent="0" algn="ctr" defTabSz="533400">
            <a:lnSpc>
              <a:spcPct val="90000"/>
            </a:lnSpc>
            <a:spcBef>
              <a:spcPct val="0"/>
            </a:spcBef>
            <a:spcAft>
              <a:spcPts val="0"/>
            </a:spcAft>
            <a:buNone/>
          </a:pPr>
          <a:endParaRPr lang="uk-UA" sz="1200" b="1" kern="1200" noProof="0" dirty="0">
            <a:solidFill>
              <a:schemeClr val="tx1"/>
            </a:solidFill>
          </a:endParaRPr>
        </a:p>
        <a:p>
          <a:pPr marL="0" lvl="0" indent="0" algn="ctr" defTabSz="533400">
            <a:lnSpc>
              <a:spcPct val="90000"/>
            </a:lnSpc>
            <a:spcBef>
              <a:spcPct val="0"/>
            </a:spcBef>
            <a:spcAft>
              <a:spcPts val="0"/>
            </a:spcAft>
            <a:buNone/>
          </a:pPr>
          <a:endParaRPr lang="uk-UA" sz="1200" b="1" kern="1200" noProof="0" dirty="0">
            <a:solidFill>
              <a:schemeClr val="tx1"/>
            </a:solidFill>
          </a:endParaRPr>
        </a:p>
        <a:p>
          <a:pPr marL="0" lvl="0" indent="0" algn="ctr" defTabSz="533400">
            <a:lnSpc>
              <a:spcPct val="90000"/>
            </a:lnSpc>
            <a:spcBef>
              <a:spcPct val="0"/>
            </a:spcBef>
            <a:spcAft>
              <a:spcPts val="0"/>
            </a:spcAft>
            <a:buNone/>
          </a:pPr>
          <a:r>
            <a:rPr lang="uk-UA" sz="1400" b="0" kern="1200" noProof="0" dirty="0">
              <a:ln>
                <a:solidFill>
                  <a:schemeClr val="bg1"/>
                </a:solidFill>
              </a:ln>
              <a:solidFill>
                <a:schemeClr val="bg1"/>
              </a:solidFill>
            </a:rPr>
            <a:t>Рішення </a:t>
          </a:r>
        </a:p>
        <a:p>
          <a:pPr marL="0" lvl="0" indent="0" algn="ctr" defTabSz="533400">
            <a:lnSpc>
              <a:spcPct val="90000"/>
            </a:lnSpc>
            <a:spcBef>
              <a:spcPct val="0"/>
            </a:spcBef>
            <a:spcAft>
              <a:spcPts val="0"/>
            </a:spcAft>
            <a:buNone/>
          </a:pPr>
          <a:r>
            <a:rPr lang="uk-UA" sz="1400" b="0" kern="1200" noProof="0" dirty="0">
              <a:ln>
                <a:solidFill>
                  <a:schemeClr val="bg1"/>
                </a:solidFill>
              </a:ln>
              <a:solidFill>
                <a:schemeClr val="bg1"/>
              </a:solidFill>
            </a:rPr>
            <a:t>про</a:t>
          </a:r>
        </a:p>
        <a:p>
          <a:pPr marL="0" lvl="0" indent="0" algn="ctr" defTabSz="533400">
            <a:lnSpc>
              <a:spcPct val="90000"/>
            </a:lnSpc>
            <a:spcBef>
              <a:spcPct val="0"/>
            </a:spcBef>
            <a:spcAft>
              <a:spcPts val="0"/>
            </a:spcAft>
            <a:buNone/>
          </a:pPr>
          <a:r>
            <a:rPr lang="uk-UA" sz="1400" b="0" kern="1200" noProof="0" dirty="0">
              <a:ln>
                <a:solidFill>
                  <a:schemeClr val="bg1"/>
                </a:solidFill>
              </a:ln>
              <a:solidFill>
                <a:schemeClr val="bg1"/>
              </a:solidFill>
            </a:rPr>
            <a:t>відповідність критеріям</a:t>
          </a:r>
        </a:p>
      </dsp:txBody>
      <dsp:txXfrm>
        <a:off x="3276279" y="37829"/>
        <a:ext cx="1215464" cy="1923905"/>
      </dsp:txXfrm>
    </dsp:sp>
    <dsp:sp modelId="{9AFE14F7-8B93-4E8E-8C8B-158319A56235}">
      <dsp:nvSpPr>
        <dsp:cNvPr id="0" name=""/>
        <dsp:cNvSpPr/>
      </dsp:nvSpPr>
      <dsp:spPr>
        <a:xfrm rot="21599986">
          <a:off x="4647002" y="863344"/>
          <a:ext cx="248981" cy="272867"/>
        </a:xfrm>
        <a:prstGeom prst="rightArrow">
          <a:avLst>
            <a:gd name="adj1" fmla="val 60000"/>
            <a:gd name="adj2" fmla="val 50000"/>
          </a:avLst>
        </a:prstGeom>
        <a:solidFill>
          <a:srgbClr val="38853E"/>
        </a:solidFill>
        <a:ln>
          <a:solidFill>
            <a:srgbClr val="38853E"/>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ru-RU" sz="1200" kern="1200" dirty="0"/>
        </a:p>
      </dsp:txBody>
      <dsp:txXfrm>
        <a:off x="4647002" y="917917"/>
        <a:ext cx="174287" cy="163721"/>
      </dsp:txXfrm>
    </dsp:sp>
    <dsp:sp modelId="{5A467298-5BC7-405F-B2A8-60C82D3134A1}">
      <dsp:nvSpPr>
        <dsp:cNvPr id="0" name=""/>
        <dsp:cNvSpPr/>
      </dsp:nvSpPr>
      <dsp:spPr>
        <a:xfrm>
          <a:off x="4999335" y="-16695"/>
          <a:ext cx="1312109" cy="2032940"/>
        </a:xfrm>
        <a:prstGeom prst="roundRect">
          <a:avLst>
            <a:gd name="adj" fmla="val 10000"/>
          </a:avLst>
        </a:prstGeom>
        <a:solidFill>
          <a:srgbClr val="203965"/>
        </a:solidFill>
        <a:ln w="38100" cap="flat" cmpd="sng" algn="ctr">
          <a:solidFill>
            <a:srgbClr val="203965"/>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uk-UA" sz="1200" b="1" kern="1200" noProof="0" dirty="0">
            <a:solidFill>
              <a:schemeClr val="tx1"/>
            </a:solidFill>
          </a:endParaRPr>
        </a:p>
        <a:p>
          <a:pPr marL="0" lvl="0" indent="0" algn="ctr" defTabSz="533400">
            <a:lnSpc>
              <a:spcPct val="90000"/>
            </a:lnSpc>
            <a:spcBef>
              <a:spcPct val="0"/>
            </a:spcBef>
            <a:spcAft>
              <a:spcPct val="35000"/>
            </a:spcAft>
            <a:buNone/>
          </a:pPr>
          <a:r>
            <a:rPr lang="uk-UA" sz="1200" b="0" kern="1200" noProof="0" dirty="0">
              <a:ln>
                <a:solidFill>
                  <a:schemeClr val="bg1"/>
                </a:solidFill>
              </a:ln>
              <a:solidFill>
                <a:schemeClr val="bg1"/>
              </a:solidFill>
            </a:rPr>
            <a:t>Розпорядження про відповідність підприємства, установи, організації критеріям</a:t>
          </a:r>
        </a:p>
      </dsp:txBody>
      <dsp:txXfrm>
        <a:off x="5037765" y="21735"/>
        <a:ext cx="1235249" cy="1956080"/>
      </dsp:txXfrm>
    </dsp:sp>
    <dsp:sp modelId="{D31A3DEB-900F-4580-B5D6-3C18613181F5}">
      <dsp:nvSpPr>
        <dsp:cNvPr id="0" name=""/>
        <dsp:cNvSpPr/>
      </dsp:nvSpPr>
      <dsp:spPr>
        <a:xfrm>
          <a:off x="6414056" y="863341"/>
          <a:ext cx="217534" cy="272867"/>
        </a:xfrm>
        <a:prstGeom prst="rightArrow">
          <a:avLst>
            <a:gd name="adj1" fmla="val 60000"/>
            <a:gd name="adj2" fmla="val 50000"/>
          </a:avLst>
        </a:prstGeom>
        <a:solidFill>
          <a:srgbClr val="38853E"/>
        </a:solidFill>
        <a:ln>
          <a:solidFill>
            <a:srgbClr val="38853E"/>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ru-RU" sz="1200" kern="1200" dirty="0"/>
        </a:p>
      </dsp:txBody>
      <dsp:txXfrm>
        <a:off x="6414056" y="917914"/>
        <a:ext cx="152274" cy="163721"/>
      </dsp:txXfrm>
    </dsp:sp>
    <dsp:sp modelId="{2FFEBD73-4B08-4626-855B-A30F8CDBE4EE}">
      <dsp:nvSpPr>
        <dsp:cNvPr id="0" name=""/>
        <dsp:cNvSpPr/>
      </dsp:nvSpPr>
      <dsp:spPr>
        <a:xfrm>
          <a:off x="6721887" y="0"/>
          <a:ext cx="1342774" cy="1999550"/>
        </a:xfrm>
        <a:prstGeom prst="roundRect">
          <a:avLst>
            <a:gd name="adj" fmla="val 10000"/>
          </a:avLst>
        </a:prstGeom>
        <a:solidFill>
          <a:srgbClr val="203965"/>
        </a:solidFill>
        <a:ln w="38100" cap="flat" cmpd="sng" algn="ctr">
          <a:solidFill>
            <a:srgbClr val="203965"/>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100000"/>
            </a:lnSpc>
            <a:spcBef>
              <a:spcPct val="0"/>
            </a:spcBef>
            <a:spcAft>
              <a:spcPts val="0"/>
            </a:spcAft>
            <a:buNone/>
          </a:pPr>
          <a:r>
            <a:rPr lang="uk-UA" sz="1100" b="0" kern="1200" noProof="0" dirty="0">
              <a:ln>
                <a:solidFill>
                  <a:schemeClr val="bg1"/>
                </a:solidFill>
              </a:ln>
              <a:solidFill>
                <a:schemeClr val="bg1"/>
              </a:solidFill>
            </a:rPr>
            <a:t>Надсилання до Мінекономіки та Міноборони (СБУ, Служби зовнішньої розвідки)</a:t>
          </a:r>
        </a:p>
        <a:p>
          <a:pPr marL="0" lvl="0" indent="0" algn="ctr" defTabSz="488950">
            <a:lnSpc>
              <a:spcPct val="100000"/>
            </a:lnSpc>
            <a:spcBef>
              <a:spcPct val="0"/>
            </a:spcBef>
            <a:spcAft>
              <a:spcPts val="0"/>
            </a:spcAft>
            <a:buNone/>
          </a:pPr>
          <a:r>
            <a:rPr lang="uk-UA" sz="1100" b="0" kern="1200" noProof="0" dirty="0">
              <a:ln>
                <a:solidFill>
                  <a:schemeClr val="bg1"/>
                </a:solidFill>
              </a:ln>
              <a:solidFill>
                <a:schemeClr val="bg1"/>
              </a:solidFill>
            </a:rPr>
            <a:t>підприємству, установі, організації</a:t>
          </a:r>
        </a:p>
      </dsp:txBody>
      <dsp:txXfrm>
        <a:off x="6761216" y="39329"/>
        <a:ext cx="1264116" cy="19208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172CCA-5595-46EB-BCF2-E5611ABA8084}">
      <dsp:nvSpPr>
        <dsp:cNvPr id="0" name=""/>
        <dsp:cNvSpPr/>
      </dsp:nvSpPr>
      <dsp:spPr>
        <a:xfrm>
          <a:off x="-203071" y="64399"/>
          <a:ext cx="1922761" cy="873595"/>
        </a:xfrm>
        <a:prstGeom prst="rightArrow">
          <a:avLst>
            <a:gd name="adj1" fmla="val 50000"/>
            <a:gd name="adj2" fmla="val 50000"/>
          </a:avLst>
        </a:prstGeom>
        <a:solidFill>
          <a:schemeClr val="bg2">
            <a:lumMod val="7500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44454" numCol="1" spcCol="1270" anchor="ctr" anchorCtr="0">
          <a:noAutofit/>
        </a:bodyPr>
        <a:lstStyle/>
        <a:p>
          <a:pPr marL="0" lvl="0" indent="0" algn="l" defTabSz="622300">
            <a:lnSpc>
              <a:spcPct val="90000"/>
            </a:lnSpc>
            <a:spcBef>
              <a:spcPct val="0"/>
            </a:spcBef>
            <a:spcAft>
              <a:spcPct val="35000"/>
            </a:spcAft>
            <a:buNone/>
          </a:pPr>
          <a:r>
            <a:rPr lang="ru-RU" sz="1400" b="0" kern="1200" dirty="0">
              <a:ln>
                <a:solidFill>
                  <a:schemeClr val="bg1"/>
                </a:solidFill>
              </a:ln>
              <a:solidFill>
                <a:schemeClr val="bg1"/>
              </a:solidFill>
              <a:latin typeface="Tahoma" panose="020B0604030504040204" pitchFamily="34" charset="0"/>
              <a:ea typeface="Tahoma" panose="020B0604030504040204" pitchFamily="34" charset="0"/>
              <a:cs typeface="Tahoma" panose="020B0604030504040204" pitchFamily="34" charset="0"/>
            </a:rPr>
            <a:t>ПІДПРИЄМСТВО</a:t>
          </a:r>
        </a:p>
      </dsp:txBody>
      <dsp:txXfrm>
        <a:off x="-203071" y="282798"/>
        <a:ext cx="1704362" cy="436797"/>
      </dsp:txXfrm>
    </dsp:sp>
    <dsp:sp modelId="{31B341DA-D777-40AD-A662-B24277F4D3E1}">
      <dsp:nvSpPr>
        <dsp:cNvPr id="0" name=""/>
        <dsp:cNvSpPr/>
      </dsp:nvSpPr>
      <dsp:spPr>
        <a:xfrm>
          <a:off x="12639" y="510699"/>
          <a:ext cx="1646596" cy="854587"/>
        </a:xfrm>
        <a:prstGeom prst="rightArrow">
          <a:avLst>
            <a:gd name="adj1" fmla="val 50000"/>
            <a:gd name="adj2" fmla="val 50000"/>
          </a:avLst>
        </a:prstGeom>
        <a:solidFill>
          <a:schemeClr val="bg2">
            <a:lumMod val="60000"/>
            <a:lumOff val="4000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44454" numCol="1" spcCol="1270" anchor="ctr" anchorCtr="0">
          <a:noAutofit/>
        </a:bodyPr>
        <a:lstStyle/>
        <a:p>
          <a:pPr marL="0" lvl="0" indent="0" algn="l" defTabSz="622300">
            <a:lnSpc>
              <a:spcPct val="90000"/>
            </a:lnSpc>
            <a:spcBef>
              <a:spcPct val="0"/>
            </a:spcBef>
            <a:spcAft>
              <a:spcPct val="35000"/>
            </a:spcAft>
            <a:buNone/>
          </a:pPr>
          <a:r>
            <a:rPr lang="ru-RU" sz="1400" b="0" kern="1200" dirty="0">
              <a:ln>
                <a:solidFill>
                  <a:schemeClr val="bg1"/>
                </a:solidFill>
              </a:ln>
              <a:solidFill>
                <a:schemeClr val="bg1"/>
              </a:solidFill>
              <a:latin typeface="Tahoma" panose="020B0604030504040204" pitchFamily="34" charset="0"/>
              <a:ea typeface="Tahoma" panose="020B0604030504040204" pitchFamily="34" charset="0"/>
              <a:cs typeface="Tahoma" panose="020B0604030504040204" pitchFamily="34" charset="0"/>
            </a:rPr>
            <a:t>УСТАНОВА</a:t>
          </a:r>
        </a:p>
      </dsp:txBody>
      <dsp:txXfrm>
        <a:off x="12639" y="724346"/>
        <a:ext cx="1432949" cy="427293"/>
      </dsp:txXfrm>
    </dsp:sp>
    <dsp:sp modelId="{7DB8FB1A-4CB6-4460-A064-4052B4AB7673}">
      <dsp:nvSpPr>
        <dsp:cNvPr id="0" name=""/>
        <dsp:cNvSpPr/>
      </dsp:nvSpPr>
      <dsp:spPr>
        <a:xfrm>
          <a:off x="108605" y="937991"/>
          <a:ext cx="1550625" cy="824887"/>
        </a:xfrm>
        <a:prstGeom prst="rightArrow">
          <a:avLst>
            <a:gd name="adj1" fmla="val 50000"/>
            <a:gd name="adj2" fmla="val 50000"/>
          </a:avLst>
        </a:prstGeom>
        <a:solidFill>
          <a:schemeClr val="bg2">
            <a:lumMod val="40000"/>
            <a:lumOff val="60000"/>
          </a:schemeClr>
        </a:solidFill>
        <a:ln w="25400" cap="flat" cmpd="sng" algn="ctr">
          <a:solidFill>
            <a:schemeClr val="bg2">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254000" bIns="44454" numCol="1" spcCol="1270" anchor="ctr" anchorCtr="0">
          <a:noAutofit/>
        </a:bodyPr>
        <a:lstStyle/>
        <a:p>
          <a:pPr marL="0" lvl="0" indent="0" algn="l" defTabSz="577850">
            <a:lnSpc>
              <a:spcPct val="90000"/>
            </a:lnSpc>
            <a:spcBef>
              <a:spcPct val="0"/>
            </a:spcBef>
            <a:spcAft>
              <a:spcPct val="35000"/>
            </a:spcAft>
            <a:buNone/>
          </a:pPr>
          <a:r>
            <a:rPr lang="ru-RU" sz="1300" b="0" kern="1200" dirty="0">
              <a:ln>
                <a:solidFill>
                  <a:schemeClr val="bg1"/>
                </a:solidFill>
              </a:ln>
              <a:solidFill>
                <a:schemeClr val="bg1"/>
              </a:solidFill>
              <a:latin typeface="Tahoma" panose="020B0604030504040204" pitchFamily="34" charset="0"/>
              <a:ea typeface="Tahoma" panose="020B0604030504040204" pitchFamily="34" charset="0"/>
              <a:cs typeface="Tahoma" panose="020B0604030504040204" pitchFamily="34" charset="0"/>
            </a:rPr>
            <a:t>ОРГАНІЗАЦІЯ</a:t>
          </a:r>
        </a:p>
      </dsp:txBody>
      <dsp:txXfrm>
        <a:off x="108605" y="1144213"/>
        <a:ext cx="1344403" cy="41244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uk-UA"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213924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1" name="Google Shape;91;p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17" name="Google Shape;417;p1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9645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0" name="Google Shape;350;p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9266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0" name="Google Shape;350;p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3906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0" name="Google Shape;350;p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7356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a:extLst>
            <a:ext uri="{FF2B5EF4-FFF2-40B4-BE49-F238E27FC236}">
              <a16:creationId xmlns:a16="http://schemas.microsoft.com/office/drawing/2014/main" id="{1FEA5DA3-4B88-A325-AE80-7FC39BF7DF00}"/>
            </a:ext>
          </a:extLst>
        </p:cNvPr>
        <p:cNvGrpSpPr/>
        <p:nvPr/>
      </p:nvGrpSpPr>
      <p:grpSpPr>
        <a:xfrm>
          <a:off x="0" y="0"/>
          <a:ext cx="0" cy="0"/>
          <a:chOff x="0" y="0"/>
          <a:chExt cx="0" cy="0"/>
        </a:xfrm>
      </p:grpSpPr>
      <p:sp>
        <p:nvSpPr>
          <p:cNvPr id="349" name="Google Shape;349;p7:notes">
            <a:extLst>
              <a:ext uri="{FF2B5EF4-FFF2-40B4-BE49-F238E27FC236}">
                <a16:creationId xmlns:a16="http://schemas.microsoft.com/office/drawing/2014/main" id="{DA4D65BD-E5C0-6E61-F904-D0E6948F097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0" name="Google Shape;350;p7:notes">
            <a:extLst>
              <a:ext uri="{FF2B5EF4-FFF2-40B4-BE49-F238E27FC236}">
                <a16:creationId xmlns:a16="http://schemas.microsoft.com/office/drawing/2014/main" id="{D48E6847-1745-8991-3546-D2E04D5491CA}"/>
              </a:ext>
            </a:extLst>
          </p:cNvPr>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0811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a:extLst>
            <a:ext uri="{FF2B5EF4-FFF2-40B4-BE49-F238E27FC236}">
              <a16:creationId xmlns:a16="http://schemas.microsoft.com/office/drawing/2014/main" id="{A7AFC007-FC4B-5DBF-75AD-2DF19790E19D}"/>
            </a:ext>
          </a:extLst>
        </p:cNvPr>
        <p:cNvGrpSpPr/>
        <p:nvPr/>
      </p:nvGrpSpPr>
      <p:grpSpPr>
        <a:xfrm>
          <a:off x="0" y="0"/>
          <a:ext cx="0" cy="0"/>
          <a:chOff x="0" y="0"/>
          <a:chExt cx="0" cy="0"/>
        </a:xfrm>
      </p:grpSpPr>
      <p:sp>
        <p:nvSpPr>
          <p:cNvPr id="349" name="Google Shape;349;p7:notes">
            <a:extLst>
              <a:ext uri="{FF2B5EF4-FFF2-40B4-BE49-F238E27FC236}">
                <a16:creationId xmlns:a16="http://schemas.microsoft.com/office/drawing/2014/main" id="{E2915C8E-BA88-E6F4-5DD1-CE4232AFCB3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0" name="Google Shape;350;p7:notes">
            <a:extLst>
              <a:ext uri="{FF2B5EF4-FFF2-40B4-BE49-F238E27FC236}">
                <a16:creationId xmlns:a16="http://schemas.microsoft.com/office/drawing/2014/main" id="{FB211A29-1D52-32D3-0BAF-A543D4078474}"/>
              </a:ext>
            </a:extLst>
          </p:cNvPr>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5627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0" name="Google Shape;350;p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936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3" name="Google Shape;373;p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647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0" name="Google Shape;350;p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4221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0" name="Google Shape;350;p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1983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a:extLst>
            <a:ext uri="{FF2B5EF4-FFF2-40B4-BE49-F238E27FC236}">
              <a16:creationId xmlns:a16="http://schemas.microsoft.com/office/drawing/2014/main" id="{48348009-FB3A-2CF7-247F-4DB9E8B3ED86}"/>
            </a:ext>
          </a:extLst>
        </p:cNvPr>
        <p:cNvGrpSpPr/>
        <p:nvPr/>
      </p:nvGrpSpPr>
      <p:grpSpPr>
        <a:xfrm>
          <a:off x="0" y="0"/>
          <a:ext cx="0" cy="0"/>
          <a:chOff x="0" y="0"/>
          <a:chExt cx="0" cy="0"/>
        </a:xfrm>
      </p:grpSpPr>
      <p:sp>
        <p:nvSpPr>
          <p:cNvPr id="372" name="Google Shape;372;p8:notes">
            <a:extLst>
              <a:ext uri="{FF2B5EF4-FFF2-40B4-BE49-F238E27FC236}">
                <a16:creationId xmlns:a16="http://schemas.microsoft.com/office/drawing/2014/main" id="{59686815-C05B-430F-64DD-6C886504287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3" name="Google Shape;373;p8:notes">
            <a:extLst>
              <a:ext uri="{FF2B5EF4-FFF2-40B4-BE49-F238E27FC236}">
                <a16:creationId xmlns:a16="http://schemas.microsoft.com/office/drawing/2014/main" id="{B31BBBDA-A0A8-499D-21DF-42CBA142F125}"/>
              </a:ext>
            </a:extLst>
          </p:cNvPr>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7922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uk-UA" noProof="0" dirty="0"/>
          </a:p>
        </p:txBody>
      </p:sp>
      <p:sp>
        <p:nvSpPr>
          <p:cNvPr id="350" name="Google Shape;350;p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65017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1"/>
        <p:cNvGrpSpPr/>
        <p:nvPr/>
      </p:nvGrpSpPr>
      <p:grpSpPr>
        <a:xfrm>
          <a:off x="0" y="0"/>
          <a:ext cx="0" cy="0"/>
          <a:chOff x="0" y="0"/>
          <a:chExt cx="0" cy="0"/>
        </a:xfrm>
      </p:grpSpPr>
      <p:sp>
        <p:nvSpPr>
          <p:cNvPr id="2022" name="Google Shape;2022;p9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3" name="Google Shape;2023;p9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0" name="Google Shape;350;p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6424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0" name="Google Shape;350;p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4780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a:extLst>
            <a:ext uri="{FF2B5EF4-FFF2-40B4-BE49-F238E27FC236}">
              <a16:creationId xmlns:a16="http://schemas.microsoft.com/office/drawing/2014/main" id="{619A7DB9-057C-3B22-FA87-E925CE8D2390}"/>
            </a:ext>
          </a:extLst>
        </p:cNvPr>
        <p:cNvGrpSpPr/>
        <p:nvPr/>
      </p:nvGrpSpPr>
      <p:grpSpPr>
        <a:xfrm>
          <a:off x="0" y="0"/>
          <a:ext cx="0" cy="0"/>
          <a:chOff x="0" y="0"/>
          <a:chExt cx="0" cy="0"/>
        </a:xfrm>
      </p:grpSpPr>
      <p:sp>
        <p:nvSpPr>
          <p:cNvPr id="349" name="Google Shape;349;p7:notes">
            <a:extLst>
              <a:ext uri="{FF2B5EF4-FFF2-40B4-BE49-F238E27FC236}">
                <a16:creationId xmlns:a16="http://schemas.microsoft.com/office/drawing/2014/main" id="{384FD616-E333-5054-D1FE-3506797AC74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0" name="Google Shape;350;p7:notes">
            <a:extLst>
              <a:ext uri="{FF2B5EF4-FFF2-40B4-BE49-F238E27FC236}">
                <a16:creationId xmlns:a16="http://schemas.microsoft.com/office/drawing/2014/main" id="{223C0673-8E40-DE90-4F90-7F6BCA896349}"/>
              </a:ext>
            </a:extLst>
          </p:cNvPr>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3844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3" name="Google Shape;373;p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9539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0" name="Google Shape;350;p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8442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0" name="Google Shape;350;p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789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3" name="Google Shape;373;p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49011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 subtitle" userDrawn="1">
  <p:cSld name="1_Title + subtitle">
    <p:spTree>
      <p:nvGrpSpPr>
        <p:cNvPr id="1" name="Shape 19"/>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C232B0B1-3424-A6A8-4105-990A6700F390}"/>
              </a:ext>
            </a:extLst>
          </p:cNvPr>
          <p:cNvSpPr/>
          <p:nvPr userDrawn="1"/>
        </p:nvSpPr>
        <p:spPr>
          <a:xfrm>
            <a:off x="0" y="1"/>
            <a:ext cx="12190413" cy="914400"/>
          </a:xfrm>
          <a:prstGeom prst="rect">
            <a:avLst/>
          </a:prstGeom>
          <a:solidFill>
            <a:srgbClr val="2039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Google Shape;20;p97"/>
          <p:cNvSpPr txBox="1">
            <a:spLocks noGrp="1"/>
          </p:cNvSpPr>
          <p:nvPr>
            <p:ph type="title"/>
          </p:nvPr>
        </p:nvSpPr>
        <p:spPr>
          <a:xfrm>
            <a:off x="486971" y="235550"/>
            <a:ext cx="10273573" cy="4433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1800"/>
              <a:buNone/>
              <a:defRPr sz="2800" b="1">
                <a:solidFill>
                  <a:schemeClr val="bg1"/>
                </a:solidFill>
                <a:latin typeface="Trebuchet MS" panose="020B0603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pic>
        <p:nvPicPr>
          <p:cNvPr id="4" name="Google Shape;770;p23">
            <a:extLst>
              <a:ext uri="{FF2B5EF4-FFF2-40B4-BE49-F238E27FC236}">
                <a16:creationId xmlns:a16="http://schemas.microsoft.com/office/drawing/2014/main" id="{39FBB05C-A303-5154-EC1A-7CBEEED2EFAB}"/>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11078065" y="167470"/>
            <a:ext cx="1137629" cy="579460"/>
          </a:xfrm>
          <a:prstGeom prst="rect">
            <a:avLst/>
          </a:prstGeom>
          <a:noFill/>
          <a:ln>
            <a:noFill/>
          </a:ln>
        </p:spPr>
      </p:pic>
      <p:sp>
        <p:nvSpPr>
          <p:cNvPr id="6" name="Рисунок 5">
            <a:extLst>
              <a:ext uri="{FF2B5EF4-FFF2-40B4-BE49-F238E27FC236}">
                <a16:creationId xmlns:a16="http://schemas.microsoft.com/office/drawing/2014/main" id="{08352A84-262E-1947-6FA2-81ADC12267EB}"/>
              </a:ext>
            </a:extLst>
          </p:cNvPr>
          <p:cNvSpPr>
            <a:spLocks noGrp="1"/>
          </p:cNvSpPr>
          <p:nvPr>
            <p:ph type="pic" sz="quarter" idx="10"/>
          </p:nvPr>
        </p:nvSpPr>
        <p:spPr>
          <a:xfrm>
            <a:off x="8512404" y="914398"/>
            <a:ext cx="3678010" cy="5945189"/>
          </a:xfrm>
        </p:spPr>
        <p:txBody>
          <a:bodyPr/>
          <a:lstStyle/>
          <a:p>
            <a:endParaRPr lang="ru-RU" dirty="0"/>
          </a:p>
        </p:txBody>
      </p:sp>
    </p:spTree>
  </p:cSld>
  <p:clrMapOvr>
    <a:masterClrMapping/>
  </p:clrMapOvr>
  <p:transition spd="med">
    <p:split orient="vert"/>
  </p:transition>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108"/>
          <p:cNvSpPr txBox="1">
            <a:spLocks noGrp="1"/>
          </p:cNvSpPr>
          <p:nvPr>
            <p:ph type="title"/>
          </p:nvPr>
        </p:nvSpPr>
        <p:spPr>
          <a:xfrm rot="5400000">
            <a:off x="6827842" y="1715364"/>
            <a:ext cx="5487075" cy="257141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08"/>
          <p:cNvSpPr txBox="1">
            <a:spLocks noGrp="1"/>
          </p:cNvSpPr>
          <p:nvPr>
            <p:ph type="body" idx="1"/>
          </p:nvPr>
        </p:nvSpPr>
        <p:spPr>
          <a:xfrm rot="5400000">
            <a:off x="1589774" y="-760814"/>
            <a:ext cx="5487075" cy="7523771"/>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6" name="Google Shape;86;p108"/>
          <p:cNvSpPr txBox="1">
            <a:spLocks noGrp="1"/>
          </p:cNvSpPr>
          <p:nvPr>
            <p:ph type="dt" idx="10"/>
          </p:nvPr>
        </p:nvSpPr>
        <p:spPr>
          <a:xfrm>
            <a:off x="571427" y="5960459"/>
            <a:ext cx="2666653" cy="3423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7" name="Google Shape;87;p108"/>
          <p:cNvSpPr txBox="1">
            <a:spLocks noGrp="1"/>
          </p:cNvSpPr>
          <p:nvPr>
            <p:ph type="ftr" idx="11"/>
          </p:nvPr>
        </p:nvSpPr>
        <p:spPr>
          <a:xfrm>
            <a:off x="3904743" y="5960459"/>
            <a:ext cx="3619029" cy="3423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8" name="Google Shape;88;p108"/>
          <p:cNvSpPr txBox="1">
            <a:spLocks noGrp="1"/>
          </p:cNvSpPr>
          <p:nvPr>
            <p:ph type="sldNum" idx="12"/>
          </p:nvPr>
        </p:nvSpPr>
        <p:spPr>
          <a:xfrm>
            <a:off x="8190435" y="5960459"/>
            <a:ext cx="2666653" cy="34238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96"/>
          <p:cNvSpPr txBox="1">
            <a:spLocks noGrp="1"/>
          </p:cNvSpPr>
          <p:nvPr>
            <p:ph type="dt" idx="10"/>
          </p:nvPr>
        </p:nvSpPr>
        <p:spPr>
          <a:xfrm>
            <a:off x="571427" y="5960459"/>
            <a:ext cx="2666653" cy="3423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7" name="Google Shape;17;p96"/>
          <p:cNvSpPr txBox="1">
            <a:spLocks noGrp="1"/>
          </p:cNvSpPr>
          <p:nvPr>
            <p:ph type="ftr" idx="11"/>
          </p:nvPr>
        </p:nvSpPr>
        <p:spPr>
          <a:xfrm>
            <a:off x="3904743" y="5960459"/>
            <a:ext cx="3619029" cy="3423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8" name="Google Shape;18;p96"/>
          <p:cNvSpPr txBox="1">
            <a:spLocks noGrp="1"/>
          </p:cNvSpPr>
          <p:nvPr>
            <p:ph type="sldNum" idx="12"/>
          </p:nvPr>
        </p:nvSpPr>
        <p:spPr>
          <a:xfrm>
            <a:off x="8190435" y="5960459"/>
            <a:ext cx="2666653" cy="34238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dirty="0"/>
          </a:p>
        </p:txBody>
      </p:sp>
    </p:spTree>
    <p:extLst>
      <p:ext uri="{BB962C8B-B14F-4D97-AF65-F5344CB8AC3E}">
        <p14:creationId xmlns:p14="http://schemas.microsoft.com/office/powerpoint/2010/main" val="613224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userDrawn="1">
  <p:cSld name="OBJECT">
    <p:spTree>
      <p:nvGrpSpPr>
        <p:cNvPr id="1" name="Shape 23"/>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843A9CFE-0B8A-5E08-A889-AE3F9361808F}"/>
              </a:ext>
            </a:extLst>
          </p:cNvPr>
          <p:cNvSpPr/>
          <p:nvPr userDrawn="1"/>
        </p:nvSpPr>
        <p:spPr>
          <a:xfrm>
            <a:off x="0" y="1"/>
            <a:ext cx="12190413" cy="914400"/>
          </a:xfrm>
          <a:prstGeom prst="rect">
            <a:avLst/>
          </a:prstGeom>
          <a:solidFill>
            <a:srgbClr val="2039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Google Shape;20;p97">
            <a:extLst>
              <a:ext uri="{FF2B5EF4-FFF2-40B4-BE49-F238E27FC236}">
                <a16:creationId xmlns:a16="http://schemas.microsoft.com/office/drawing/2014/main" id="{4353BCCB-88E2-4986-1BAA-A26A6263B162}"/>
              </a:ext>
            </a:extLst>
          </p:cNvPr>
          <p:cNvSpPr txBox="1">
            <a:spLocks noGrp="1"/>
          </p:cNvSpPr>
          <p:nvPr>
            <p:ph type="title"/>
          </p:nvPr>
        </p:nvSpPr>
        <p:spPr>
          <a:xfrm>
            <a:off x="486971" y="235550"/>
            <a:ext cx="10273573" cy="4433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1800"/>
              <a:buNone/>
              <a:defRPr sz="2800" b="1">
                <a:solidFill>
                  <a:schemeClr val="bg1"/>
                </a:solidFill>
                <a:latin typeface="Trebuchet MS" panose="020B0603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pic>
        <p:nvPicPr>
          <p:cNvPr id="5" name="Google Shape;770;p23">
            <a:extLst>
              <a:ext uri="{FF2B5EF4-FFF2-40B4-BE49-F238E27FC236}">
                <a16:creationId xmlns:a16="http://schemas.microsoft.com/office/drawing/2014/main" id="{5A4F871D-24B7-8A5E-6121-F2621A23FC60}"/>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11078065" y="167470"/>
            <a:ext cx="1137629" cy="579460"/>
          </a:xfrm>
          <a:prstGeom prst="rect">
            <a:avLst/>
          </a:prstGeom>
          <a:noFill/>
          <a:ln>
            <a:noFill/>
          </a:ln>
        </p:spPr>
      </p:pic>
      <p:sp>
        <p:nvSpPr>
          <p:cNvPr id="7" name="Рисунок 5">
            <a:extLst>
              <a:ext uri="{FF2B5EF4-FFF2-40B4-BE49-F238E27FC236}">
                <a16:creationId xmlns:a16="http://schemas.microsoft.com/office/drawing/2014/main" id="{B2BC180D-8CF9-986C-2C74-19F23E18CA7F}"/>
              </a:ext>
            </a:extLst>
          </p:cNvPr>
          <p:cNvSpPr>
            <a:spLocks noGrp="1"/>
          </p:cNvSpPr>
          <p:nvPr>
            <p:ph type="pic" sz="quarter" idx="10"/>
          </p:nvPr>
        </p:nvSpPr>
        <p:spPr>
          <a:xfrm>
            <a:off x="8512404" y="914398"/>
            <a:ext cx="3678010" cy="5945189"/>
          </a:xfrm>
        </p:spPr>
        <p:txBody>
          <a:bodyPr/>
          <a:lstStyle/>
          <a:p>
            <a:endParaRPr lang="ru-RU"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Только заголовок">
  <p:cSld name="Только заголовок">
    <p:bg>
      <p:bgPr>
        <a:solidFill>
          <a:srgbClr val="2C51BF"/>
        </a:solidFill>
        <a:effectLst/>
      </p:bgPr>
    </p:bg>
    <p:spTree>
      <p:nvGrpSpPr>
        <p:cNvPr id="1" name="Shape 4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sp>
        <p:nvSpPr>
          <p:cNvPr id="46" name="Google Shape;46;p102"/>
          <p:cNvSpPr txBox="1">
            <a:spLocks noGrp="1"/>
          </p:cNvSpPr>
          <p:nvPr>
            <p:ph type="title"/>
          </p:nvPr>
        </p:nvSpPr>
        <p:spPr>
          <a:xfrm>
            <a:off x="902775" y="4132427"/>
            <a:ext cx="9714235" cy="1277241"/>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02"/>
          <p:cNvSpPr txBox="1">
            <a:spLocks noGrp="1"/>
          </p:cNvSpPr>
          <p:nvPr>
            <p:ph type="body" idx="1"/>
          </p:nvPr>
        </p:nvSpPr>
        <p:spPr>
          <a:xfrm>
            <a:off x="902775" y="2725676"/>
            <a:ext cx="9714235" cy="1406751"/>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48" name="Google Shape;48;p102"/>
          <p:cNvSpPr txBox="1">
            <a:spLocks noGrp="1"/>
          </p:cNvSpPr>
          <p:nvPr>
            <p:ph type="dt" idx="10"/>
          </p:nvPr>
        </p:nvSpPr>
        <p:spPr>
          <a:xfrm>
            <a:off x="571427" y="5960459"/>
            <a:ext cx="2666653" cy="3423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9" name="Google Shape;49;p102"/>
          <p:cNvSpPr txBox="1">
            <a:spLocks noGrp="1"/>
          </p:cNvSpPr>
          <p:nvPr>
            <p:ph type="ftr" idx="11"/>
          </p:nvPr>
        </p:nvSpPr>
        <p:spPr>
          <a:xfrm>
            <a:off x="3904743" y="5960459"/>
            <a:ext cx="3619029" cy="3423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0" name="Google Shape;50;p102"/>
          <p:cNvSpPr txBox="1">
            <a:spLocks noGrp="1"/>
          </p:cNvSpPr>
          <p:nvPr>
            <p:ph type="sldNum" idx="12"/>
          </p:nvPr>
        </p:nvSpPr>
        <p:spPr>
          <a:xfrm>
            <a:off x="8190435" y="5960459"/>
            <a:ext cx="2666653" cy="34238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sp>
        <p:nvSpPr>
          <p:cNvPr id="52" name="Google Shape;52;p103"/>
          <p:cNvSpPr txBox="1">
            <a:spLocks noGrp="1"/>
          </p:cNvSpPr>
          <p:nvPr>
            <p:ph type="title"/>
          </p:nvPr>
        </p:nvSpPr>
        <p:spPr>
          <a:xfrm>
            <a:off x="571427" y="257533"/>
            <a:ext cx="10285661" cy="1071811"/>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03"/>
          <p:cNvSpPr txBox="1">
            <a:spLocks noGrp="1"/>
          </p:cNvSpPr>
          <p:nvPr>
            <p:ph type="body" idx="1"/>
          </p:nvPr>
        </p:nvSpPr>
        <p:spPr>
          <a:xfrm>
            <a:off x="571427" y="1500536"/>
            <a:ext cx="5047593" cy="424407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4" name="Google Shape;54;p103"/>
          <p:cNvSpPr txBox="1">
            <a:spLocks noGrp="1"/>
          </p:cNvSpPr>
          <p:nvPr>
            <p:ph type="body" idx="2"/>
          </p:nvPr>
        </p:nvSpPr>
        <p:spPr>
          <a:xfrm>
            <a:off x="5809494" y="1500536"/>
            <a:ext cx="5047593" cy="424407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5" name="Google Shape;55;p103"/>
          <p:cNvSpPr txBox="1">
            <a:spLocks noGrp="1"/>
          </p:cNvSpPr>
          <p:nvPr>
            <p:ph type="dt" idx="10"/>
          </p:nvPr>
        </p:nvSpPr>
        <p:spPr>
          <a:xfrm>
            <a:off x="571427" y="5960459"/>
            <a:ext cx="2666653" cy="3423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103"/>
          <p:cNvSpPr txBox="1">
            <a:spLocks noGrp="1"/>
          </p:cNvSpPr>
          <p:nvPr>
            <p:ph type="ftr" idx="11"/>
          </p:nvPr>
        </p:nvSpPr>
        <p:spPr>
          <a:xfrm>
            <a:off x="3904743" y="5960459"/>
            <a:ext cx="3619029" cy="3423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103"/>
          <p:cNvSpPr txBox="1">
            <a:spLocks noGrp="1"/>
          </p:cNvSpPr>
          <p:nvPr>
            <p:ph type="sldNum" idx="12"/>
          </p:nvPr>
        </p:nvSpPr>
        <p:spPr>
          <a:xfrm>
            <a:off x="8190435" y="5960459"/>
            <a:ext cx="2666653" cy="34238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104"/>
          <p:cNvSpPr txBox="1">
            <a:spLocks noGrp="1"/>
          </p:cNvSpPr>
          <p:nvPr>
            <p:ph type="title"/>
          </p:nvPr>
        </p:nvSpPr>
        <p:spPr>
          <a:xfrm>
            <a:off x="571427" y="257533"/>
            <a:ext cx="10285661" cy="1071811"/>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04"/>
          <p:cNvSpPr txBox="1">
            <a:spLocks noGrp="1"/>
          </p:cNvSpPr>
          <p:nvPr>
            <p:ph type="dt" idx="10"/>
          </p:nvPr>
        </p:nvSpPr>
        <p:spPr>
          <a:xfrm>
            <a:off x="571427" y="5960459"/>
            <a:ext cx="2666653" cy="3423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1" name="Google Shape;61;p104"/>
          <p:cNvSpPr txBox="1">
            <a:spLocks noGrp="1"/>
          </p:cNvSpPr>
          <p:nvPr>
            <p:ph type="ftr" idx="11"/>
          </p:nvPr>
        </p:nvSpPr>
        <p:spPr>
          <a:xfrm>
            <a:off x="3904743" y="5960459"/>
            <a:ext cx="3619029" cy="3423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2" name="Google Shape;62;p104"/>
          <p:cNvSpPr txBox="1">
            <a:spLocks noGrp="1"/>
          </p:cNvSpPr>
          <p:nvPr>
            <p:ph type="sldNum" idx="12"/>
          </p:nvPr>
        </p:nvSpPr>
        <p:spPr>
          <a:xfrm>
            <a:off x="8190435" y="5960459"/>
            <a:ext cx="2666653" cy="34238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105"/>
          <p:cNvSpPr txBox="1">
            <a:spLocks noGrp="1"/>
          </p:cNvSpPr>
          <p:nvPr>
            <p:ph type="title"/>
          </p:nvPr>
        </p:nvSpPr>
        <p:spPr>
          <a:xfrm>
            <a:off x="571426" y="256044"/>
            <a:ext cx="3759902" cy="108967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05"/>
          <p:cNvSpPr txBox="1">
            <a:spLocks noGrp="1"/>
          </p:cNvSpPr>
          <p:nvPr>
            <p:ph type="body" idx="1"/>
          </p:nvPr>
        </p:nvSpPr>
        <p:spPr>
          <a:xfrm>
            <a:off x="4468231" y="256045"/>
            <a:ext cx="6388856" cy="5488564"/>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6" name="Google Shape;66;p105"/>
          <p:cNvSpPr txBox="1">
            <a:spLocks noGrp="1"/>
          </p:cNvSpPr>
          <p:nvPr>
            <p:ph type="body" idx="2"/>
          </p:nvPr>
        </p:nvSpPr>
        <p:spPr>
          <a:xfrm>
            <a:off x="571426" y="1345718"/>
            <a:ext cx="3759902" cy="4398890"/>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7" name="Google Shape;67;p105"/>
          <p:cNvSpPr txBox="1">
            <a:spLocks noGrp="1"/>
          </p:cNvSpPr>
          <p:nvPr>
            <p:ph type="dt" idx="10"/>
          </p:nvPr>
        </p:nvSpPr>
        <p:spPr>
          <a:xfrm>
            <a:off x="571427" y="5960459"/>
            <a:ext cx="2666653" cy="3423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8" name="Google Shape;68;p105"/>
          <p:cNvSpPr txBox="1">
            <a:spLocks noGrp="1"/>
          </p:cNvSpPr>
          <p:nvPr>
            <p:ph type="ftr" idx="11"/>
          </p:nvPr>
        </p:nvSpPr>
        <p:spPr>
          <a:xfrm>
            <a:off x="3904743" y="5960459"/>
            <a:ext cx="3619029" cy="3423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9" name="Google Shape;69;p105"/>
          <p:cNvSpPr txBox="1">
            <a:spLocks noGrp="1"/>
          </p:cNvSpPr>
          <p:nvPr>
            <p:ph type="sldNum" idx="12"/>
          </p:nvPr>
        </p:nvSpPr>
        <p:spPr>
          <a:xfrm>
            <a:off x="8190435" y="5960459"/>
            <a:ext cx="2666653" cy="34238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106"/>
          <p:cNvSpPr txBox="1">
            <a:spLocks noGrp="1"/>
          </p:cNvSpPr>
          <p:nvPr>
            <p:ph type="title"/>
          </p:nvPr>
        </p:nvSpPr>
        <p:spPr>
          <a:xfrm>
            <a:off x="2240070" y="4501605"/>
            <a:ext cx="6857107" cy="53144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06"/>
          <p:cNvSpPr>
            <a:spLocks noGrp="1"/>
          </p:cNvSpPr>
          <p:nvPr>
            <p:ph type="pic" idx="2"/>
          </p:nvPr>
        </p:nvSpPr>
        <p:spPr>
          <a:xfrm>
            <a:off x="2240070" y="574610"/>
            <a:ext cx="6857107" cy="3858518"/>
          </a:xfrm>
          <a:prstGeom prst="rect">
            <a:avLst/>
          </a:prstGeom>
          <a:noFill/>
          <a:ln>
            <a:noFill/>
          </a:ln>
        </p:spPr>
      </p:sp>
      <p:sp>
        <p:nvSpPr>
          <p:cNvPr id="73" name="Google Shape;73;p106"/>
          <p:cNvSpPr txBox="1">
            <a:spLocks noGrp="1"/>
          </p:cNvSpPr>
          <p:nvPr>
            <p:ph type="body" idx="1"/>
          </p:nvPr>
        </p:nvSpPr>
        <p:spPr>
          <a:xfrm>
            <a:off x="2240070" y="5033044"/>
            <a:ext cx="6857107" cy="75473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4" name="Google Shape;74;p106"/>
          <p:cNvSpPr txBox="1">
            <a:spLocks noGrp="1"/>
          </p:cNvSpPr>
          <p:nvPr>
            <p:ph type="dt" idx="10"/>
          </p:nvPr>
        </p:nvSpPr>
        <p:spPr>
          <a:xfrm>
            <a:off x="571427" y="5960459"/>
            <a:ext cx="2666653" cy="3423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5" name="Google Shape;75;p106"/>
          <p:cNvSpPr txBox="1">
            <a:spLocks noGrp="1"/>
          </p:cNvSpPr>
          <p:nvPr>
            <p:ph type="ftr" idx="11"/>
          </p:nvPr>
        </p:nvSpPr>
        <p:spPr>
          <a:xfrm>
            <a:off x="3904743" y="5960459"/>
            <a:ext cx="3619029" cy="3423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106"/>
          <p:cNvSpPr txBox="1">
            <a:spLocks noGrp="1"/>
          </p:cNvSpPr>
          <p:nvPr>
            <p:ph type="sldNum" idx="12"/>
          </p:nvPr>
        </p:nvSpPr>
        <p:spPr>
          <a:xfrm>
            <a:off x="8190435" y="5960459"/>
            <a:ext cx="2666653" cy="34238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107"/>
          <p:cNvSpPr txBox="1">
            <a:spLocks noGrp="1"/>
          </p:cNvSpPr>
          <p:nvPr>
            <p:ph type="title"/>
          </p:nvPr>
        </p:nvSpPr>
        <p:spPr>
          <a:xfrm>
            <a:off x="571427" y="257533"/>
            <a:ext cx="10285661" cy="1071811"/>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07"/>
          <p:cNvSpPr txBox="1">
            <a:spLocks noGrp="1"/>
          </p:cNvSpPr>
          <p:nvPr>
            <p:ph type="body" idx="1"/>
          </p:nvPr>
        </p:nvSpPr>
        <p:spPr>
          <a:xfrm rot="5400000">
            <a:off x="3592221" y="-1520258"/>
            <a:ext cx="4244073" cy="10285661"/>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0" name="Google Shape;80;p107"/>
          <p:cNvSpPr txBox="1">
            <a:spLocks noGrp="1"/>
          </p:cNvSpPr>
          <p:nvPr>
            <p:ph type="dt" idx="10"/>
          </p:nvPr>
        </p:nvSpPr>
        <p:spPr>
          <a:xfrm>
            <a:off x="571427" y="5960459"/>
            <a:ext cx="2666653" cy="34238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1" name="Google Shape;81;p107"/>
          <p:cNvSpPr txBox="1">
            <a:spLocks noGrp="1"/>
          </p:cNvSpPr>
          <p:nvPr>
            <p:ph type="ftr" idx="11"/>
          </p:nvPr>
        </p:nvSpPr>
        <p:spPr>
          <a:xfrm>
            <a:off x="3904743" y="5960459"/>
            <a:ext cx="3619029" cy="34238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107"/>
          <p:cNvSpPr txBox="1">
            <a:spLocks noGrp="1"/>
          </p:cNvSpPr>
          <p:nvPr>
            <p:ph type="sldNum" idx="12"/>
          </p:nvPr>
        </p:nvSpPr>
        <p:spPr>
          <a:xfrm>
            <a:off x="8190435" y="5960459"/>
            <a:ext cx="2666653" cy="34238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5"/>
          <p:cNvSpPr txBox="1">
            <a:spLocks noGrp="1"/>
          </p:cNvSpPr>
          <p:nvPr>
            <p:ph type="title"/>
          </p:nvPr>
        </p:nvSpPr>
        <p:spPr>
          <a:xfrm>
            <a:off x="571427" y="257533"/>
            <a:ext cx="10285661" cy="1071811"/>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95"/>
          <p:cNvSpPr txBox="1">
            <a:spLocks noGrp="1"/>
          </p:cNvSpPr>
          <p:nvPr>
            <p:ph type="body" idx="1"/>
          </p:nvPr>
        </p:nvSpPr>
        <p:spPr>
          <a:xfrm>
            <a:off x="571427" y="1500536"/>
            <a:ext cx="10285661" cy="424407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95"/>
          <p:cNvSpPr txBox="1">
            <a:spLocks noGrp="1"/>
          </p:cNvSpPr>
          <p:nvPr>
            <p:ph type="dt" idx="10"/>
          </p:nvPr>
        </p:nvSpPr>
        <p:spPr>
          <a:xfrm>
            <a:off x="571427" y="5960459"/>
            <a:ext cx="2666653" cy="34238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95"/>
          <p:cNvSpPr txBox="1">
            <a:spLocks noGrp="1"/>
          </p:cNvSpPr>
          <p:nvPr>
            <p:ph type="ftr" idx="11"/>
          </p:nvPr>
        </p:nvSpPr>
        <p:spPr>
          <a:xfrm>
            <a:off x="3904743" y="5960459"/>
            <a:ext cx="3619029" cy="34238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95"/>
          <p:cNvSpPr txBox="1">
            <a:spLocks noGrp="1"/>
          </p:cNvSpPr>
          <p:nvPr>
            <p:ph type="sldNum" idx="12"/>
          </p:nvPr>
        </p:nvSpPr>
        <p:spPr>
          <a:xfrm>
            <a:off x="8190435" y="5960459"/>
            <a:ext cx="2666653" cy="34238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uk-UA"/>
              <a:t>‹№›</a:t>
            </a:fld>
            <a:endParaRPr dirty="0"/>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image" Target="../media/image13.png"/><Relationship Id="rId2" Type="http://schemas.openxmlformats.org/officeDocument/2006/relationships/notesSlide" Target="../notesSlides/notesSlide18.xml"/><Relationship Id="rId16" Type="http://schemas.openxmlformats.org/officeDocument/2006/relationships/image" Target="../media/image7.png"/><Relationship Id="rId20"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image" Target="../media/image12.png"/><Relationship Id="rId10" Type="http://schemas.openxmlformats.org/officeDocument/2006/relationships/diagramLayout" Target="../diagrams/layout2.xml"/><Relationship Id="rId19" Type="http://schemas.openxmlformats.org/officeDocument/2006/relationships/image" Target="../media/image15.svg"/><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 descr="https://lh3.googleusercontent.com/AtXNLUm-22WpodsnOY2nKZvsrg9ps3ch-OfHVY3_wBPwfguN06eYT8NSYJhRSQqcCpCwjNUAB257_32O72P9Fw5P85aGjeZWWhNJCRiMng0BpSOhtHiTghPLALQeV3acmoBG2Q-QEoE27mY=nw"/>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912298" y="0"/>
            <a:ext cx="8659067" cy="6859588"/>
          </a:xfrm>
          <a:prstGeom prst="rect">
            <a:avLst/>
          </a:prstGeom>
          <a:noFill/>
          <a:ln>
            <a:noFill/>
          </a:ln>
        </p:spPr>
      </p:pic>
      <p:sp>
        <p:nvSpPr>
          <p:cNvPr id="94" name="Google Shape;94;p1"/>
          <p:cNvSpPr/>
          <p:nvPr/>
        </p:nvSpPr>
        <p:spPr>
          <a:xfrm>
            <a:off x="1" y="0"/>
            <a:ext cx="3912298" cy="6859588"/>
          </a:xfrm>
          <a:custGeom>
            <a:avLst/>
            <a:gdLst/>
            <a:ahLst/>
            <a:cxnLst/>
            <a:rect l="l" t="t" r="r" b="b"/>
            <a:pathLst>
              <a:path w="2501817" h="3752726" extrusionOk="0">
                <a:moveTo>
                  <a:pt x="0" y="0"/>
                </a:moveTo>
                <a:lnTo>
                  <a:pt x="2501817" y="0"/>
                </a:lnTo>
                <a:lnTo>
                  <a:pt x="2501817" y="3752726"/>
                </a:lnTo>
                <a:lnTo>
                  <a:pt x="0" y="3752726"/>
                </a:lnTo>
                <a:close/>
              </a:path>
            </a:pathLst>
          </a:custGeom>
          <a:solidFill>
            <a:schemeClr val="dk2"/>
          </a:solidFill>
          <a:ln>
            <a:noFill/>
          </a:ln>
        </p:spPr>
      </p:sp>
      <p:sp>
        <p:nvSpPr>
          <p:cNvPr id="96" name="Google Shape;96;p1"/>
          <p:cNvSpPr txBox="1"/>
          <p:nvPr/>
        </p:nvSpPr>
        <p:spPr>
          <a:xfrm>
            <a:off x="126709" y="1496095"/>
            <a:ext cx="3658881" cy="4278094"/>
          </a:xfrm>
          <a:prstGeom prst="rect">
            <a:avLst/>
          </a:prstGeom>
          <a:noFill/>
          <a:ln>
            <a:noFill/>
          </a:ln>
        </p:spPr>
        <p:txBody>
          <a:bodyPr spcFirstLastPara="1" wrap="square" lIns="0" tIns="0" rIns="0" bIns="0" anchor="t" anchorCtr="0">
            <a:spAutoFit/>
          </a:bodyPr>
          <a:lstStyle/>
          <a:p>
            <a:pPr algn="ctr">
              <a:lnSpc>
                <a:spcPct val="115000"/>
              </a:lnSpc>
            </a:pPr>
            <a:r>
              <a:rPr lang="uk-UA" sz="4000" b="1" dirty="0">
                <a:ln w="3175">
                  <a:solidFill>
                    <a:schemeClr val="bg1"/>
                  </a:solidFill>
                </a:ln>
                <a:solidFill>
                  <a:schemeClr val="bg1"/>
                </a:solidFill>
                <a:latin typeface="Trebuchet MS" panose="020B0603020202020204" pitchFamily="34" charset="0"/>
                <a:ea typeface="Times New Roman"/>
                <a:cs typeface="Arial" panose="020B0604020202020204" pitchFamily="34" charset="0"/>
              </a:rPr>
              <a:t>Порядок</a:t>
            </a:r>
            <a:r>
              <a:rPr lang="uk-UA" sz="2400" b="1" dirty="0">
                <a:ln w="3175">
                  <a:solidFill>
                    <a:schemeClr val="bg1"/>
                  </a:solidFill>
                </a:ln>
                <a:solidFill>
                  <a:schemeClr val="bg1"/>
                </a:solidFill>
                <a:latin typeface="Trebuchet MS" panose="020B0603020202020204" pitchFamily="34" charset="0"/>
                <a:ea typeface="Times New Roman"/>
                <a:cs typeface="Arial" panose="020B0604020202020204" pitchFamily="34" charset="0"/>
              </a:rPr>
              <a:t> </a:t>
            </a:r>
          </a:p>
          <a:p>
            <a:pPr algn="ctr">
              <a:lnSpc>
                <a:spcPct val="115000"/>
              </a:lnSpc>
            </a:pPr>
            <a:r>
              <a:rPr lang="uk-UA" sz="2000" b="1" dirty="0">
                <a:ln w="3175">
                  <a:solidFill>
                    <a:schemeClr val="bg1"/>
                  </a:solidFill>
                </a:ln>
                <a:solidFill>
                  <a:schemeClr val="bg1"/>
                </a:solidFill>
                <a:latin typeface="Trebuchet MS" panose="020B0603020202020204" pitchFamily="34" charset="0"/>
                <a:ea typeface="Times New Roman"/>
                <a:cs typeface="Arial" panose="020B0604020202020204" pitchFamily="34" charset="0"/>
              </a:rPr>
              <a:t>визначення </a:t>
            </a:r>
          </a:p>
          <a:p>
            <a:pPr algn="ctr">
              <a:lnSpc>
                <a:spcPct val="115000"/>
              </a:lnSpc>
            </a:pPr>
            <a:r>
              <a:rPr lang="uk-UA" sz="2000" b="1" dirty="0">
                <a:ln w="3175">
                  <a:solidFill>
                    <a:schemeClr val="bg1"/>
                  </a:solidFill>
                </a:ln>
                <a:solidFill>
                  <a:schemeClr val="bg1"/>
                </a:solidFill>
                <a:latin typeface="Trebuchet MS" panose="020B0603020202020204" pitchFamily="34" charset="0"/>
                <a:ea typeface="Times New Roman"/>
                <a:cs typeface="Arial" panose="020B0604020202020204" pitchFamily="34" charset="0"/>
              </a:rPr>
              <a:t>підприємств, установ і організацій критично важливими для функціонування економіки та забезпечення життєдіяльності населення в особливий період</a:t>
            </a:r>
          </a:p>
          <a:p>
            <a:pPr lvl="0"/>
            <a:endParaRPr lang="ru-RU" sz="1600" b="1" i="0" u="none" strike="noStrike" cap="none" dirty="0">
              <a:solidFill>
                <a:srgbClr val="FFFFFF"/>
              </a:solidFill>
              <a:latin typeface="Trebuchet MS" panose="020B0603020202020204" pitchFamily="34" charset="0"/>
              <a:ea typeface="Arial Black"/>
              <a:cs typeface="Arial Black"/>
              <a:sym typeface="Arial Black"/>
            </a:endParaRPr>
          </a:p>
          <a:p>
            <a:pPr algn="ctr"/>
            <a:r>
              <a:rPr lang="uk-UA" sz="3200" b="1" dirty="0">
                <a:solidFill>
                  <a:srgbClr val="FEBF0E"/>
                </a:solidFill>
                <a:latin typeface="Trebuchet MS" panose="020B0603020202020204" pitchFamily="34" charset="0"/>
                <a:ea typeface="Arial Black"/>
                <a:cs typeface="Arial Black"/>
                <a:sym typeface="Arial Black"/>
              </a:rPr>
              <a:t>2025 рік</a:t>
            </a:r>
          </a:p>
        </p:txBody>
      </p:sp>
      <p:sp>
        <p:nvSpPr>
          <p:cNvPr id="97" name="Google Shape;97;p1"/>
          <p:cNvSpPr txBox="1"/>
          <p:nvPr/>
        </p:nvSpPr>
        <p:spPr>
          <a:xfrm>
            <a:off x="1213325" y="323781"/>
            <a:ext cx="2012367" cy="43088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uk-UA" i="0" u="none" strike="noStrike" cap="none" dirty="0">
                <a:solidFill>
                  <a:srgbClr val="FFFFFF"/>
                </a:solidFill>
                <a:latin typeface="Trebuchet MS" panose="020B0603020202020204" pitchFamily="34" charset="0"/>
                <a:ea typeface="Calibri"/>
                <a:cs typeface="Calibri"/>
                <a:sym typeface="Calibri"/>
              </a:rPr>
              <a:t>Чернівецька обласна військова адміністрація</a:t>
            </a:r>
            <a:endParaRPr dirty="0">
              <a:solidFill>
                <a:srgbClr val="FFFFFF"/>
              </a:solidFill>
              <a:latin typeface="Trebuchet MS" panose="020B0603020202020204" pitchFamily="34" charset="0"/>
              <a:ea typeface="Calibri"/>
              <a:cs typeface="Calibri"/>
              <a:sym typeface="Calibri"/>
            </a:endParaRPr>
          </a:p>
        </p:txBody>
      </p:sp>
      <p:pic>
        <p:nvPicPr>
          <p:cNvPr id="104" name="Google Shape;104;p1" descr="C:\Users\user\Desktop\gerb.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212068"/>
            <a:ext cx="1092878" cy="654314"/>
          </a:xfrm>
          <a:prstGeom prst="rect">
            <a:avLst/>
          </a:prstGeom>
          <a:noFill/>
          <a:ln>
            <a:noFill/>
          </a:ln>
          <a:effectLst>
            <a:outerShdw blurRad="50800" dist="38100" dir="8100000" algn="tr" rotWithShape="0">
              <a:srgbClr val="000000">
                <a:alpha val="4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9" name="Google Shape;752;p23">
            <a:extLst>
              <a:ext uri="{FF2B5EF4-FFF2-40B4-BE49-F238E27FC236}">
                <a16:creationId xmlns:a16="http://schemas.microsoft.com/office/drawing/2014/main" id="{F28E345C-694B-D867-07E5-24CB31CFDD4A}"/>
              </a:ext>
            </a:extLst>
          </p:cNvPr>
          <p:cNvSpPr/>
          <p:nvPr/>
        </p:nvSpPr>
        <p:spPr>
          <a:xfrm>
            <a:off x="-782" y="908178"/>
            <a:ext cx="3020296" cy="5952437"/>
          </a:xfrm>
          <a:custGeom>
            <a:avLst/>
            <a:gdLst/>
            <a:ahLst/>
            <a:cxnLst/>
            <a:rect l="l" t="t" r="r" b="b"/>
            <a:pathLst>
              <a:path w="2068819" h="2999023" extrusionOk="0">
                <a:moveTo>
                  <a:pt x="0" y="0"/>
                </a:moveTo>
                <a:lnTo>
                  <a:pt x="2068819" y="0"/>
                </a:lnTo>
                <a:lnTo>
                  <a:pt x="2068819" y="2999023"/>
                </a:lnTo>
                <a:lnTo>
                  <a:pt x="0" y="2999023"/>
                </a:lnTo>
                <a:close/>
              </a:path>
            </a:pathLst>
          </a:custGeom>
          <a:solidFill>
            <a:srgbClr val="FEBF0E"/>
          </a:solid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uk-UA"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 name="Заголовок 2">
            <a:extLst>
              <a:ext uri="{FF2B5EF4-FFF2-40B4-BE49-F238E27FC236}">
                <a16:creationId xmlns:a16="http://schemas.microsoft.com/office/drawing/2014/main" id="{6D8BC07D-626D-9174-6E82-593665F86C18}"/>
              </a:ext>
            </a:extLst>
          </p:cNvPr>
          <p:cNvSpPr>
            <a:spLocks noGrp="1"/>
          </p:cNvSpPr>
          <p:nvPr>
            <p:ph type="title"/>
          </p:nvPr>
        </p:nvSpPr>
        <p:spPr>
          <a:xfrm>
            <a:off x="132755" y="55758"/>
            <a:ext cx="11101302" cy="811347"/>
          </a:xfrm>
        </p:spPr>
        <p:txBody>
          <a:bodyPr/>
          <a:lstStyle/>
          <a:p>
            <a:r>
              <a:rPr lang="uk-UA" sz="1800" dirty="0">
                <a:latin typeface="Tahoma" panose="020B0604030504040204" pitchFamily="34" charset="0"/>
                <a:ea typeface="Tahoma" panose="020B0604030504040204" pitchFamily="34" charset="0"/>
                <a:cs typeface="Tahoma" panose="020B0604030504040204" pitchFamily="34" charset="0"/>
                <a:sym typeface="Times New Roman"/>
              </a:rPr>
              <a:t>Абзаци третій – сьомий пункту 3 Критеріїв </a:t>
            </a:r>
            <a:r>
              <a:rPr lang="ru-RU" sz="1800" dirty="0">
                <a:latin typeface="Tahoma" panose="020B0604030504040204" pitchFamily="34" charset="0"/>
                <a:ea typeface="Tahoma" panose="020B0604030504040204" pitchFamily="34" charset="0"/>
                <a:cs typeface="Tahoma" panose="020B0604030504040204" pitchFamily="34" charset="0"/>
                <a:sym typeface="Times New Roman"/>
              </a:rPr>
              <a:t>та порядку</a:t>
            </a:r>
            <a:r>
              <a:rPr lang="uk-UA" sz="1800" dirty="0">
                <a:latin typeface="Tahoma" panose="020B0604030504040204" pitchFamily="34" charset="0"/>
                <a:ea typeface="Tahoma" panose="020B0604030504040204" pitchFamily="34" charset="0"/>
                <a:cs typeface="Tahoma" panose="020B0604030504040204" pitchFamily="34" charset="0"/>
                <a:sym typeface="Times New Roman"/>
              </a:rPr>
              <a:t> </a:t>
            </a:r>
            <a:endParaRPr lang="uk-UA" sz="1800" dirty="0">
              <a:latin typeface="Tahoma" panose="020B0604030504040204" pitchFamily="34" charset="0"/>
              <a:ea typeface="Tahoma" panose="020B0604030504040204" pitchFamily="34" charset="0"/>
              <a:cs typeface="Tahoma" panose="020B0604030504040204" pitchFamily="34" charset="0"/>
            </a:endParaRPr>
          </a:p>
        </p:txBody>
      </p:sp>
      <p:sp>
        <p:nvSpPr>
          <p:cNvPr id="64" name="TextBox 63">
            <a:extLst>
              <a:ext uri="{FF2B5EF4-FFF2-40B4-BE49-F238E27FC236}">
                <a16:creationId xmlns:a16="http://schemas.microsoft.com/office/drawing/2014/main" id="{81EB7A1B-9193-466F-A755-777C2529EA87}"/>
              </a:ext>
            </a:extLst>
          </p:cNvPr>
          <p:cNvSpPr txBox="1"/>
          <p:nvPr/>
        </p:nvSpPr>
        <p:spPr>
          <a:xfrm>
            <a:off x="0" y="1400035"/>
            <a:ext cx="3019513" cy="4390946"/>
          </a:xfrm>
          <a:prstGeom prst="rect">
            <a:avLst/>
          </a:prstGeom>
          <a:noFill/>
        </p:spPr>
        <p:txBody>
          <a:bodyPr wrap="square">
            <a:spAutoFit/>
          </a:bodyPr>
          <a:lstStyle/>
          <a:p>
            <a:pPr lvl="0" algn="ctr">
              <a:lnSpc>
                <a:spcPts val="3400"/>
              </a:lnSpc>
              <a:defRPr/>
            </a:pPr>
            <a:r>
              <a:rPr kumimoji="0" lang="uk-UA" sz="18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Підстави для прийняття рішення про визначення підприємства, установи, організації критично важливими для функціонування економіки та забезпечення життєдіяльності населення в особливий період по </a:t>
            </a:r>
            <a:r>
              <a:rPr kumimoji="0" lang="uk-UA" sz="28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2</a:t>
            </a:r>
            <a:r>
              <a:rPr kumimoji="0" lang="uk-UA" sz="18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критеріям</a:t>
            </a:r>
            <a:r>
              <a:rPr lang="ru-RU" sz="1800" dirty="0">
                <a:latin typeface="Tahoma" panose="020B0604030504040204" pitchFamily="34" charset="0"/>
                <a:ea typeface="Tahoma" panose="020B0604030504040204" pitchFamily="34" charset="0"/>
                <a:cs typeface="Tahoma" panose="020B0604030504040204" pitchFamily="34" charset="0"/>
              </a:rPr>
              <a:t> </a:t>
            </a:r>
            <a:endParaRPr kumimoji="0" lang="uk-UA" sz="18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 name="Прямоугольник 45">
            <a:extLst>
              <a:ext uri="{FF2B5EF4-FFF2-40B4-BE49-F238E27FC236}">
                <a16:creationId xmlns:a16="http://schemas.microsoft.com/office/drawing/2014/main" id="{FAF581B0-2C7A-F770-46B7-8E8AA38C9CE1}"/>
              </a:ext>
            </a:extLst>
          </p:cNvPr>
          <p:cNvSpPr/>
          <p:nvPr/>
        </p:nvSpPr>
        <p:spPr>
          <a:xfrm>
            <a:off x="3173116" y="838581"/>
            <a:ext cx="8557966" cy="1815882"/>
          </a:xfrm>
          <a:prstGeom prst="rect">
            <a:avLst/>
          </a:prstGeom>
        </p:spPr>
        <p:txBody>
          <a:bodyPr wrap="square">
            <a:spAutoFit/>
          </a:bodyPr>
          <a:lstStyle/>
          <a:p>
            <a:r>
              <a:rPr lang="uk-UA" sz="1350" b="1" dirty="0">
                <a:solidFill>
                  <a:srgbClr val="203965"/>
                </a:solidFill>
              </a:rPr>
              <a:t>Підприємства, установи та організації: </a:t>
            </a:r>
          </a:p>
          <a:p>
            <a:pPr marL="285750" indent="-285750">
              <a:buFontTx/>
              <a:buChar char="-"/>
            </a:pPr>
            <a:r>
              <a:rPr lang="uk-UA" sz="1350" dirty="0">
                <a:solidFill>
                  <a:srgbClr val="203965"/>
                </a:solidFill>
              </a:rPr>
              <a:t>паливно-енергетичного комплексу;</a:t>
            </a:r>
          </a:p>
          <a:p>
            <a:pPr marL="285750" indent="-285750">
              <a:buFontTx/>
              <a:buChar char="-"/>
            </a:pPr>
            <a:r>
              <a:rPr lang="uk-UA" sz="1350" dirty="0">
                <a:solidFill>
                  <a:srgbClr val="203965"/>
                </a:solidFill>
              </a:rPr>
              <a:t>підприємства, що обслуговують об’єкти, внесені до секторального переліку об’єктів критичної інфраструктури </a:t>
            </a:r>
            <a:r>
              <a:rPr lang="ru-RU" sz="1350" dirty="0">
                <a:solidFill>
                  <a:srgbClr val="203965"/>
                </a:solidFill>
              </a:rPr>
              <a:t>сектору </a:t>
            </a:r>
            <a:r>
              <a:rPr lang="uk-UA" sz="1350" dirty="0">
                <a:solidFill>
                  <a:srgbClr val="203965"/>
                </a:solidFill>
              </a:rPr>
              <a:t>системи</a:t>
            </a:r>
            <a:r>
              <a:rPr lang="ru-RU" sz="1350" dirty="0">
                <a:solidFill>
                  <a:srgbClr val="203965"/>
                </a:solidFill>
              </a:rPr>
              <a:t> </a:t>
            </a:r>
            <a:r>
              <a:rPr lang="uk-UA" sz="1350" dirty="0">
                <a:solidFill>
                  <a:srgbClr val="203965"/>
                </a:solidFill>
              </a:rPr>
              <a:t>життєзабезпечення; </a:t>
            </a:r>
          </a:p>
          <a:p>
            <a:r>
              <a:rPr lang="uk-UA" sz="1350" dirty="0">
                <a:solidFill>
                  <a:srgbClr val="203965"/>
                </a:solidFill>
              </a:rPr>
              <a:t>-     управителі багатоквартирних будинків - юридичні особи (суб’єкти господарювання), </a:t>
            </a:r>
          </a:p>
          <a:p>
            <a:r>
              <a:rPr lang="uk-UA" sz="1350" dirty="0">
                <a:solidFill>
                  <a:srgbClr val="203965"/>
                </a:solidFill>
              </a:rPr>
              <a:t>-     казенні підприємства пробірного контролю; </a:t>
            </a:r>
          </a:p>
          <a:p>
            <a:r>
              <a:rPr lang="uk-UA" sz="1350" dirty="0">
                <a:solidFill>
                  <a:srgbClr val="203965"/>
                </a:solidFill>
              </a:rPr>
              <a:t>-     підприємства, установи, організації, які забезпечують надання послуг і виконання робіт з  експлуатації та комплексного обслуговування майна органів державної влади.</a:t>
            </a:r>
          </a:p>
        </p:txBody>
      </p:sp>
      <p:sp>
        <p:nvSpPr>
          <p:cNvPr id="14" name="Прямоугольник 45">
            <a:extLst>
              <a:ext uri="{FF2B5EF4-FFF2-40B4-BE49-F238E27FC236}">
                <a16:creationId xmlns:a16="http://schemas.microsoft.com/office/drawing/2014/main" id="{BAFD8CA7-8426-F11B-2C07-A828D146BA75}"/>
              </a:ext>
            </a:extLst>
          </p:cNvPr>
          <p:cNvSpPr/>
          <p:nvPr/>
        </p:nvSpPr>
        <p:spPr>
          <a:xfrm>
            <a:off x="3173115" y="2470174"/>
            <a:ext cx="8702932" cy="1815882"/>
          </a:xfrm>
          <a:prstGeom prst="rect">
            <a:avLst/>
          </a:prstGeom>
        </p:spPr>
        <p:txBody>
          <a:bodyPr wrap="square">
            <a:spAutoFit/>
          </a:bodyPr>
          <a:lstStyle/>
          <a:p>
            <a:r>
              <a:rPr lang="uk-UA" b="1" dirty="0">
                <a:solidFill>
                  <a:srgbClr val="203965"/>
                </a:solidFill>
              </a:rPr>
              <a:t>Підприємства</a:t>
            </a:r>
            <a:r>
              <a:rPr lang="ru-RU" b="1" dirty="0">
                <a:solidFill>
                  <a:srgbClr val="203965"/>
                </a:solidFill>
              </a:rPr>
              <a:t>, установи та </a:t>
            </a:r>
            <a:r>
              <a:rPr lang="uk-UA" b="1" dirty="0">
                <a:solidFill>
                  <a:srgbClr val="203965"/>
                </a:solidFill>
              </a:rPr>
              <a:t>організації, які провадять діяльність у сфері охорони здоров’я, ветеринарної медицини, освіти та науки, фізичної культури і спорту, соціального захисту (з включенням до Реєстру надавачів та отримувачів соціальних послуг) </a:t>
            </a:r>
          </a:p>
          <a:p>
            <a:r>
              <a:rPr lang="uk-UA" b="1" dirty="0">
                <a:solidFill>
                  <a:srgbClr val="203965"/>
                </a:solidFill>
              </a:rPr>
              <a:t>та</a:t>
            </a:r>
            <a:r>
              <a:rPr lang="uk-UA" dirty="0">
                <a:solidFill>
                  <a:srgbClr val="203965"/>
                </a:solidFill>
              </a:rPr>
              <a:t> належать до державної чи комунальної форми власності з включенням до Реєстру неприбуткових установ та організацій </a:t>
            </a:r>
          </a:p>
          <a:p>
            <a:r>
              <a:rPr lang="uk-UA" b="1" dirty="0">
                <a:solidFill>
                  <a:srgbClr val="203965"/>
                </a:solidFill>
              </a:rPr>
              <a:t>або</a:t>
            </a:r>
            <a:r>
              <a:rPr lang="uk-UA" dirty="0">
                <a:solidFill>
                  <a:srgbClr val="203965"/>
                </a:solidFill>
              </a:rPr>
              <a:t> утримуються за рахунок коштів державного чи місцевого бюджету, </a:t>
            </a:r>
          </a:p>
          <a:p>
            <a:r>
              <a:rPr lang="uk-UA" b="1" dirty="0">
                <a:solidFill>
                  <a:srgbClr val="203965"/>
                </a:solidFill>
              </a:rPr>
              <a:t>або</a:t>
            </a:r>
            <a:r>
              <a:rPr lang="uk-UA" dirty="0">
                <a:solidFill>
                  <a:srgbClr val="203965"/>
                </a:solidFill>
              </a:rPr>
              <a:t> надають населенню безоплатні послуги, необхідні для забезпечення життєдіяльності населення, на постійній основі </a:t>
            </a:r>
          </a:p>
        </p:txBody>
      </p:sp>
      <p:sp>
        <p:nvSpPr>
          <p:cNvPr id="15" name="Прямоугольник 45">
            <a:extLst>
              <a:ext uri="{FF2B5EF4-FFF2-40B4-BE49-F238E27FC236}">
                <a16:creationId xmlns:a16="http://schemas.microsoft.com/office/drawing/2014/main" id="{851E8CC5-19F9-DCFE-E19A-B0D2BBB8DFC7}"/>
              </a:ext>
            </a:extLst>
          </p:cNvPr>
          <p:cNvSpPr/>
          <p:nvPr/>
        </p:nvSpPr>
        <p:spPr>
          <a:xfrm>
            <a:off x="3182088" y="4179263"/>
            <a:ext cx="8557966" cy="1384995"/>
          </a:xfrm>
          <a:prstGeom prst="rect">
            <a:avLst/>
          </a:prstGeom>
        </p:spPr>
        <p:txBody>
          <a:bodyPr wrap="square">
            <a:spAutoFit/>
          </a:bodyPr>
          <a:lstStyle/>
          <a:p>
            <a:r>
              <a:rPr lang="uk-UA" b="1" dirty="0">
                <a:solidFill>
                  <a:srgbClr val="203965"/>
                </a:solidFill>
              </a:rPr>
              <a:t>Лінійні аудіовізуальні медіа, </a:t>
            </a:r>
          </a:p>
          <a:p>
            <a:r>
              <a:rPr lang="uk-UA" dirty="0">
                <a:solidFill>
                  <a:srgbClr val="203965"/>
                </a:solidFill>
              </a:rPr>
              <a:t>які здійснюють ефірне наземне багатоканальне (цифрове) телевізійне мовлення з використанням радіочастотного ресурсу, програмне наповнення якого складається переважно з інформаційних та/або інформаційно-аналітичних передач</a:t>
            </a:r>
            <a:r>
              <a:rPr lang="uk-UA" b="1" dirty="0">
                <a:solidFill>
                  <a:srgbClr val="203965"/>
                </a:solidFill>
              </a:rPr>
              <a:t>, </a:t>
            </a:r>
          </a:p>
          <a:p>
            <a:r>
              <a:rPr lang="uk-UA" b="1" dirty="0">
                <a:solidFill>
                  <a:srgbClr val="203965"/>
                </a:solidFill>
              </a:rPr>
              <a:t>або</a:t>
            </a:r>
            <a:r>
              <a:rPr lang="uk-UA" dirty="0">
                <a:solidFill>
                  <a:srgbClr val="203965"/>
                </a:solidFill>
              </a:rPr>
              <a:t> які залучені до системи оповіщення, та їх афілійовані особи</a:t>
            </a:r>
            <a:r>
              <a:rPr lang="uk-UA" b="1" dirty="0">
                <a:solidFill>
                  <a:srgbClr val="203965"/>
                </a:solidFill>
              </a:rPr>
              <a:t>, </a:t>
            </a:r>
          </a:p>
          <a:p>
            <a:r>
              <a:rPr lang="uk-UA" b="1" dirty="0">
                <a:solidFill>
                  <a:srgbClr val="203965"/>
                </a:solidFill>
              </a:rPr>
              <a:t>а також державні та комунальні заклади культури;</a:t>
            </a:r>
            <a:endParaRPr lang="uk-UA" dirty="0">
              <a:solidFill>
                <a:srgbClr val="203965"/>
              </a:solidFill>
            </a:endParaRPr>
          </a:p>
        </p:txBody>
      </p:sp>
      <p:sp>
        <p:nvSpPr>
          <p:cNvPr id="18" name="Прямоугольник 45">
            <a:extLst>
              <a:ext uri="{FF2B5EF4-FFF2-40B4-BE49-F238E27FC236}">
                <a16:creationId xmlns:a16="http://schemas.microsoft.com/office/drawing/2014/main" id="{03994BF3-44D5-60A5-F225-79E5AF514DF1}"/>
              </a:ext>
            </a:extLst>
          </p:cNvPr>
          <p:cNvSpPr/>
          <p:nvPr/>
        </p:nvSpPr>
        <p:spPr>
          <a:xfrm>
            <a:off x="3182088" y="5503966"/>
            <a:ext cx="8557966" cy="1384995"/>
          </a:xfrm>
          <a:prstGeom prst="rect">
            <a:avLst/>
          </a:prstGeom>
        </p:spPr>
        <p:txBody>
          <a:bodyPr wrap="square">
            <a:spAutoFit/>
          </a:bodyPr>
          <a:lstStyle/>
          <a:p>
            <a:r>
              <a:rPr lang="uk-UA" b="1" dirty="0">
                <a:solidFill>
                  <a:srgbClr val="203965"/>
                </a:solidFill>
              </a:rPr>
              <a:t>Підприємства, установи та організації, </a:t>
            </a:r>
          </a:p>
          <a:p>
            <a:r>
              <a:rPr lang="uk-UA" dirty="0">
                <a:solidFill>
                  <a:srgbClr val="203965"/>
                </a:solidFill>
              </a:rPr>
              <a:t>які здійснюють міжнародні перевезення пасажирів та/або вантажів, </a:t>
            </a:r>
          </a:p>
          <a:p>
            <a:r>
              <a:rPr lang="uk-UA" b="1" dirty="0">
                <a:solidFill>
                  <a:srgbClr val="203965"/>
                </a:solidFill>
              </a:rPr>
              <a:t>підприємства, установи та організації, </a:t>
            </a:r>
          </a:p>
          <a:p>
            <a:r>
              <a:rPr lang="uk-UA" dirty="0">
                <a:solidFill>
                  <a:srgbClr val="203965"/>
                </a:solidFill>
              </a:rPr>
              <a:t>які здійснюють перевезення пасажирів на автобусних маршрутах загального користування та/або вантажів, </a:t>
            </a:r>
          </a:p>
          <a:p>
            <a:r>
              <a:rPr lang="uk-UA" b="1" dirty="0">
                <a:solidFill>
                  <a:srgbClr val="203965"/>
                </a:solidFill>
              </a:rPr>
              <a:t>перевізники міського електричного транспорту</a:t>
            </a:r>
            <a:endParaRPr lang="uk-UA" dirty="0">
              <a:solidFill>
                <a:srgbClr val="203965"/>
              </a:solidFill>
            </a:endParaRPr>
          </a:p>
        </p:txBody>
      </p:sp>
    </p:spTree>
    <p:extLst>
      <p:ext uri="{BB962C8B-B14F-4D97-AF65-F5344CB8AC3E}">
        <p14:creationId xmlns:p14="http://schemas.microsoft.com/office/powerpoint/2010/main" val="3466362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3" name="Заголовок 2">
            <a:extLst>
              <a:ext uri="{FF2B5EF4-FFF2-40B4-BE49-F238E27FC236}">
                <a16:creationId xmlns:a16="http://schemas.microsoft.com/office/drawing/2014/main" id="{8763AF6B-1D0D-BD4C-2B40-204103B4C96F}"/>
              </a:ext>
            </a:extLst>
          </p:cNvPr>
          <p:cNvSpPr>
            <a:spLocks noGrp="1"/>
          </p:cNvSpPr>
          <p:nvPr>
            <p:ph type="title"/>
          </p:nvPr>
        </p:nvSpPr>
        <p:spPr>
          <a:xfrm>
            <a:off x="486971" y="235550"/>
            <a:ext cx="10865391" cy="443301"/>
          </a:xfrm>
        </p:spPr>
        <p:txBody>
          <a:bodyPr/>
          <a:lstStyle/>
          <a:p>
            <a:r>
              <a:rPr lang="uk-UA" sz="2400" dirty="0">
                <a:latin typeface="Tahoma" panose="020B0604030504040204" pitchFamily="34" charset="0"/>
                <a:ea typeface="Tahoma" panose="020B0604030504040204" pitchFamily="34" charset="0"/>
                <a:cs typeface="Tahoma" panose="020B0604030504040204" pitchFamily="34" charset="0"/>
              </a:rPr>
              <a:t>Підпункт</a:t>
            </a:r>
            <a:r>
              <a:rPr lang="ru-RU" sz="2400" dirty="0">
                <a:latin typeface="Tahoma" panose="020B0604030504040204" pitchFamily="34" charset="0"/>
                <a:ea typeface="Tahoma" panose="020B0604030504040204" pitchFamily="34" charset="0"/>
                <a:cs typeface="Tahoma" panose="020B0604030504040204" pitchFamily="34" charset="0"/>
              </a:rPr>
              <a:t> 4 пункту 2 Критеріїв та порядку </a:t>
            </a:r>
            <a:endParaRPr lang="uk-UA" sz="2400" dirty="0">
              <a:latin typeface="Tahoma" panose="020B0604030504040204" pitchFamily="34" charset="0"/>
              <a:ea typeface="Tahoma" panose="020B0604030504040204" pitchFamily="34" charset="0"/>
              <a:cs typeface="Tahoma" panose="020B0604030504040204" pitchFamily="34" charset="0"/>
            </a:endParaRPr>
          </a:p>
        </p:txBody>
      </p:sp>
      <p:sp>
        <p:nvSpPr>
          <p:cNvPr id="36" name="Google Shape;424;p10"/>
          <p:cNvSpPr/>
          <p:nvPr/>
        </p:nvSpPr>
        <p:spPr>
          <a:xfrm flipH="1">
            <a:off x="143643" y="1258174"/>
            <a:ext cx="235592" cy="235592"/>
          </a:xfrm>
          <a:prstGeom prst="ellipse">
            <a:avLst/>
          </a:prstGeom>
          <a:solidFill>
            <a:srgbClr val="FFC000"/>
          </a:solidFill>
          <a:ln>
            <a:noFill/>
          </a:ln>
          <a:effectLst>
            <a:outerShdw blurRad="203200" dist="76200" dir="5460000" sx="102000" sy="102000" algn="ctr" rotWithShape="0">
              <a:srgbClr val="BFBFBF">
                <a:alpha val="5098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450" b="0" i="0" u="none" strike="noStrike" kern="0" cap="none" spc="0" normalizeH="0" baseline="0" noProof="0" dirty="0">
              <a:ln>
                <a:noFill/>
              </a:ln>
              <a:solidFill>
                <a:srgbClr val="FFFFFF"/>
              </a:solidFill>
              <a:effectLst/>
              <a:uLnTx/>
              <a:uFillTx/>
              <a:latin typeface="Quattrocento Sans"/>
              <a:ea typeface="Quattrocento Sans"/>
              <a:cs typeface="Quattrocento Sans"/>
              <a:sym typeface="Quattrocento Sans"/>
            </a:endParaRPr>
          </a:p>
        </p:txBody>
      </p:sp>
      <p:sp>
        <p:nvSpPr>
          <p:cNvPr id="29" name="Прямоугольник 28">
            <a:extLst>
              <a:ext uri="{FF2B5EF4-FFF2-40B4-BE49-F238E27FC236}">
                <a16:creationId xmlns:a16="http://schemas.microsoft.com/office/drawing/2014/main" id="{DA93C325-D2B3-3101-4833-A6BDF0CF73CE}"/>
              </a:ext>
            </a:extLst>
          </p:cNvPr>
          <p:cNvSpPr/>
          <p:nvPr/>
        </p:nvSpPr>
        <p:spPr>
          <a:xfrm>
            <a:off x="-1" y="6140264"/>
            <a:ext cx="12190413" cy="719323"/>
          </a:xfrm>
          <a:prstGeom prst="rect">
            <a:avLst/>
          </a:prstGeom>
          <a:solidFill>
            <a:srgbClr val="FEBF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ru-RU"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0" name="TextBox 19"/>
          <p:cNvSpPr txBox="1"/>
          <p:nvPr/>
        </p:nvSpPr>
        <p:spPr>
          <a:xfrm>
            <a:off x="400540" y="2523268"/>
            <a:ext cx="6548900" cy="73866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uk-UA" b="0" i="0" u="none" strike="noStrike" kern="0" cap="none" spc="0" normalizeH="0" baseline="0" dirty="0">
                <a:ln>
                  <a:noFill/>
                </a:ln>
                <a:solidFill>
                  <a:srgbClr val="203965"/>
                </a:solidFill>
                <a:effectLst/>
                <a:uLnTx/>
                <a:uFillTx/>
                <a:latin typeface="Tahoma" pitchFamily="34" charset="0"/>
                <a:ea typeface="Tahoma" pitchFamily="34" charset="0"/>
                <a:cs typeface="Tahoma" pitchFamily="34" charset="0"/>
                <a:sym typeface="Arial"/>
              </a:rPr>
              <a:t>Відповідно до підпункту 4 пункту 2 Критеріїв та порядку Чернівецькою обласною державною адміністрацією (обласною державною адміністрацією) </a:t>
            </a:r>
            <a:r>
              <a:rPr kumimoji="0" lang="uk-UA" b="0" i="0" u="sng" strike="noStrike" kern="0" cap="none" spc="0" normalizeH="0" baseline="0" dirty="0">
                <a:ln>
                  <a:noFill/>
                </a:ln>
                <a:solidFill>
                  <a:srgbClr val="203965"/>
                </a:solidFill>
                <a:effectLst/>
                <a:uLnTx/>
                <a:uFillTx/>
                <a:latin typeface="Tahoma" pitchFamily="34" charset="0"/>
                <a:ea typeface="Tahoma" pitchFamily="34" charset="0"/>
                <a:cs typeface="Tahoma" pitchFamily="34" charset="0"/>
                <a:sym typeface="Arial"/>
              </a:rPr>
              <a:t>затверджено:</a:t>
            </a:r>
            <a:endParaRPr kumimoji="0" lang="uk-UA" b="0" i="0" u="none" strike="noStrike" kern="0" cap="none" spc="0" normalizeH="0" baseline="0" dirty="0">
              <a:ln>
                <a:noFill/>
              </a:ln>
              <a:solidFill>
                <a:srgbClr val="203965"/>
              </a:solidFill>
              <a:effectLst/>
              <a:uLnTx/>
              <a:uFillTx/>
              <a:latin typeface="Tahoma" pitchFamily="34" charset="0"/>
              <a:ea typeface="Tahoma" pitchFamily="34" charset="0"/>
              <a:cs typeface="Tahoma" pitchFamily="34" charset="0"/>
              <a:sym typeface="Arial"/>
            </a:endParaRPr>
          </a:p>
        </p:txBody>
      </p:sp>
      <p:pic>
        <p:nvPicPr>
          <p:cNvPr id="4" name="Google Shape;93;p1" descr="https://lh3.googleusercontent.com/AtXNLUm-22WpodsnOY2nKZvsrg9ps3ch-OfHVY3_wBPwfguN06eYT8NSYJhRSQqcCpCwjNUAB257_32O72P9Fw5P85aGjeZWWhNJCRiMng0BpSOhtHiTghPLALQeV3acmoBG2Q-QEoE27mY=nw">
            <a:extLst>
              <a:ext uri="{FF2B5EF4-FFF2-40B4-BE49-F238E27FC236}">
                <a16:creationId xmlns:a16="http://schemas.microsoft.com/office/drawing/2014/main" id="{F7CE8D72-B54B-C90B-C2FF-742D8CEB27E9}"/>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43078" y="900752"/>
            <a:ext cx="5047334" cy="5239053"/>
          </a:xfrm>
          <a:prstGeom prst="rect">
            <a:avLst/>
          </a:prstGeom>
          <a:noFill/>
          <a:ln>
            <a:noFill/>
          </a:ln>
        </p:spPr>
      </p:pic>
      <p:sp>
        <p:nvSpPr>
          <p:cNvPr id="5" name="TextBox 20">
            <a:extLst>
              <a:ext uri="{FF2B5EF4-FFF2-40B4-BE49-F238E27FC236}">
                <a16:creationId xmlns:a16="http://schemas.microsoft.com/office/drawing/2014/main" id="{C1530390-50C4-E375-1A96-08A0798A4DF1}"/>
              </a:ext>
            </a:extLst>
          </p:cNvPr>
          <p:cNvSpPr txBox="1"/>
          <p:nvPr/>
        </p:nvSpPr>
        <p:spPr>
          <a:xfrm>
            <a:off x="486971" y="1106682"/>
            <a:ext cx="6462469" cy="671659"/>
          </a:xfrm>
          <a:prstGeom prst="rect">
            <a:avLst/>
          </a:prstGeom>
        </p:spPr>
        <p:txBody>
          <a:bodyPr wrap="square" lIns="0" tIns="0" rIns="0" bIns="0" rtlCol="0" anchor="t">
            <a:spAutoFit/>
          </a:bodyPr>
          <a:lstStyle/>
          <a:p>
            <a:pPr marL="0" marR="0" lvl="0" indent="0" algn="just" defTabSz="914400" rtl="0" eaLnBrk="1" fontAlgn="auto" latinLnBrk="0" hangingPunct="1">
              <a:lnSpc>
                <a:spcPts val="1800"/>
              </a:lnSpc>
              <a:spcBef>
                <a:spcPts val="0"/>
              </a:spcBef>
              <a:spcAft>
                <a:spcPts val="0"/>
              </a:spcAft>
              <a:buClr>
                <a:srgbClr val="000000"/>
              </a:buClr>
              <a:buSzTx/>
              <a:buFont typeface="Arial"/>
              <a:buNone/>
              <a:tabLst/>
              <a:defRPr/>
            </a:pPr>
            <a:r>
              <a:rPr lang="uk-UA" b="1" dirty="0">
                <a:solidFill>
                  <a:srgbClr val="203965"/>
                </a:solidFill>
                <a:latin typeface="Tahoma" panose="020B0604030504040204" pitchFamily="34" charset="0"/>
                <a:ea typeface="Tahoma" panose="020B0604030504040204" pitchFamily="34" charset="0"/>
                <a:cs typeface="Tahoma" panose="020B0604030504040204" pitchFamily="34" charset="0"/>
              </a:rPr>
              <a:t>4) підприємство</a:t>
            </a:r>
            <a:r>
              <a:rPr lang="ru-RU" b="1" dirty="0">
                <a:solidFill>
                  <a:srgbClr val="203965"/>
                </a:solidFill>
                <a:latin typeface="Tahoma" panose="020B0604030504040204" pitchFamily="34" charset="0"/>
                <a:ea typeface="Tahoma" panose="020B0604030504040204" pitchFamily="34" charset="0"/>
                <a:cs typeface="Tahoma" panose="020B0604030504040204" pitchFamily="34" charset="0"/>
              </a:rPr>
              <a:t>, </a:t>
            </a:r>
            <a:r>
              <a:rPr lang="uk-UA" b="1" dirty="0">
                <a:solidFill>
                  <a:srgbClr val="203965"/>
                </a:solidFill>
                <a:latin typeface="Tahoma" panose="020B0604030504040204" pitchFamily="34" charset="0"/>
                <a:ea typeface="Tahoma" panose="020B0604030504040204" pitchFamily="34" charset="0"/>
                <a:cs typeface="Tahoma" panose="020B0604030504040204" pitchFamily="34" charset="0"/>
              </a:rPr>
              <a:t>установа, організація має важливе значення для галузі національної економіки чи забезпечення потреб територіальної громади</a:t>
            </a:r>
            <a:r>
              <a:rPr lang="uk-UA" dirty="0">
                <a:solidFill>
                  <a:srgbClr val="203965"/>
                </a:solidFill>
                <a:latin typeface="Tahoma" panose="020B0604030504040204" pitchFamily="34" charset="0"/>
                <a:ea typeface="Tahoma" panose="020B0604030504040204" pitchFamily="34" charset="0"/>
                <a:cs typeface="Tahoma" panose="020B0604030504040204" pitchFamily="34" charset="0"/>
              </a:rPr>
              <a:t>. </a:t>
            </a:r>
          </a:p>
        </p:txBody>
      </p:sp>
      <p:sp>
        <p:nvSpPr>
          <p:cNvPr id="6" name="Google Shape;424;p10">
            <a:extLst>
              <a:ext uri="{FF2B5EF4-FFF2-40B4-BE49-F238E27FC236}">
                <a16:creationId xmlns:a16="http://schemas.microsoft.com/office/drawing/2014/main" id="{6395141B-ED11-6701-BDEF-99D362187F56}"/>
              </a:ext>
            </a:extLst>
          </p:cNvPr>
          <p:cNvSpPr/>
          <p:nvPr/>
        </p:nvSpPr>
        <p:spPr>
          <a:xfrm flipH="1">
            <a:off x="114415" y="2774804"/>
            <a:ext cx="235592" cy="235592"/>
          </a:xfrm>
          <a:prstGeom prst="ellipse">
            <a:avLst/>
          </a:prstGeom>
          <a:solidFill>
            <a:srgbClr val="FFC000"/>
          </a:solidFill>
          <a:ln>
            <a:noFill/>
          </a:ln>
          <a:effectLst>
            <a:outerShdw blurRad="203200" dist="76200" dir="5460000" sx="102000" sy="102000" algn="ctr" rotWithShape="0">
              <a:srgbClr val="BFBFBF">
                <a:alpha val="5098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450" b="0" i="0" u="none" strike="noStrike" kern="0" cap="none" spc="0" normalizeH="0" baseline="0" noProof="0" dirty="0">
              <a:ln>
                <a:noFill/>
              </a:ln>
              <a:solidFill>
                <a:srgbClr val="FFFFFF"/>
              </a:solidFill>
              <a:effectLst/>
              <a:uLnTx/>
              <a:uFillTx/>
              <a:latin typeface="Quattrocento Sans"/>
              <a:ea typeface="Quattrocento Sans"/>
              <a:cs typeface="Quattrocento Sans"/>
              <a:sym typeface="Quattrocento Sans"/>
            </a:endParaRPr>
          </a:p>
        </p:txBody>
      </p:sp>
      <p:sp>
        <p:nvSpPr>
          <p:cNvPr id="7" name="Google Shape;1582;p66">
            <a:extLst>
              <a:ext uri="{FF2B5EF4-FFF2-40B4-BE49-F238E27FC236}">
                <a16:creationId xmlns:a16="http://schemas.microsoft.com/office/drawing/2014/main" id="{10FB2FF5-AF7E-0C21-96F5-C8EB49B089DD}"/>
              </a:ext>
            </a:extLst>
          </p:cNvPr>
          <p:cNvSpPr/>
          <p:nvPr/>
        </p:nvSpPr>
        <p:spPr>
          <a:xfrm>
            <a:off x="3589378" y="2014722"/>
            <a:ext cx="288000" cy="540000"/>
          </a:xfrm>
          <a:prstGeom prst="downArrow">
            <a:avLst>
              <a:gd name="adj1" fmla="val 50000"/>
              <a:gd name="adj2" fmla="val 50000"/>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87" dirty="0">
              <a:solidFill>
                <a:schemeClr val="lt1"/>
              </a:solidFill>
              <a:latin typeface="Calibri"/>
              <a:ea typeface="Calibri"/>
              <a:cs typeface="Calibri"/>
              <a:sym typeface="Calibri"/>
            </a:endParaRPr>
          </a:p>
        </p:txBody>
      </p:sp>
      <p:sp>
        <p:nvSpPr>
          <p:cNvPr id="8" name="Google Shape;1581;p66">
            <a:extLst>
              <a:ext uri="{FF2B5EF4-FFF2-40B4-BE49-F238E27FC236}">
                <a16:creationId xmlns:a16="http://schemas.microsoft.com/office/drawing/2014/main" id="{86A0B4C3-405E-AB36-C4EC-06D3D76ADEB6}"/>
              </a:ext>
            </a:extLst>
          </p:cNvPr>
          <p:cNvSpPr/>
          <p:nvPr/>
        </p:nvSpPr>
        <p:spPr>
          <a:xfrm rot="10800000">
            <a:off x="3359661" y="1747641"/>
            <a:ext cx="288000" cy="504000"/>
          </a:xfrm>
          <a:prstGeom prst="downArrow">
            <a:avLst>
              <a:gd name="adj1" fmla="val 50000"/>
              <a:gd name="adj2" fmla="val 50000"/>
            </a:avLst>
          </a:prstGeom>
          <a:solidFill>
            <a:srgbClr val="1F497D"/>
          </a:solidFill>
          <a:ln w="25400" cap="flat" cmpd="sng">
            <a:solidFill>
              <a:srgbClr val="1F49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87" dirty="0">
              <a:solidFill>
                <a:schemeClr val="lt1"/>
              </a:solidFill>
              <a:latin typeface="Calibri"/>
              <a:ea typeface="Calibri"/>
              <a:cs typeface="Calibri"/>
              <a:sym typeface="Calibri"/>
            </a:endParaRPr>
          </a:p>
        </p:txBody>
      </p:sp>
      <p:sp>
        <p:nvSpPr>
          <p:cNvPr id="9" name="TextBox 20">
            <a:extLst>
              <a:ext uri="{FF2B5EF4-FFF2-40B4-BE49-F238E27FC236}">
                <a16:creationId xmlns:a16="http://schemas.microsoft.com/office/drawing/2014/main" id="{76B45350-80E0-B9AB-436E-135D62C578F6}"/>
              </a:ext>
            </a:extLst>
          </p:cNvPr>
          <p:cNvSpPr txBox="1"/>
          <p:nvPr/>
        </p:nvSpPr>
        <p:spPr>
          <a:xfrm>
            <a:off x="400540" y="3261932"/>
            <a:ext cx="6548899" cy="923330"/>
          </a:xfrm>
          <a:prstGeom prst="rect">
            <a:avLst/>
          </a:prstGeom>
        </p:spPr>
        <p:txBody>
          <a:bodyPr wrap="square" lIns="0" tIns="0" rIns="0" bIns="0" rtlCol="0" anchor="t">
            <a:spAutoFit/>
          </a:bodyPr>
          <a:lstStyle/>
          <a:p>
            <a:pPr marL="0" marR="0" lvl="0" indent="0" algn="ctr" defTabSz="914400" rtl="0" eaLnBrk="1" fontAlgn="auto" latinLnBrk="0" hangingPunct="1">
              <a:lnSpc>
                <a:spcPts val="1800"/>
              </a:lnSpc>
              <a:spcBef>
                <a:spcPts val="0"/>
              </a:spcBef>
              <a:spcAft>
                <a:spcPts val="0"/>
              </a:spcAft>
              <a:buClr>
                <a:srgbClr val="000000"/>
              </a:buClr>
              <a:buSzTx/>
              <a:buFont typeface="Arial"/>
              <a:buNone/>
              <a:tabLst/>
              <a:defRPr/>
            </a:pPr>
            <a:r>
              <a:rPr lang="uk-UA" sz="1600" b="1" dirty="0">
                <a:solidFill>
                  <a:srgbClr val="203965"/>
                </a:solidFill>
                <a:latin typeface="Tahoma" panose="020B0604030504040204" pitchFamily="34" charset="0"/>
                <a:ea typeface="Tahoma" panose="020B0604030504040204" pitchFamily="34" charset="0"/>
                <a:cs typeface="Tahoma" panose="020B0604030504040204" pitchFamily="34" charset="0"/>
              </a:rPr>
              <a:t>КРИТЕРІЇ,</a:t>
            </a:r>
          </a:p>
          <a:p>
            <a:pPr marL="0" marR="0" lvl="0" indent="0" algn="just" defTabSz="914400" rtl="0" eaLnBrk="1" fontAlgn="auto" latinLnBrk="0" hangingPunct="1">
              <a:lnSpc>
                <a:spcPts val="1800"/>
              </a:lnSpc>
              <a:spcBef>
                <a:spcPts val="0"/>
              </a:spcBef>
              <a:spcAft>
                <a:spcPts val="0"/>
              </a:spcAft>
              <a:buClr>
                <a:srgbClr val="000000"/>
              </a:buClr>
              <a:buSzTx/>
              <a:buFont typeface="Arial"/>
              <a:buNone/>
              <a:tabLst/>
              <a:defRPr/>
            </a:pPr>
            <a:r>
              <a:rPr lang="uk-UA" sz="1600" b="1" dirty="0">
                <a:solidFill>
                  <a:srgbClr val="203965"/>
                </a:solidFill>
                <a:latin typeface="Tahoma" panose="020B0604030504040204" pitchFamily="34" charset="0"/>
                <a:ea typeface="Tahoma" panose="020B0604030504040204" pitchFamily="34" charset="0"/>
                <a:cs typeface="Tahoma" panose="020B0604030504040204" pitchFamily="34" charset="0"/>
              </a:rPr>
              <a:t>за якими здійснюється визначення підприємств, установ і організацій, які мають важливе значення для забезпечення потреб територіальних громад Чернівецької області</a:t>
            </a:r>
          </a:p>
        </p:txBody>
      </p:sp>
      <p:sp>
        <p:nvSpPr>
          <p:cNvPr id="13" name="TextBox 12">
            <a:extLst>
              <a:ext uri="{FF2B5EF4-FFF2-40B4-BE49-F238E27FC236}">
                <a16:creationId xmlns:a16="http://schemas.microsoft.com/office/drawing/2014/main" id="{8307440C-218A-7A95-EACE-196A8A5C5823}"/>
              </a:ext>
            </a:extLst>
          </p:cNvPr>
          <p:cNvSpPr txBox="1"/>
          <p:nvPr/>
        </p:nvSpPr>
        <p:spPr>
          <a:xfrm>
            <a:off x="373211" y="4509724"/>
            <a:ext cx="6576228" cy="73866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uk-UA" b="0" i="0" u="none" strike="noStrike" kern="0" cap="none" spc="0" normalizeH="0" baseline="0" dirty="0">
                <a:ln>
                  <a:noFill/>
                </a:ln>
                <a:solidFill>
                  <a:srgbClr val="203965"/>
                </a:solidFill>
                <a:effectLst/>
                <a:uLnTx/>
                <a:uFillTx/>
                <a:latin typeface="Tahoma" pitchFamily="34" charset="0"/>
                <a:ea typeface="Tahoma" pitchFamily="34" charset="0"/>
                <a:cs typeface="Tahoma" pitchFamily="34" charset="0"/>
                <a:sym typeface="Arial"/>
              </a:rPr>
              <a:t>Затверджено у новій редакції розпорядженням Чернівецької обласної державної адміністрації (обласної державної адміністрації) від </a:t>
            </a:r>
            <a:r>
              <a:rPr kumimoji="0" lang="uk-UA" b="0" i="0" u="none" strike="noStrike" kern="0" cap="none" spc="0" normalizeH="0" baseline="0" dirty="0">
                <a:ln>
                  <a:noFill/>
                </a:ln>
                <a:solidFill>
                  <a:srgbClr val="00B050"/>
                </a:solidFill>
                <a:effectLst/>
                <a:uLnTx/>
                <a:uFillTx/>
                <a:latin typeface="Tahoma" pitchFamily="34" charset="0"/>
                <a:ea typeface="Tahoma" pitchFamily="34" charset="0"/>
                <a:cs typeface="Tahoma" pitchFamily="34" charset="0"/>
                <a:sym typeface="Arial"/>
              </a:rPr>
              <a:t>09 вересня 2025 року № 1218-р</a:t>
            </a:r>
          </a:p>
        </p:txBody>
      </p:sp>
      <p:sp>
        <p:nvSpPr>
          <p:cNvPr id="21" name="TextBox 20">
            <a:extLst>
              <a:ext uri="{FF2B5EF4-FFF2-40B4-BE49-F238E27FC236}">
                <a16:creationId xmlns:a16="http://schemas.microsoft.com/office/drawing/2014/main" id="{C7ACFFBB-191F-97F4-61A9-B5ACB288FED1}"/>
              </a:ext>
            </a:extLst>
          </p:cNvPr>
          <p:cNvSpPr txBox="1"/>
          <p:nvPr/>
        </p:nvSpPr>
        <p:spPr>
          <a:xfrm>
            <a:off x="358076" y="5272646"/>
            <a:ext cx="3418452" cy="73866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ru-RU" b="0" i="0" u="none" strike="noStrike" kern="0" cap="none" spc="0" normalizeH="0" baseline="0" dirty="0">
                <a:ln>
                  <a:noFill/>
                </a:ln>
                <a:solidFill>
                  <a:srgbClr val="203965"/>
                </a:solidFill>
                <a:effectLst/>
                <a:uLnTx/>
                <a:uFillTx/>
                <a:latin typeface="Tahoma" pitchFamily="34" charset="0"/>
                <a:ea typeface="Tahoma" pitchFamily="34" charset="0"/>
                <a:cs typeface="Tahoma" pitchFamily="34" charset="0"/>
                <a:sym typeface="Arial"/>
              </a:rPr>
              <a:t>ПОГОДЖЕНО</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ru-RU" b="0" i="0" u="none" strike="noStrike" kern="0" cap="none" spc="0" normalizeH="0" baseline="0" dirty="0">
                <a:ln>
                  <a:noFill/>
                </a:ln>
                <a:solidFill>
                  <a:srgbClr val="203965"/>
                </a:solidFill>
                <a:effectLst/>
                <a:uLnTx/>
                <a:uFillTx/>
                <a:latin typeface="Tahoma" pitchFamily="34" charset="0"/>
                <a:ea typeface="Tahoma" pitchFamily="34" charset="0"/>
                <a:cs typeface="Tahoma" pitchFamily="34" charset="0"/>
                <a:sym typeface="Arial"/>
              </a:rPr>
              <a:t>Листом </a:t>
            </a:r>
            <a:r>
              <a:rPr kumimoji="0" lang="uk-UA" b="0" i="0" u="none" strike="noStrike" kern="0" cap="none" spc="0" normalizeH="0" baseline="0" dirty="0">
                <a:ln>
                  <a:noFill/>
                </a:ln>
                <a:solidFill>
                  <a:srgbClr val="203965"/>
                </a:solidFill>
                <a:effectLst/>
                <a:uLnTx/>
                <a:uFillTx/>
                <a:latin typeface="Tahoma" pitchFamily="34" charset="0"/>
                <a:ea typeface="Tahoma" pitchFamily="34" charset="0"/>
                <a:cs typeface="Tahoma" pitchFamily="34" charset="0"/>
                <a:sym typeface="Arial"/>
              </a:rPr>
              <a:t>Мінекономіки</a:t>
            </a:r>
            <a:r>
              <a:rPr kumimoji="0" lang="ru-RU" b="0" i="0" u="none" strike="noStrike" kern="0" cap="none" spc="0" normalizeH="0" baseline="0" dirty="0">
                <a:ln>
                  <a:noFill/>
                </a:ln>
                <a:solidFill>
                  <a:srgbClr val="203965"/>
                </a:solidFill>
                <a:effectLst/>
                <a:uLnTx/>
                <a:uFillTx/>
                <a:latin typeface="Tahoma" pitchFamily="34" charset="0"/>
                <a:ea typeface="Tahoma" pitchFamily="34" charset="0"/>
                <a:cs typeface="Tahoma" pitchFamily="34" charset="0"/>
                <a:sym typeface="Arial"/>
              </a:rPr>
              <a:t> </a:t>
            </a:r>
            <a:r>
              <a:rPr kumimoji="0" lang="uk-UA" b="0" i="0" u="none" strike="noStrike" kern="0" cap="none" spc="0" normalizeH="0" baseline="0" dirty="0">
                <a:ln>
                  <a:noFill/>
                </a:ln>
                <a:solidFill>
                  <a:srgbClr val="203965"/>
                </a:solidFill>
                <a:effectLst/>
                <a:uLnTx/>
                <a:uFillTx/>
                <a:latin typeface="Tahoma" pitchFamily="34" charset="0"/>
                <a:ea typeface="Tahoma" pitchFamily="34" charset="0"/>
                <a:cs typeface="Tahoma" pitchFamily="34" charset="0"/>
                <a:sym typeface="Arial"/>
              </a:rPr>
              <a:t>від</a:t>
            </a:r>
            <a:r>
              <a:rPr kumimoji="0" lang="ru-RU" b="0" i="0" u="none" strike="noStrike" kern="0" cap="none" spc="0" normalizeH="0" baseline="0" dirty="0">
                <a:ln>
                  <a:noFill/>
                </a:ln>
                <a:solidFill>
                  <a:srgbClr val="203965"/>
                </a:solidFill>
                <a:effectLst/>
                <a:uLnTx/>
                <a:uFillTx/>
                <a:latin typeface="Tahoma" pitchFamily="34" charset="0"/>
                <a:ea typeface="Tahoma" pitchFamily="34" charset="0"/>
                <a:cs typeface="Tahoma" pitchFamily="34" charset="0"/>
                <a:sym typeface="Arial"/>
              </a:rPr>
              <a:t> 22 </a:t>
            </a:r>
            <a:r>
              <a:rPr kumimoji="0" lang="uk-UA" b="0" i="0" u="none" strike="noStrike" kern="0" cap="none" spc="0" normalizeH="0" baseline="0" dirty="0">
                <a:ln>
                  <a:noFill/>
                </a:ln>
                <a:solidFill>
                  <a:srgbClr val="203965"/>
                </a:solidFill>
                <a:effectLst/>
                <a:uLnTx/>
                <a:uFillTx/>
                <a:latin typeface="Tahoma" pitchFamily="34" charset="0"/>
                <a:ea typeface="Tahoma" pitchFamily="34" charset="0"/>
                <a:cs typeface="Tahoma" pitchFamily="34" charset="0"/>
                <a:sym typeface="Arial"/>
              </a:rPr>
              <a:t>серпня</a:t>
            </a:r>
            <a:r>
              <a:rPr kumimoji="0" lang="ru-RU" b="0" i="0" u="none" strike="noStrike" kern="0" cap="none" spc="0" normalizeH="0" baseline="0" dirty="0">
                <a:ln>
                  <a:noFill/>
                </a:ln>
                <a:solidFill>
                  <a:srgbClr val="203965"/>
                </a:solidFill>
                <a:effectLst/>
                <a:uLnTx/>
                <a:uFillTx/>
                <a:latin typeface="Tahoma" pitchFamily="34" charset="0"/>
                <a:ea typeface="Tahoma" pitchFamily="34" charset="0"/>
                <a:cs typeface="Tahoma" pitchFamily="34" charset="0"/>
                <a:sym typeface="Arial"/>
              </a:rPr>
              <a:t> 2025 року № 2707-13/562263-06 </a:t>
            </a:r>
            <a:r>
              <a:rPr kumimoji="0" lang="uk-UA" b="0" i="0" u="none" strike="noStrike" kern="0" cap="none" spc="0" normalizeH="0" baseline="0" dirty="0">
                <a:ln>
                  <a:noFill/>
                </a:ln>
                <a:solidFill>
                  <a:srgbClr val="203965"/>
                </a:solidFill>
                <a:effectLst/>
                <a:uLnTx/>
                <a:uFillTx/>
                <a:latin typeface="Tahoma" pitchFamily="34" charset="0"/>
                <a:ea typeface="Tahoma" pitchFamily="34" charset="0"/>
                <a:cs typeface="Tahoma" pitchFamily="34" charset="0"/>
                <a:sym typeface="Arial"/>
              </a:rPr>
              <a:t> </a:t>
            </a:r>
          </a:p>
        </p:txBody>
      </p:sp>
      <p:sp>
        <p:nvSpPr>
          <p:cNvPr id="23" name="TextBox 22">
            <a:extLst>
              <a:ext uri="{FF2B5EF4-FFF2-40B4-BE49-F238E27FC236}">
                <a16:creationId xmlns:a16="http://schemas.microsoft.com/office/drawing/2014/main" id="{522076BA-B32C-9ABA-1439-10C703CFD2BD}"/>
              </a:ext>
            </a:extLst>
          </p:cNvPr>
          <p:cNvSpPr txBox="1"/>
          <p:nvPr/>
        </p:nvSpPr>
        <p:spPr>
          <a:xfrm>
            <a:off x="3747243" y="5311988"/>
            <a:ext cx="3418452" cy="73866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ru-RU" b="0" i="0" u="none" strike="noStrike" kern="0" cap="none" spc="0" normalizeH="0" baseline="0" dirty="0">
                <a:ln>
                  <a:noFill/>
                </a:ln>
                <a:solidFill>
                  <a:srgbClr val="203965"/>
                </a:solidFill>
                <a:effectLst/>
                <a:uLnTx/>
                <a:uFillTx/>
                <a:latin typeface="Tahoma" pitchFamily="34" charset="0"/>
                <a:ea typeface="Tahoma" pitchFamily="34" charset="0"/>
                <a:cs typeface="Tahoma" pitchFamily="34" charset="0"/>
                <a:sym typeface="Arial"/>
              </a:rPr>
              <a:t>ПОГОДЖЕНО</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ru-RU" b="0" i="0" u="none" strike="noStrike" kern="0" cap="none" spc="0" normalizeH="0" baseline="0" dirty="0">
                <a:ln>
                  <a:noFill/>
                </a:ln>
                <a:solidFill>
                  <a:srgbClr val="203965"/>
                </a:solidFill>
                <a:effectLst/>
                <a:uLnTx/>
                <a:uFillTx/>
                <a:latin typeface="Tahoma" pitchFamily="34" charset="0"/>
                <a:ea typeface="Tahoma" pitchFamily="34" charset="0"/>
                <a:cs typeface="Tahoma" pitchFamily="34" charset="0"/>
                <a:sym typeface="Arial"/>
              </a:rPr>
              <a:t>Листом </a:t>
            </a:r>
            <a:r>
              <a:rPr kumimoji="0" lang="uk-UA" b="0" i="0" u="none" strike="noStrike" kern="0" cap="none" spc="0" normalizeH="0" baseline="0" dirty="0">
                <a:ln>
                  <a:noFill/>
                </a:ln>
                <a:solidFill>
                  <a:srgbClr val="203965"/>
                </a:solidFill>
                <a:effectLst/>
                <a:uLnTx/>
                <a:uFillTx/>
                <a:latin typeface="Tahoma" pitchFamily="34" charset="0"/>
                <a:ea typeface="Tahoma" pitchFamily="34" charset="0"/>
                <a:cs typeface="Tahoma" pitchFamily="34" charset="0"/>
                <a:sym typeface="Arial"/>
              </a:rPr>
              <a:t>Міноборони</a:t>
            </a:r>
            <a:r>
              <a:rPr kumimoji="0" lang="ru-RU" b="0" i="0" u="none" strike="noStrike" kern="0" cap="none" spc="0" normalizeH="0" baseline="0" dirty="0">
                <a:ln>
                  <a:noFill/>
                </a:ln>
                <a:solidFill>
                  <a:srgbClr val="203965"/>
                </a:solidFill>
                <a:effectLst/>
                <a:uLnTx/>
                <a:uFillTx/>
                <a:latin typeface="Tahoma" pitchFamily="34" charset="0"/>
                <a:ea typeface="Tahoma" pitchFamily="34" charset="0"/>
                <a:cs typeface="Tahoma" pitchFamily="34" charset="0"/>
                <a:sym typeface="Arial"/>
              </a:rPr>
              <a:t> </a:t>
            </a:r>
            <a:r>
              <a:rPr kumimoji="0" lang="uk-UA" b="0" i="0" u="none" strike="noStrike" kern="0" cap="none" spc="0" normalizeH="0" baseline="0" dirty="0">
                <a:ln>
                  <a:noFill/>
                </a:ln>
                <a:solidFill>
                  <a:srgbClr val="203965"/>
                </a:solidFill>
                <a:effectLst/>
                <a:uLnTx/>
                <a:uFillTx/>
                <a:latin typeface="Tahoma" pitchFamily="34" charset="0"/>
                <a:ea typeface="Tahoma" pitchFamily="34" charset="0"/>
                <a:cs typeface="Tahoma" pitchFamily="34" charset="0"/>
                <a:sym typeface="Arial"/>
              </a:rPr>
              <a:t>від</a:t>
            </a:r>
            <a:r>
              <a:rPr kumimoji="0" lang="ru-RU" b="0" i="0" u="none" strike="noStrike" kern="0" cap="none" spc="0" normalizeH="0" baseline="0" dirty="0">
                <a:ln>
                  <a:noFill/>
                </a:ln>
                <a:solidFill>
                  <a:srgbClr val="203965"/>
                </a:solidFill>
                <a:effectLst/>
                <a:uLnTx/>
                <a:uFillTx/>
                <a:latin typeface="Tahoma" pitchFamily="34" charset="0"/>
                <a:ea typeface="Tahoma" pitchFamily="34" charset="0"/>
                <a:cs typeface="Tahoma" pitchFamily="34" charset="0"/>
                <a:sym typeface="Arial"/>
              </a:rPr>
              <a:t> 03 вересня 2025 року № 220/15032</a:t>
            </a:r>
            <a:endParaRPr kumimoji="0" lang="uk-UA" b="0" i="0" u="none" strike="noStrike" kern="0" cap="none" spc="0" normalizeH="0" baseline="0" dirty="0">
              <a:ln>
                <a:noFill/>
              </a:ln>
              <a:solidFill>
                <a:srgbClr val="203965"/>
              </a:solidFill>
              <a:effectLst/>
              <a:uLnTx/>
              <a:uFillTx/>
              <a:latin typeface="Tahoma" pitchFamily="34" charset="0"/>
              <a:ea typeface="Tahoma" pitchFamily="34" charset="0"/>
              <a:cs typeface="Tahoma" pitchFamily="34" charset="0"/>
              <a:sym typeface="Arial"/>
            </a:endParaRPr>
          </a:p>
        </p:txBody>
      </p:sp>
      <p:pic>
        <p:nvPicPr>
          <p:cNvPr id="24" name="Рисунок 23">
            <a:extLst>
              <a:ext uri="{FF2B5EF4-FFF2-40B4-BE49-F238E27FC236}">
                <a16:creationId xmlns:a16="http://schemas.microsoft.com/office/drawing/2014/main" id="{BBB2FF1A-D1B7-9872-408B-ACC87855B98E}"/>
              </a:ext>
            </a:extLst>
          </p:cNvPr>
          <p:cNvPicPr>
            <a:picLocks noChangeAspect="1"/>
          </p:cNvPicPr>
          <p:nvPr/>
        </p:nvPicPr>
        <p:blipFill>
          <a:blip r:embed="rId4">
            <a:duotone>
              <a:prstClr val="black"/>
              <a:srgbClr val="203965">
                <a:tint val="45000"/>
                <a:satMod val="400000"/>
              </a:srgbClr>
            </a:duotone>
          </a:blip>
          <a:stretch>
            <a:fillRect/>
          </a:stretch>
        </p:blipFill>
        <p:spPr>
          <a:xfrm>
            <a:off x="3360287" y="4199708"/>
            <a:ext cx="377768" cy="377768"/>
          </a:xfrm>
          <a:prstGeom prst="rect">
            <a:avLst/>
          </a:prstGeom>
        </p:spPr>
      </p:pic>
      <p:pic>
        <p:nvPicPr>
          <p:cNvPr id="25" name="Рисунок 24">
            <a:extLst>
              <a:ext uri="{FF2B5EF4-FFF2-40B4-BE49-F238E27FC236}">
                <a16:creationId xmlns:a16="http://schemas.microsoft.com/office/drawing/2014/main" id="{0F3B19A1-CA57-733E-96B4-B193F3D7EAB9}"/>
              </a:ext>
            </a:extLst>
          </p:cNvPr>
          <p:cNvPicPr>
            <a:picLocks noChangeAspect="1"/>
          </p:cNvPicPr>
          <p:nvPr/>
        </p:nvPicPr>
        <p:blipFill>
          <a:blip r:embed="rId5"/>
          <a:stretch>
            <a:fillRect/>
          </a:stretch>
        </p:blipFill>
        <p:spPr>
          <a:xfrm>
            <a:off x="5016637" y="5071827"/>
            <a:ext cx="423929" cy="548741"/>
          </a:xfrm>
          <a:prstGeom prst="rect">
            <a:avLst/>
          </a:prstGeom>
        </p:spPr>
      </p:pic>
      <p:pic>
        <p:nvPicPr>
          <p:cNvPr id="26" name="Рисунок 25">
            <a:extLst>
              <a:ext uri="{FF2B5EF4-FFF2-40B4-BE49-F238E27FC236}">
                <a16:creationId xmlns:a16="http://schemas.microsoft.com/office/drawing/2014/main" id="{B3AFD6FD-685B-1D6B-4579-7FCFB5ABFCBB}"/>
              </a:ext>
            </a:extLst>
          </p:cNvPr>
          <p:cNvPicPr>
            <a:picLocks noChangeAspect="1"/>
          </p:cNvPicPr>
          <p:nvPr/>
        </p:nvPicPr>
        <p:blipFill>
          <a:blip r:embed="rId5"/>
          <a:stretch>
            <a:fillRect/>
          </a:stretch>
        </p:blipFill>
        <p:spPr>
          <a:xfrm>
            <a:off x="2302717" y="5019141"/>
            <a:ext cx="423929" cy="548741"/>
          </a:xfrm>
          <a:prstGeom prst="rect">
            <a:avLst/>
          </a:prstGeom>
        </p:spPr>
      </p:pic>
    </p:spTree>
    <p:extLst>
      <p:ext uri="{BB962C8B-B14F-4D97-AF65-F5344CB8AC3E}">
        <p14:creationId xmlns:p14="http://schemas.microsoft.com/office/powerpoint/2010/main" val="2380011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69" name="Google Shape;369;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29791" y="6189717"/>
            <a:ext cx="1137629" cy="579460"/>
          </a:xfrm>
          <a:prstGeom prst="rect">
            <a:avLst/>
          </a:prstGeom>
          <a:noFill/>
          <a:ln>
            <a:noFill/>
          </a:ln>
        </p:spPr>
      </p:pic>
      <p:sp>
        <p:nvSpPr>
          <p:cNvPr id="8" name="Заголовок 7">
            <a:extLst>
              <a:ext uri="{FF2B5EF4-FFF2-40B4-BE49-F238E27FC236}">
                <a16:creationId xmlns:a16="http://schemas.microsoft.com/office/drawing/2014/main" id="{8FDCA92B-EDCD-863D-1662-145F845F665E}"/>
              </a:ext>
            </a:extLst>
          </p:cNvPr>
          <p:cNvSpPr>
            <a:spLocks noGrp="1"/>
          </p:cNvSpPr>
          <p:nvPr>
            <p:ph type="title"/>
          </p:nvPr>
        </p:nvSpPr>
        <p:spPr>
          <a:xfrm>
            <a:off x="164254" y="158894"/>
            <a:ext cx="10862972" cy="554870"/>
          </a:xfrm>
        </p:spPr>
        <p:txBody>
          <a:bodyPr/>
          <a:lstStyle/>
          <a:p>
            <a:r>
              <a:rPr lang="uk-UA" sz="2000" dirty="0">
                <a:latin typeface="Tahoma" panose="020B0604030504040204" pitchFamily="34" charset="0"/>
                <a:ea typeface="Tahoma" panose="020B0604030504040204" pitchFamily="34" charset="0"/>
                <a:cs typeface="Tahoma" panose="020B0604030504040204" pitchFamily="34" charset="0"/>
                <a:sym typeface="Nunito Sans"/>
              </a:rPr>
              <a:t>Розпорядження Чернівецької обласної державної адміністрації </a:t>
            </a:r>
            <a:br>
              <a:rPr lang="uk-UA" sz="2000" dirty="0">
                <a:latin typeface="Tahoma" panose="020B0604030504040204" pitchFamily="34" charset="0"/>
                <a:ea typeface="Tahoma" panose="020B0604030504040204" pitchFamily="34" charset="0"/>
                <a:cs typeface="Tahoma" panose="020B0604030504040204" pitchFamily="34" charset="0"/>
                <a:sym typeface="Nunito Sans"/>
              </a:rPr>
            </a:br>
            <a:r>
              <a:rPr lang="uk-UA" sz="2000" dirty="0">
                <a:latin typeface="Tahoma" panose="020B0604030504040204" pitchFamily="34" charset="0"/>
                <a:ea typeface="Tahoma" panose="020B0604030504040204" pitchFamily="34" charset="0"/>
                <a:cs typeface="Tahoma" panose="020B0604030504040204" pitchFamily="34" charset="0"/>
                <a:sym typeface="Nunito Sans"/>
              </a:rPr>
              <a:t>(обласної військової адміністрації) від 09 вересня 2025 року № 1218-р </a:t>
            </a:r>
            <a:endParaRPr lang="ru-RU" sz="2000" dirty="0">
              <a:latin typeface="Tahoma" panose="020B0604030504040204" pitchFamily="34" charset="0"/>
              <a:ea typeface="Tahoma" panose="020B0604030504040204" pitchFamily="34" charset="0"/>
              <a:cs typeface="Tahoma" panose="020B0604030504040204" pitchFamily="34" charset="0"/>
            </a:endParaRPr>
          </a:p>
        </p:txBody>
      </p:sp>
      <p:sp>
        <p:nvSpPr>
          <p:cNvPr id="3" name="Прямоугольник 2">
            <a:extLst>
              <a:ext uri="{FF2B5EF4-FFF2-40B4-BE49-F238E27FC236}">
                <a16:creationId xmlns:a16="http://schemas.microsoft.com/office/drawing/2014/main" id="{87690076-0D45-BFA8-E9AA-6DB26F610D04}"/>
              </a:ext>
            </a:extLst>
          </p:cNvPr>
          <p:cNvSpPr/>
          <p:nvPr/>
        </p:nvSpPr>
        <p:spPr>
          <a:xfrm>
            <a:off x="151756" y="1634054"/>
            <a:ext cx="2472611" cy="4370427"/>
          </a:xfrm>
          <a:prstGeom prst="rect">
            <a:avLst/>
          </a:prstGeom>
        </p:spPr>
        <p:txBody>
          <a:bodyPr wrap="square">
            <a:spAutoFit/>
          </a:bodyPr>
          <a:lstStyle/>
          <a:p>
            <a:pPr algn="ctr"/>
            <a:r>
              <a:rPr lang="uk-UA" sz="2400" dirty="0">
                <a:ln>
                  <a:solidFill>
                    <a:srgbClr val="203965"/>
                  </a:solidFill>
                </a:ln>
                <a:solidFill>
                  <a:srgbClr val="203965"/>
                </a:solidFill>
              </a:rPr>
              <a:t>КРИТЕРІЇ (13)</a:t>
            </a:r>
          </a:p>
          <a:p>
            <a:pPr algn="ctr"/>
            <a:r>
              <a:rPr lang="uk-UA" sz="1800" dirty="0">
                <a:ln>
                  <a:solidFill>
                    <a:srgbClr val="203965"/>
                  </a:solidFill>
                </a:ln>
                <a:solidFill>
                  <a:srgbClr val="203965"/>
                </a:solidFill>
              </a:rPr>
              <a:t>за якими здійснюється визначення підприємств, установ і організацій, які мають важливе значення для забезпечення потреб територіальних громад Чернівецької області</a:t>
            </a:r>
          </a:p>
          <a:p>
            <a:pPr algn="ctr"/>
            <a:r>
              <a:rPr lang="uk-UA" dirty="0">
                <a:ln>
                  <a:solidFill>
                    <a:srgbClr val="FF0000"/>
                  </a:solidFill>
                </a:ln>
                <a:solidFill>
                  <a:srgbClr val="FF0000"/>
                </a:solidFill>
              </a:rPr>
              <a:t>(використовуються виключно для підпункту</a:t>
            </a:r>
            <a:r>
              <a:rPr lang="ru-RU" dirty="0">
                <a:ln>
                  <a:solidFill>
                    <a:srgbClr val="FF0000"/>
                  </a:solidFill>
                </a:ln>
                <a:solidFill>
                  <a:srgbClr val="FF0000"/>
                </a:solidFill>
              </a:rPr>
              <a:t> 4 пункту 2 </a:t>
            </a:r>
            <a:r>
              <a:rPr lang="uk-UA" dirty="0">
                <a:ln>
                  <a:solidFill>
                    <a:srgbClr val="FF0000"/>
                  </a:solidFill>
                </a:ln>
                <a:solidFill>
                  <a:srgbClr val="FF0000"/>
                </a:solidFill>
              </a:rPr>
              <a:t>Критеріїв</a:t>
            </a:r>
            <a:r>
              <a:rPr lang="ru-RU" dirty="0">
                <a:ln>
                  <a:solidFill>
                    <a:srgbClr val="FF0000"/>
                  </a:solidFill>
                </a:ln>
                <a:solidFill>
                  <a:srgbClr val="FF0000"/>
                </a:solidFill>
              </a:rPr>
              <a:t> та порядку)</a:t>
            </a:r>
            <a:endParaRPr lang="uk-UA" dirty="0">
              <a:ln>
                <a:solidFill>
                  <a:srgbClr val="FF0000"/>
                </a:solidFill>
              </a:ln>
              <a:solidFill>
                <a:srgbClr val="FF0000"/>
              </a:solidFill>
            </a:endParaRPr>
          </a:p>
        </p:txBody>
      </p:sp>
      <p:cxnSp>
        <p:nvCxnSpPr>
          <p:cNvPr id="29" name="Прямая соединительная линия 28">
            <a:extLst>
              <a:ext uri="{FF2B5EF4-FFF2-40B4-BE49-F238E27FC236}">
                <a16:creationId xmlns:a16="http://schemas.microsoft.com/office/drawing/2014/main" id="{BDEB8CEF-C47D-4D93-2711-B0C718A1C353}"/>
              </a:ext>
            </a:extLst>
          </p:cNvPr>
          <p:cNvCxnSpPr/>
          <p:nvPr/>
        </p:nvCxnSpPr>
        <p:spPr>
          <a:xfrm>
            <a:off x="2852056" y="1089472"/>
            <a:ext cx="0" cy="5652000"/>
          </a:xfrm>
          <a:prstGeom prst="line">
            <a:avLst/>
          </a:prstGeom>
          <a:ln w="22225">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1" name="Блок-схема: узел 30">
            <a:extLst>
              <a:ext uri="{FF2B5EF4-FFF2-40B4-BE49-F238E27FC236}">
                <a16:creationId xmlns:a16="http://schemas.microsoft.com/office/drawing/2014/main" id="{4D232457-D872-A9AF-D924-4E42C80D7E4C}"/>
              </a:ext>
            </a:extLst>
          </p:cNvPr>
          <p:cNvSpPr/>
          <p:nvPr/>
        </p:nvSpPr>
        <p:spPr>
          <a:xfrm>
            <a:off x="2693236" y="1395316"/>
            <a:ext cx="288000" cy="288000"/>
          </a:xfrm>
          <a:prstGeom prst="flowChartConnector">
            <a:avLst/>
          </a:prstGeom>
          <a:solidFill>
            <a:srgbClr val="FEBF0E"/>
          </a:solidFill>
          <a:ln>
            <a:solidFill>
              <a:srgbClr val="FEBF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object 14">
            <a:extLst>
              <a:ext uri="{FF2B5EF4-FFF2-40B4-BE49-F238E27FC236}">
                <a16:creationId xmlns:a16="http://schemas.microsoft.com/office/drawing/2014/main" id="{176699BB-4AA1-8202-54B3-CF6ACDC149C9}"/>
              </a:ext>
            </a:extLst>
          </p:cNvPr>
          <p:cNvSpPr txBox="1"/>
          <p:nvPr/>
        </p:nvSpPr>
        <p:spPr>
          <a:xfrm>
            <a:off x="3125236" y="1157961"/>
            <a:ext cx="8861077" cy="873315"/>
          </a:xfrm>
          <a:prstGeom prst="rect">
            <a:avLst/>
          </a:prstGeom>
        </p:spPr>
        <p:txBody>
          <a:bodyPr vert="horz" wrap="square" lIns="0" tIns="11429" rIns="0" bIns="0" rtlCol="0">
            <a:spAutoFit/>
          </a:bodyPr>
          <a:lstStyle/>
          <a:p>
            <a:pPr marL="8466" defTabSz="609539">
              <a:spcBef>
                <a:spcPts val="90"/>
              </a:spcBef>
              <a:buClrTx/>
              <a:tabLst>
                <a:tab pos="1301620" algn="l"/>
                <a:tab pos="2402176" algn="l"/>
              </a:tabLst>
            </a:pPr>
            <a:r>
              <a:rPr lang="ru-RU" b="1" kern="1200" spc="7" dirty="0">
                <a:solidFill>
                  <a:srgbClr val="1F497D"/>
                </a:solidFill>
                <a:latin typeface="Trebuchet MS"/>
                <a:ea typeface="+mn-ea"/>
                <a:cs typeface="Trebuchet MS"/>
              </a:rPr>
              <a:t>1) </a:t>
            </a:r>
            <a:r>
              <a:rPr lang="uk-UA" b="1" kern="1200" spc="7" dirty="0">
                <a:solidFill>
                  <a:srgbClr val="1F497D"/>
                </a:solidFill>
                <a:latin typeface="Trebuchet MS"/>
                <a:ea typeface="+mn-ea"/>
                <a:cs typeface="Trebuchet MS"/>
              </a:rPr>
              <a:t>Підприємство, установа, організація з обсягом доходу від діяльності (за вирахуванням непрямих податків), визначеного за правилами бухгалтерського обліку, </a:t>
            </a:r>
            <a:r>
              <a:rPr lang="uk-UA" b="1" u="sng" kern="1200" spc="7" dirty="0">
                <a:solidFill>
                  <a:srgbClr val="1F497D"/>
                </a:solidFill>
                <a:latin typeface="Trebuchet MS"/>
                <a:ea typeface="+mn-ea"/>
                <a:cs typeface="Trebuchet MS"/>
              </a:rPr>
              <a:t>не менше 30 мільйонів гривень </a:t>
            </a:r>
            <a:r>
              <a:rPr lang="uk-UA" b="1" kern="1200" spc="7" dirty="0">
                <a:solidFill>
                  <a:srgbClr val="1F497D"/>
                </a:solidFill>
                <a:latin typeface="Trebuchet MS"/>
                <a:ea typeface="+mn-ea"/>
                <a:cs typeface="Trebuchet MS"/>
              </a:rPr>
              <a:t>на рік (за попередні чотири квартали), при цьому коефіцієнт податкового навантаження дорівнює або становить більше середнього по галузі, станом на дату подання звернення</a:t>
            </a:r>
            <a:r>
              <a:rPr lang="ru-RU" b="1" kern="1200" spc="7" dirty="0">
                <a:solidFill>
                  <a:srgbClr val="1F497D"/>
                </a:solidFill>
                <a:latin typeface="Trebuchet MS"/>
                <a:ea typeface="+mn-ea"/>
                <a:cs typeface="Trebuchet MS"/>
              </a:rPr>
              <a:t>.</a:t>
            </a:r>
            <a:r>
              <a:rPr lang="uk-UA" b="1" kern="1200" spc="7" dirty="0">
                <a:solidFill>
                  <a:srgbClr val="1F497D"/>
                </a:solidFill>
                <a:latin typeface="Trebuchet MS"/>
                <a:ea typeface="+mn-ea"/>
                <a:cs typeface="Trebuchet MS"/>
              </a:rPr>
              <a:t> </a:t>
            </a:r>
            <a:endParaRPr lang="uk-UA" kern="1200" dirty="0">
              <a:solidFill>
                <a:prstClr val="black"/>
              </a:solidFill>
              <a:latin typeface="Trebuchet MS"/>
              <a:ea typeface="+mn-ea"/>
              <a:cs typeface="Trebuchet MS"/>
            </a:endParaRPr>
          </a:p>
        </p:txBody>
      </p:sp>
      <p:sp>
        <p:nvSpPr>
          <p:cNvPr id="36" name="Блок-схема: узел 35">
            <a:extLst>
              <a:ext uri="{FF2B5EF4-FFF2-40B4-BE49-F238E27FC236}">
                <a16:creationId xmlns:a16="http://schemas.microsoft.com/office/drawing/2014/main" id="{96B5AFD4-2BD2-CC45-3359-5DAA26785315}"/>
              </a:ext>
            </a:extLst>
          </p:cNvPr>
          <p:cNvSpPr/>
          <p:nvPr/>
        </p:nvSpPr>
        <p:spPr>
          <a:xfrm>
            <a:off x="2693236" y="2537510"/>
            <a:ext cx="288000" cy="288000"/>
          </a:xfrm>
          <a:prstGeom prst="flowChartConnector">
            <a:avLst/>
          </a:prstGeom>
          <a:solidFill>
            <a:srgbClr val="FEBF0E"/>
          </a:solidFill>
          <a:ln>
            <a:solidFill>
              <a:srgbClr val="FEBF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7" name="object 14">
            <a:extLst>
              <a:ext uri="{FF2B5EF4-FFF2-40B4-BE49-F238E27FC236}">
                <a16:creationId xmlns:a16="http://schemas.microsoft.com/office/drawing/2014/main" id="{2E75EA9F-2D9E-59EB-63ED-1BEB64AC4979}"/>
              </a:ext>
            </a:extLst>
          </p:cNvPr>
          <p:cNvSpPr txBox="1"/>
          <p:nvPr/>
        </p:nvSpPr>
        <p:spPr>
          <a:xfrm>
            <a:off x="3167318" y="2187191"/>
            <a:ext cx="8871339" cy="1304202"/>
          </a:xfrm>
          <a:prstGeom prst="rect">
            <a:avLst/>
          </a:prstGeom>
        </p:spPr>
        <p:txBody>
          <a:bodyPr vert="horz" wrap="square" lIns="0" tIns="11429" rIns="0" bIns="0" rtlCol="0">
            <a:spAutoFit/>
          </a:bodyPr>
          <a:lstStyle/>
          <a:p>
            <a:pPr marL="8466" defTabSz="609539">
              <a:spcBef>
                <a:spcPts val="90"/>
              </a:spcBef>
              <a:buClrTx/>
              <a:tabLst>
                <a:tab pos="1301620" algn="l"/>
                <a:tab pos="2402176" algn="l"/>
              </a:tabLst>
            </a:pPr>
            <a:r>
              <a:rPr lang="ru-RU" b="1" kern="1200" spc="7" dirty="0">
                <a:solidFill>
                  <a:srgbClr val="1F497D"/>
                </a:solidFill>
                <a:latin typeface="Trebuchet MS"/>
                <a:ea typeface="+mn-ea"/>
                <a:cs typeface="Trebuchet MS"/>
              </a:rPr>
              <a:t>2) </a:t>
            </a:r>
            <a:r>
              <a:rPr lang="uk-UA" b="1" kern="1200" spc="7" dirty="0">
                <a:solidFill>
                  <a:srgbClr val="1F497D"/>
                </a:solidFill>
                <a:latin typeface="Trebuchet MS"/>
                <a:ea typeface="+mn-ea"/>
                <a:cs typeface="Trebuchet MS"/>
              </a:rPr>
              <a:t>Підприємством, установою, організацією сплачено податків до місцевого бюджету територіальної громади Чернівецької області обсягом </a:t>
            </a:r>
            <a:r>
              <a:rPr lang="uk-UA" b="1" u="sng" kern="1200" spc="7" dirty="0">
                <a:solidFill>
                  <a:srgbClr val="1F497D"/>
                </a:solidFill>
                <a:latin typeface="Trebuchet MS"/>
                <a:ea typeface="+mn-ea"/>
                <a:cs typeface="Trebuchet MS"/>
              </a:rPr>
              <a:t>не менше 1,0 млн грн</a:t>
            </a:r>
            <a:r>
              <a:rPr lang="uk-UA" b="1" kern="1200" spc="7" dirty="0">
                <a:solidFill>
                  <a:srgbClr val="1F497D"/>
                </a:solidFill>
                <a:latin typeface="Trebuchet MS"/>
                <a:ea typeface="+mn-ea"/>
                <a:cs typeface="Trebuchet MS"/>
              </a:rPr>
              <a:t> – для міських територіальних громад, </a:t>
            </a:r>
            <a:r>
              <a:rPr lang="uk-UA" b="1" u="sng" kern="1200" spc="7" dirty="0">
                <a:solidFill>
                  <a:srgbClr val="1F497D"/>
                </a:solidFill>
                <a:latin typeface="Trebuchet MS"/>
                <a:ea typeface="+mn-ea"/>
                <a:cs typeface="Trebuchet MS"/>
              </a:rPr>
              <a:t>0,4 млн грн </a:t>
            </a:r>
            <a:r>
              <a:rPr lang="uk-UA" b="1" kern="1200" spc="7" dirty="0">
                <a:solidFill>
                  <a:srgbClr val="1F497D"/>
                </a:solidFill>
                <a:latin typeface="Trebuchet MS"/>
                <a:ea typeface="+mn-ea"/>
                <a:cs typeface="Trebuchet MS"/>
              </a:rPr>
              <a:t>– для сільських/селищних територіальних громад Чернівецької області (за підсумками діяльності за останні чотири квартали), що підтверджується довідкою Головного управління ДПС у Чернівецькій області. До комунальних підприємств, установ, організацій застосовується </a:t>
            </a:r>
            <a:r>
              <a:rPr lang="uk-UA" b="1" u="sng" kern="1200" spc="7" dirty="0">
                <a:solidFill>
                  <a:srgbClr val="1F497D"/>
                </a:solidFill>
                <a:latin typeface="Trebuchet MS"/>
                <a:ea typeface="+mn-ea"/>
                <a:cs typeface="Trebuchet MS"/>
              </a:rPr>
              <a:t>коефіцієнт 0,5</a:t>
            </a:r>
            <a:r>
              <a:rPr lang="ru-RU" b="1" kern="1200" spc="7" dirty="0">
                <a:solidFill>
                  <a:srgbClr val="1F497D"/>
                </a:solidFill>
                <a:latin typeface="Trebuchet MS"/>
                <a:ea typeface="+mn-ea"/>
                <a:cs typeface="Trebuchet MS"/>
              </a:rPr>
              <a:t>.</a:t>
            </a:r>
            <a:endParaRPr lang="uk-UA" kern="1200" dirty="0">
              <a:solidFill>
                <a:srgbClr val="1F497D"/>
              </a:solidFill>
              <a:latin typeface="Trebuchet MS"/>
              <a:ea typeface="+mn-ea"/>
              <a:cs typeface="Trebuchet MS"/>
            </a:endParaRPr>
          </a:p>
        </p:txBody>
      </p:sp>
      <p:sp>
        <p:nvSpPr>
          <p:cNvPr id="38" name="Блок-схема: узел 37">
            <a:extLst>
              <a:ext uri="{FF2B5EF4-FFF2-40B4-BE49-F238E27FC236}">
                <a16:creationId xmlns:a16="http://schemas.microsoft.com/office/drawing/2014/main" id="{D2F4F9A7-B000-352E-24B2-BAA25E607B4B}"/>
              </a:ext>
            </a:extLst>
          </p:cNvPr>
          <p:cNvSpPr/>
          <p:nvPr/>
        </p:nvSpPr>
        <p:spPr>
          <a:xfrm>
            <a:off x="2693236" y="4034078"/>
            <a:ext cx="288000" cy="288000"/>
          </a:xfrm>
          <a:prstGeom prst="flowChartConnector">
            <a:avLst/>
          </a:prstGeom>
          <a:solidFill>
            <a:srgbClr val="FEBF0E"/>
          </a:solidFill>
          <a:ln>
            <a:solidFill>
              <a:srgbClr val="FEBF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9" name="object 14">
            <a:extLst>
              <a:ext uri="{FF2B5EF4-FFF2-40B4-BE49-F238E27FC236}">
                <a16:creationId xmlns:a16="http://schemas.microsoft.com/office/drawing/2014/main" id="{9F6DFCDD-C351-7B33-1EAA-AFED53E9CDC1}"/>
              </a:ext>
            </a:extLst>
          </p:cNvPr>
          <p:cNvSpPr txBox="1"/>
          <p:nvPr/>
        </p:nvSpPr>
        <p:spPr>
          <a:xfrm>
            <a:off x="3125236" y="3689838"/>
            <a:ext cx="8831014" cy="1735089"/>
          </a:xfrm>
          <a:prstGeom prst="rect">
            <a:avLst/>
          </a:prstGeom>
        </p:spPr>
        <p:txBody>
          <a:bodyPr vert="horz" wrap="square" lIns="0" tIns="11429" rIns="0" bIns="0" rtlCol="0">
            <a:spAutoFit/>
          </a:bodyPr>
          <a:lstStyle/>
          <a:p>
            <a:pPr marL="8466" defTabSz="609539">
              <a:spcBef>
                <a:spcPts val="90"/>
              </a:spcBef>
              <a:buClrTx/>
              <a:tabLst>
                <a:tab pos="1301620" algn="l"/>
                <a:tab pos="2402176" algn="l"/>
              </a:tabLst>
            </a:pPr>
            <a:r>
              <a:rPr lang="ru-RU" b="1" kern="1200" spc="7" dirty="0">
                <a:solidFill>
                  <a:srgbClr val="1F497D"/>
                </a:solidFill>
                <a:latin typeface="Trebuchet MS"/>
                <a:ea typeface="+mn-ea"/>
                <a:cs typeface="Trebuchet MS"/>
              </a:rPr>
              <a:t>3) </a:t>
            </a:r>
            <a:r>
              <a:rPr lang="uk-UA" b="1" kern="1200" spc="7" dirty="0">
                <a:solidFill>
                  <a:srgbClr val="1F497D"/>
                </a:solidFill>
                <a:latin typeface="Trebuchet MS"/>
                <a:ea typeface="+mn-ea"/>
                <a:cs typeface="Trebuchet MS"/>
              </a:rPr>
              <a:t>Підприємства, установи, організації, у яких кількість застрахованих осіб у середньому за останній квартал становить </a:t>
            </a:r>
            <a:r>
              <a:rPr lang="uk-UA" b="1" u="sng" kern="1200" spc="7" dirty="0">
                <a:solidFill>
                  <a:srgbClr val="1F497D"/>
                </a:solidFill>
                <a:latin typeface="Trebuchet MS"/>
                <a:ea typeface="+mn-ea"/>
                <a:cs typeface="Trebuchet MS"/>
              </a:rPr>
              <a:t>не менше 20 осіб </a:t>
            </a:r>
            <a:r>
              <a:rPr lang="uk-UA" b="1" kern="1200" spc="7" dirty="0">
                <a:solidFill>
                  <a:srgbClr val="1F497D"/>
                </a:solidFill>
                <a:latin typeface="Trebuchet MS"/>
                <a:ea typeface="+mn-ea"/>
                <a:cs typeface="Trebuchet MS"/>
              </a:rPr>
              <a:t>(для комунальних підприємств, установ, організацій – </a:t>
            </a:r>
            <a:r>
              <a:rPr lang="uk-UA" b="1" u="sng" kern="1200" spc="7" dirty="0">
                <a:solidFill>
                  <a:srgbClr val="1F497D"/>
                </a:solidFill>
                <a:latin typeface="Trebuchet MS"/>
                <a:ea typeface="+mn-ea"/>
                <a:cs typeface="Trebuchet MS"/>
              </a:rPr>
              <a:t>не менше 5 осіб</a:t>
            </a:r>
            <a:r>
              <a:rPr lang="uk-UA" b="1" kern="1200" spc="7" dirty="0">
                <a:solidFill>
                  <a:srgbClr val="1F497D"/>
                </a:solidFill>
                <a:latin typeface="Trebuchet MS"/>
                <a:ea typeface="+mn-ea"/>
                <a:cs typeface="Trebuchet MS"/>
              </a:rPr>
              <a:t>), що підтверджується копією форми Податкового розрахунку сум доходу, нарахованого (сплаченого) на користь платників податків – фізичних осіб, і сум утриманого з них податку, а також сум нарахованого єдиного внеску (з додатками), затвердженої наказом Міністерства фінансів України від    13 січня 2015 року № 4, зареєстрованим у Міністерстві юстиції України   30 січня 2015 року за № 111/26556 (у редакції наказу Міністерства фінансів України від 24 січня 2025 року № 39). </a:t>
            </a:r>
            <a:endParaRPr lang="uk-UA" kern="1200" dirty="0">
              <a:solidFill>
                <a:prstClr val="black"/>
              </a:solidFill>
              <a:latin typeface="Trebuchet MS"/>
              <a:ea typeface="+mn-ea"/>
              <a:cs typeface="Trebuchet MS"/>
            </a:endParaRPr>
          </a:p>
        </p:txBody>
      </p:sp>
      <p:sp>
        <p:nvSpPr>
          <p:cNvPr id="40" name="Блок-схема: узел 39">
            <a:extLst>
              <a:ext uri="{FF2B5EF4-FFF2-40B4-BE49-F238E27FC236}">
                <a16:creationId xmlns:a16="http://schemas.microsoft.com/office/drawing/2014/main" id="{D5DC541F-E4C1-AA7A-C922-C5B3B1D54901}"/>
              </a:ext>
            </a:extLst>
          </p:cNvPr>
          <p:cNvSpPr/>
          <p:nvPr/>
        </p:nvSpPr>
        <p:spPr>
          <a:xfrm>
            <a:off x="2693236" y="5626116"/>
            <a:ext cx="288000" cy="288000"/>
          </a:xfrm>
          <a:prstGeom prst="flowChartConnector">
            <a:avLst/>
          </a:prstGeom>
          <a:solidFill>
            <a:srgbClr val="FEBF0E"/>
          </a:solidFill>
          <a:ln>
            <a:solidFill>
              <a:srgbClr val="FEBF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1" name="object 14">
            <a:extLst>
              <a:ext uri="{FF2B5EF4-FFF2-40B4-BE49-F238E27FC236}">
                <a16:creationId xmlns:a16="http://schemas.microsoft.com/office/drawing/2014/main" id="{A8665C21-EA8E-EDEE-638D-28BF609FF600}"/>
              </a:ext>
            </a:extLst>
          </p:cNvPr>
          <p:cNvSpPr txBox="1"/>
          <p:nvPr/>
        </p:nvSpPr>
        <p:spPr>
          <a:xfrm>
            <a:off x="3140056" y="5567823"/>
            <a:ext cx="8877184" cy="873315"/>
          </a:xfrm>
          <a:prstGeom prst="rect">
            <a:avLst/>
          </a:prstGeom>
        </p:spPr>
        <p:txBody>
          <a:bodyPr vert="horz" wrap="square" lIns="0" tIns="11429" rIns="0" bIns="0" rtlCol="0">
            <a:spAutoFit/>
          </a:bodyPr>
          <a:lstStyle/>
          <a:p>
            <a:pPr marL="8466" defTabSz="609539">
              <a:spcBef>
                <a:spcPts val="90"/>
              </a:spcBef>
              <a:buClrTx/>
              <a:tabLst>
                <a:tab pos="1301620" algn="l"/>
                <a:tab pos="2402176" algn="l"/>
              </a:tabLst>
            </a:pPr>
            <a:r>
              <a:rPr lang="ru-RU" b="1" kern="1200" spc="7" dirty="0">
                <a:solidFill>
                  <a:srgbClr val="1F497D"/>
                </a:solidFill>
                <a:latin typeface="Trebuchet MS"/>
                <a:ea typeface="+mn-ea"/>
                <a:cs typeface="Trebuchet MS"/>
              </a:rPr>
              <a:t>4) </a:t>
            </a:r>
            <a:r>
              <a:rPr lang="uk-UA" b="1" kern="1200" spc="7" dirty="0">
                <a:solidFill>
                  <a:srgbClr val="1F497D"/>
                </a:solidFill>
                <a:latin typeface="Trebuchet MS"/>
                <a:ea typeface="+mn-ea"/>
                <a:cs typeface="Trebuchet MS"/>
              </a:rPr>
              <a:t>Підприємством, установою, організацією забезпечено надходження від зовнішньоекономічної  діяльності  (експортних  операцій, крім  кредитів і позик) обсягом в еквіваленті </a:t>
            </a:r>
            <a:r>
              <a:rPr lang="uk-UA" b="1" u="sng" kern="1200" spc="7" dirty="0">
                <a:solidFill>
                  <a:srgbClr val="1F497D"/>
                </a:solidFill>
                <a:latin typeface="Trebuchet MS"/>
                <a:ea typeface="+mn-ea"/>
                <a:cs typeface="Trebuchet MS"/>
              </a:rPr>
              <a:t>не менше 100 000 доларів США</a:t>
            </a:r>
            <a:r>
              <a:rPr lang="uk-UA" b="1" kern="1200" spc="7" dirty="0">
                <a:solidFill>
                  <a:srgbClr val="1F497D"/>
                </a:solidFill>
                <a:latin typeface="Trebuchet MS"/>
                <a:ea typeface="+mn-ea"/>
                <a:cs typeface="Trebuchet MS"/>
              </a:rPr>
              <a:t>, що підтверджується довідкою відповідного обслуговуючого банку за останні чотири квартали</a:t>
            </a:r>
            <a:r>
              <a:rPr lang="ru-RU" b="1" kern="1200" spc="7" dirty="0">
                <a:solidFill>
                  <a:srgbClr val="1F497D"/>
                </a:solidFill>
                <a:latin typeface="Trebuchet MS"/>
                <a:ea typeface="+mn-ea"/>
                <a:cs typeface="Trebuchet MS"/>
              </a:rPr>
              <a:t>.</a:t>
            </a:r>
            <a:r>
              <a:rPr lang="uk-UA" b="1" kern="1200" spc="7" dirty="0">
                <a:solidFill>
                  <a:srgbClr val="1F497D"/>
                </a:solidFill>
                <a:latin typeface="Trebuchet MS"/>
                <a:ea typeface="+mn-ea"/>
                <a:cs typeface="Trebuchet MS"/>
              </a:rPr>
              <a:t> </a:t>
            </a:r>
            <a:endParaRPr lang="uk-UA" kern="1200" dirty="0">
              <a:solidFill>
                <a:prstClr val="black"/>
              </a:solidFill>
              <a:latin typeface="Trebuchet MS"/>
              <a:ea typeface="+mn-ea"/>
              <a:cs typeface="Trebuchet MS"/>
            </a:endParaRPr>
          </a:p>
        </p:txBody>
      </p:sp>
    </p:spTree>
    <p:extLst>
      <p:ext uri="{BB962C8B-B14F-4D97-AF65-F5344CB8AC3E}">
        <p14:creationId xmlns:p14="http://schemas.microsoft.com/office/powerpoint/2010/main" val="2530564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69" name="Google Shape;369;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29791" y="6189717"/>
            <a:ext cx="1137629" cy="579460"/>
          </a:xfrm>
          <a:prstGeom prst="rect">
            <a:avLst/>
          </a:prstGeom>
          <a:noFill/>
          <a:ln>
            <a:noFill/>
          </a:ln>
        </p:spPr>
      </p:pic>
      <p:sp>
        <p:nvSpPr>
          <p:cNvPr id="3" name="Прямоугольник 2">
            <a:extLst>
              <a:ext uri="{FF2B5EF4-FFF2-40B4-BE49-F238E27FC236}">
                <a16:creationId xmlns:a16="http://schemas.microsoft.com/office/drawing/2014/main" id="{87690076-0D45-BFA8-E9AA-6DB26F610D04}"/>
              </a:ext>
            </a:extLst>
          </p:cNvPr>
          <p:cNvSpPr/>
          <p:nvPr/>
        </p:nvSpPr>
        <p:spPr>
          <a:xfrm>
            <a:off x="151756" y="1634054"/>
            <a:ext cx="2472611" cy="4370427"/>
          </a:xfrm>
          <a:prstGeom prst="rect">
            <a:avLst/>
          </a:prstGeom>
        </p:spPr>
        <p:txBody>
          <a:bodyPr wrap="square">
            <a:spAutoFit/>
          </a:bodyPr>
          <a:lstStyle/>
          <a:p>
            <a:pPr algn="ctr"/>
            <a:r>
              <a:rPr lang="uk-UA" sz="2400" dirty="0">
                <a:ln>
                  <a:solidFill>
                    <a:srgbClr val="203965"/>
                  </a:solidFill>
                </a:ln>
                <a:solidFill>
                  <a:srgbClr val="203965"/>
                </a:solidFill>
              </a:rPr>
              <a:t>КРИТЕРІЇ (13)</a:t>
            </a:r>
          </a:p>
          <a:p>
            <a:pPr algn="ctr"/>
            <a:r>
              <a:rPr lang="uk-UA" sz="1800" dirty="0">
                <a:ln>
                  <a:solidFill>
                    <a:srgbClr val="203965"/>
                  </a:solidFill>
                </a:ln>
                <a:solidFill>
                  <a:srgbClr val="203965"/>
                </a:solidFill>
              </a:rPr>
              <a:t>за якими здійснюється визначення підприємств, установ і організацій, які мають важливе значення для забезпечення потреб територіальних громад Чернівецької області</a:t>
            </a:r>
          </a:p>
          <a:p>
            <a:pPr algn="ctr"/>
            <a:r>
              <a:rPr lang="uk-UA" dirty="0">
                <a:ln>
                  <a:solidFill>
                    <a:srgbClr val="FF0000"/>
                  </a:solidFill>
                </a:ln>
                <a:solidFill>
                  <a:srgbClr val="FF0000"/>
                </a:solidFill>
              </a:rPr>
              <a:t>(використовуються виключно для підпункту</a:t>
            </a:r>
            <a:r>
              <a:rPr lang="ru-RU" dirty="0">
                <a:ln>
                  <a:solidFill>
                    <a:srgbClr val="FF0000"/>
                  </a:solidFill>
                </a:ln>
                <a:solidFill>
                  <a:srgbClr val="FF0000"/>
                </a:solidFill>
              </a:rPr>
              <a:t> 4 пункту 2 </a:t>
            </a:r>
            <a:r>
              <a:rPr lang="uk-UA" dirty="0">
                <a:ln>
                  <a:solidFill>
                    <a:srgbClr val="FF0000"/>
                  </a:solidFill>
                </a:ln>
                <a:solidFill>
                  <a:srgbClr val="FF0000"/>
                </a:solidFill>
              </a:rPr>
              <a:t>Критеріїв</a:t>
            </a:r>
            <a:r>
              <a:rPr lang="ru-RU" dirty="0">
                <a:ln>
                  <a:solidFill>
                    <a:srgbClr val="FF0000"/>
                  </a:solidFill>
                </a:ln>
                <a:solidFill>
                  <a:srgbClr val="FF0000"/>
                </a:solidFill>
              </a:rPr>
              <a:t> та порядку)</a:t>
            </a:r>
            <a:endParaRPr lang="uk-UA" dirty="0">
              <a:ln>
                <a:solidFill>
                  <a:srgbClr val="FF0000"/>
                </a:solidFill>
              </a:ln>
              <a:solidFill>
                <a:srgbClr val="FF0000"/>
              </a:solidFill>
            </a:endParaRPr>
          </a:p>
        </p:txBody>
      </p:sp>
      <p:cxnSp>
        <p:nvCxnSpPr>
          <p:cNvPr id="29" name="Прямая соединительная линия 28">
            <a:extLst>
              <a:ext uri="{FF2B5EF4-FFF2-40B4-BE49-F238E27FC236}">
                <a16:creationId xmlns:a16="http://schemas.microsoft.com/office/drawing/2014/main" id="{BDEB8CEF-C47D-4D93-2711-B0C718A1C353}"/>
              </a:ext>
            </a:extLst>
          </p:cNvPr>
          <p:cNvCxnSpPr/>
          <p:nvPr/>
        </p:nvCxnSpPr>
        <p:spPr>
          <a:xfrm>
            <a:off x="2852056" y="1089472"/>
            <a:ext cx="0" cy="5652000"/>
          </a:xfrm>
          <a:prstGeom prst="line">
            <a:avLst/>
          </a:prstGeom>
          <a:ln w="22225">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1" name="Блок-схема: узел 30">
            <a:extLst>
              <a:ext uri="{FF2B5EF4-FFF2-40B4-BE49-F238E27FC236}">
                <a16:creationId xmlns:a16="http://schemas.microsoft.com/office/drawing/2014/main" id="{4D232457-D872-A9AF-D924-4E42C80D7E4C}"/>
              </a:ext>
            </a:extLst>
          </p:cNvPr>
          <p:cNvSpPr/>
          <p:nvPr/>
        </p:nvSpPr>
        <p:spPr>
          <a:xfrm>
            <a:off x="2693236" y="1395316"/>
            <a:ext cx="288000" cy="288000"/>
          </a:xfrm>
          <a:prstGeom prst="flowChartConnector">
            <a:avLst/>
          </a:prstGeom>
          <a:solidFill>
            <a:srgbClr val="FEBF0E"/>
          </a:solidFill>
          <a:ln>
            <a:solidFill>
              <a:srgbClr val="FEBF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object 14">
            <a:extLst>
              <a:ext uri="{FF2B5EF4-FFF2-40B4-BE49-F238E27FC236}">
                <a16:creationId xmlns:a16="http://schemas.microsoft.com/office/drawing/2014/main" id="{176699BB-4AA1-8202-54B3-CF6ACDC149C9}"/>
              </a:ext>
            </a:extLst>
          </p:cNvPr>
          <p:cNvSpPr txBox="1"/>
          <p:nvPr/>
        </p:nvSpPr>
        <p:spPr>
          <a:xfrm>
            <a:off x="3134332" y="1063948"/>
            <a:ext cx="8861077" cy="873315"/>
          </a:xfrm>
          <a:prstGeom prst="rect">
            <a:avLst/>
          </a:prstGeom>
        </p:spPr>
        <p:txBody>
          <a:bodyPr vert="horz" wrap="square" lIns="0" tIns="11429" rIns="0" bIns="0" rtlCol="0">
            <a:spAutoFit/>
          </a:bodyPr>
          <a:lstStyle/>
          <a:p>
            <a:pPr marL="8466" defTabSz="609539">
              <a:spcBef>
                <a:spcPts val="90"/>
              </a:spcBef>
              <a:buClrTx/>
              <a:tabLst>
                <a:tab pos="1301620" algn="l"/>
                <a:tab pos="2402176" algn="l"/>
              </a:tabLst>
            </a:pPr>
            <a:r>
              <a:rPr lang="ru-RU" b="1" kern="1200" spc="7" dirty="0">
                <a:solidFill>
                  <a:srgbClr val="1F497D"/>
                </a:solidFill>
                <a:latin typeface="Trebuchet MS"/>
                <a:ea typeface="+mn-ea"/>
                <a:cs typeface="Trebuchet MS"/>
              </a:rPr>
              <a:t>5) </a:t>
            </a:r>
            <a:r>
              <a:rPr lang="uk-UA" b="1" kern="1200" spc="7" dirty="0">
                <a:solidFill>
                  <a:srgbClr val="1F497D"/>
                </a:solidFill>
                <a:latin typeface="Trebuchet MS"/>
                <a:ea typeface="+mn-ea"/>
                <a:cs typeface="Trebuchet MS"/>
              </a:rPr>
              <a:t>Підприємства, установи, організації, які здійснюють оброблення угідь сільськогосподарського   призначення   на   площі   </a:t>
            </a:r>
            <a:r>
              <a:rPr lang="uk-UA" b="1" u="sng" kern="1200" spc="7" dirty="0">
                <a:solidFill>
                  <a:srgbClr val="1F497D"/>
                </a:solidFill>
                <a:latin typeface="Trebuchet MS"/>
                <a:ea typeface="+mn-ea"/>
                <a:cs typeface="Trebuchet MS"/>
              </a:rPr>
              <a:t>не   менше  80   га</a:t>
            </a:r>
            <a:r>
              <a:rPr lang="uk-UA" b="1" kern="1200" spc="7" dirty="0">
                <a:solidFill>
                  <a:srgbClr val="1F497D"/>
                </a:solidFill>
                <a:latin typeface="Trebuchet MS"/>
                <a:ea typeface="+mn-ea"/>
                <a:cs typeface="Trebuchet MS"/>
              </a:rPr>
              <a:t>   для провадження сільськогосподарської діяльності або підприємства, установи, організації, що займаються: овочівництвом – площею </a:t>
            </a:r>
            <a:r>
              <a:rPr lang="uk-UA" b="1" u="sng" kern="1200" spc="7" dirty="0">
                <a:solidFill>
                  <a:srgbClr val="1F497D"/>
                </a:solidFill>
                <a:latin typeface="Trebuchet MS"/>
                <a:ea typeface="+mn-ea"/>
                <a:cs typeface="Trebuchet MS"/>
              </a:rPr>
              <a:t>не менше 10 га</a:t>
            </a:r>
            <a:r>
              <a:rPr lang="uk-UA" b="1" kern="1200" spc="7" dirty="0">
                <a:solidFill>
                  <a:srgbClr val="1F497D"/>
                </a:solidFill>
                <a:latin typeface="Trebuchet MS"/>
                <a:ea typeface="+mn-ea"/>
                <a:cs typeface="Trebuchet MS"/>
              </a:rPr>
              <a:t>, садівництвом – площею </a:t>
            </a:r>
            <a:r>
              <a:rPr lang="uk-UA" b="1" u="sng" kern="1200" spc="7" dirty="0">
                <a:solidFill>
                  <a:srgbClr val="1F497D"/>
                </a:solidFill>
                <a:latin typeface="Trebuchet MS"/>
                <a:ea typeface="+mn-ea"/>
                <a:cs typeface="Trebuchet MS"/>
              </a:rPr>
              <a:t>не менше 50 га</a:t>
            </a:r>
            <a:r>
              <a:rPr lang="uk-UA" b="1" kern="1200" spc="7" dirty="0">
                <a:solidFill>
                  <a:srgbClr val="1F497D"/>
                </a:solidFill>
                <a:latin typeface="Trebuchet MS"/>
                <a:ea typeface="+mn-ea"/>
                <a:cs typeface="Trebuchet MS"/>
              </a:rPr>
              <a:t>. </a:t>
            </a:r>
            <a:endParaRPr lang="uk-UA" kern="1200" dirty="0">
              <a:solidFill>
                <a:prstClr val="black"/>
              </a:solidFill>
              <a:latin typeface="Trebuchet MS"/>
              <a:ea typeface="+mn-ea"/>
              <a:cs typeface="Trebuchet MS"/>
            </a:endParaRPr>
          </a:p>
        </p:txBody>
      </p:sp>
      <p:sp>
        <p:nvSpPr>
          <p:cNvPr id="36" name="Блок-схема: узел 35">
            <a:extLst>
              <a:ext uri="{FF2B5EF4-FFF2-40B4-BE49-F238E27FC236}">
                <a16:creationId xmlns:a16="http://schemas.microsoft.com/office/drawing/2014/main" id="{96B5AFD4-2BD2-CC45-3359-5DAA26785315}"/>
              </a:ext>
            </a:extLst>
          </p:cNvPr>
          <p:cNvSpPr/>
          <p:nvPr/>
        </p:nvSpPr>
        <p:spPr>
          <a:xfrm>
            <a:off x="2693236" y="2537510"/>
            <a:ext cx="288000" cy="288000"/>
          </a:xfrm>
          <a:prstGeom prst="flowChartConnector">
            <a:avLst/>
          </a:prstGeom>
          <a:solidFill>
            <a:srgbClr val="FEBF0E"/>
          </a:solidFill>
          <a:ln>
            <a:solidFill>
              <a:srgbClr val="FEBF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7" name="object 14">
            <a:extLst>
              <a:ext uri="{FF2B5EF4-FFF2-40B4-BE49-F238E27FC236}">
                <a16:creationId xmlns:a16="http://schemas.microsoft.com/office/drawing/2014/main" id="{2E75EA9F-2D9E-59EB-63ED-1BEB64AC4979}"/>
              </a:ext>
            </a:extLst>
          </p:cNvPr>
          <p:cNvSpPr txBox="1"/>
          <p:nvPr/>
        </p:nvSpPr>
        <p:spPr>
          <a:xfrm>
            <a:off x="3134332" y="2042824"/>
            <a:ext cx="8871339" cy="1735089"/>
          </a:xfrm>
          <a:prstGeom prst="rect">
            <a:avLst/>
          </a:prstGeom>
        </p:spPr>
        <p:txBody>
          <a:bodyPr vert="horz" wrap="square" lIns="0" tIns="11429" rIns="0" bIns="0" rtlCol="0">
            <a:spAutoFit/>
          </a:bodyPr>
          <a:lstStyle/>
          <a:p>
            <a:pPr marL="8466" defTabSz="609539">
              <a:spcBef>
                <a:spcPts val="90"/>
              </a:spcBef>
              <a:buClrTx/>
              <a:tabLst>
                <a:tab pos="1301620" algn="l"/>
                <a:tab pos="2402176" algn="l"/>
              </a:tabLst>
            </a:pPr>
            <a:r>
              <a:rPr lang="ru-RU" b="1" kern="1200" spc="7" dirty="0">
                <a:solidFill>
                  <a:srgbClr val="1F497D"/>
                </a:solidFill>
                <a:latin typeface="Trebuchet MS"/>
                <a:ea typeface="+mn-ea"/>
                <a:cs typeface="Trebuchet MS"/>
              </a:rPr>
              <a:t>6) </a:t>
            </a:r>
            <a:r>
              <a:rPr lang="uk-UA" b="1" kern="1200" spc="7" dirty="0">
                <a:solidFill>
                  <a:srgbClr val="1F497D"/>
                </a:solidFill>
                <a:latin typeface="Trebuchet MS"/>
                <a:ea typeface="+mn-ea"/>
                <a:cs typeface="Trebuchet MS"/>
              </a:rPr>
              <a:t>Підприємства, установи, організації, в яких утримується не менше одного із видів поголів’я худоби та птиці: </a:t>
            </a:r>
            <a:r>
              <a:rPr lang="uk-UA" b="1" u="sng" kern="1200" spc="7" dirty="0">
                <a:solidFill>
                  <a:srgbClr val="1F497D"/>
                </a:solidFill>
                <a:latin typeface="Trebuchet MS"/>
                <a:ea typeface="+mn-ea"/>
                <a:cs typeface="Trebuchet MS"/>
              </a:rPr>
              <a:t>ВРХ – 250 голів</a:t>
            </a:r>
            <a:r>
              <a:rPr lang="uk-UA" b="1" kern="1200" spc="7" dirty="0">
                <a:solidFill>
                  <a:srgbClr val="1F497D"/>
                </a:solidFill>
                <a:latin typeface="Trebuchet MS"/>
                <a:ea typeface="+mn-ea"/>
                <a:cs typeface="Trebuchet MS"/>
              </a:rPr>
              <a:t>, </a:t>
            </a:r>
            <a:r>
              <a:rPr lang="uk-UA" b="1" u="sng" kern="1200" spc="7" dirty="0">
                <a:solidFill>
                  <a:srgbClr val="1F497D"/>
                </a:solidFill>
                <a:latin typeface="Trebuchet MS"/>
                <a:ea typeface="+mn-ea"/>
                <a:cs typeface="Trebuchet MS"/>
              </a:rPr>
              <a:t>свиней – 3000 голів</a:t>
            </a:r>
            <a:r>
              <a:rPr lang="uk-UA" b="1" kern="1200" spc="7" dirty="0">
                <a:solidFill>
                  <a:srgbClr val="1F497D"/>
                </a:solidFill>
                <a:latin typeface="Trebuchet MS"/>
                <a:ea typeface="+mn-ea"/>
                <a:cs typeface="Trebuchet MS"/>
              </a:rPr>
              <a:t>, </a:t>
            </a:r>
            <a:r>
              <a:rPr lang="uk-UA" b="1" u="sng" kern="1200" spc="7" dirty="0">
                <a:solidFill>
                  <a:srgbClr val="1F497D"/>
                </a:solidFill>
                <a:latin typeface="Trebuchet MS"/>
                <a:ea typeface="+mn-ea"/>
                <a:cs typeface="Trebuchet MS"/>
              </a:rPr>
              <a:t>овець/кіз – 200 голів</a:t>
            </a:r>
            <a:r>
              <a:rPr lang="uk-UA" b="1" kern="1200" spc="7" dirty="0">
                <a:solidFill>
                  <a:srgbClr val="1F497D"/>
                </a:solidFill>
                <a:latin typeface="Trebuchet MS"/>
                <a:ea typeface="+mn-ea"/>
                <a:cs typeface="Trebuchet MS"/>
              </a:rPr>
              <a:t>, </a:t>
            </a:r>
            <a:r>
              <a:rPr lang="uk-UA" b="1" u="sng" kern="1200" spc="7" dirty="0">
                <a:solidFill>
                  <a:srgbClr val="1F497D"/>
                </a:solidFill>
                <a:latin typeface="Trebuchet MS"/>
                <a:ea typeface="+mn-ea"/>
                <a:cs typeface="Trebuchet MS"/>
              </a:rPr>
              <a:t>птиці – 30000 голів</a:t>
            </a:r>
            <a:r>
              <a:rPr lang="uk-UA" b="1" kern="1200" spc="7" dirty="0">
                <a:solidFill>
                  <a:srgbClr val="1F497D"/>
                </a:solidFill>
                <a:latin typeface="Trebuchet MS"/>
                <a:ea typeface="+mn-ea"/>
                <a:cs typeface="Trebuchet MS"/>
              </a:rPr>
              <a:t>, </a:t>
            </a:r>
            <a:r>
              <a:rPr lang="uk-UA" b="1" u="sng" kern="1200" spc="7" dirty="0">
                <a:solidFill>
                  <a:srgbClr val="1F497D"/>
                </a:solidFill>
                <a:latin typeface="Trebuchet MS"/>
                <a:ea typeface="+mn-ea"/>
                <a:cs typeface="Trebuchet MS"/>
              </a:rPr>
              <a:t>кролів – 5000 голів</a:t>
            </a:r>
            <a:r>
              <a:rPr lang="uk-UA" b="1" kern="1200" spc="7" dirty="0">
                <a:solidFill>
                  <a:srgbClr val="1F497D"/>
                </a:solidFill>
                <a:latin typeface="Trebuchet MS"/>
                <a:ea typeface="+mn-ea"/>
                <a:cs typeface="Trebuchet MS"/>
              </a:rPr>
              <a:t>, що підтверджується копією звіту за формою державного статистичного спостереження № 24 сг (місячна) ,,Звіт про виробництво продукції тваринництва та кількість сільськогосподарських тварин”, затвердженою наказом Державної служби статистики України від 05 квітня 2024 року № 92, за останній звітний період, з відмітками (штампами) уповноваженого органу, який отримав відповідну звітність, витягом з Єдиного державного реєстру тварин, виданого Агентством з ідентифікації та реєстрації тварин. </a:t>
            </a:r>
            <a:endParaRPr lang="uk-UA" kern="1200" dirty="0">
              <a:solidFill>
                <a:prstClr val="black"/>
              </a:solidFill>
              <a:latin typeface="Trebuchet MS"/>
              <a:ea typeface="+mn-ea"/>
              <a:cs typeface="Trebuchet MS"/>
            </a:endParaRPr>
          </a:p>
        </p:txBody>
      </p:sp>
      <p:sp>
        <p:nvSpPr>
          <p:cNvPr id="38" name="Блок-схема: узел 37">
            <a:extLst>
              <a:ext uri="{FF2B5EF4-FFF2-40B4-BE49-F238E27FC236}">
                <a16:creationId xmlns:a16="http://schemas.microsoft.com/office/drawing/2014/main" id="{D2F4F9A7-B000-352E-24B2-BAA25E607B4B}"/>
              </a:ext>
            </a:extLst>
          </p:cNvPr>
          <p:cNvSpPr/>
          <p:nvPr/>
        </p:nvSpPr>
        <p:spPr>
          <a:xfrm>
            <a:off x="2693236" y="4034078"/>
            <a:ext cx="288000" cy="288000"/>
          </a:xfrm>
          <a:prstGeom prst="flowChartConnector">
            <a:avLst/>
          </a:prstGeom>
          <a:solidFill>
            <a:srgbClr val="FEBF0E"/>
          </a:solidFill>
          <a:ln>
            <a:solidFill>
              <a:srgbClr val="FEBF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9" name="object 14">
            <a:extLst>
              <a:ext uri="{FF2B5EF4-FFF2-40B4-BE49-F238E27FC236}">
                <a16:creationId xmlns:a16="http://schemas.microsoft.com/office/drawing/2014/main" id="{9F6DFCDD-C351-7B33-1EAA-AFED53E9CDC1}"/>
              </a:ext>
            </a:extLst>
          </p:cNvPr>
          <p:cNvSpPr txBox="1"/>
          <p:nvPr/>
        </p:nvSpPr>
        <p:spPr>
          <a:xfrm>
            <a:off x="3164395" y="3819267"/>
            <a:ext cx="8831014" cy="657871"/>
          </a:xfrm>
          <a:prstGeom prst="rect">
            <a:avLst/>
          </a:prstGeom>
        </p:spPr>
        <p:txBody>
          <a:bodyPr vert="horz" wrap="square" lIns="0" tIns="11429" rIns="0" bIns="0" rtlCol="0">
            <a:spAutoFit/>
          </a:bodyPr>
          <a:lstStyle/>
          <a:p>
            <a:pPr marL="8466" defTabSz="609539">
              <a:spcBef>
                <a:spcPts val="90"/>
              </a:spcBef>
              <a:buClrTx/>
              <a:tabLst>
                <a:tab pos="1301620" algn="l"/>
                <a:tab pos="2402176" algn="l"/>
              </a:tabLst>
            </a:pPr>
            <a:r>
              <a:rPr lang="ru-RU" b="1" kern="1200" spc="7" dirty="0">
                <a:solidFill>
                  <a:srgbClr val="1F497D"/>
                </a:solidFill>
                <a:latin typeface="Trebuchet MS"/>
                <a:ea typeface="+mn-ea"/>
                <a:cs typeface="Trebuchet MS"/>
              </a:rPr>
              <a:t>7) </a:t>
            </a:r>
            <a:r>
              <a:rPr lang="uk-UA" b="1" kern="1200" spc="7" dirty="0">
                <a:solidFill>
                  <a:srgbClr val="1F497D"/>
                </a:solidFill>
                <a:latin typeface="Trebuchet MS"/>
                <a:ea typeface="+mn-ea"/>
                <a:cs typeface="Trebuchet MS"/>
              </a:rPr>
              <a:t>Комунальні підприємства, установи, організації, засновниками яких є органи місцевого самоврядування, які здійснюють організацію робіт, пов’язаних із першочерговим забезпеченням потреб вразливих категорій населення</a:t>
            </a:r>
            <a:r>
              <a:rPr lang="ru-RU" b="1" kern="1200" spc="7" dirty="0">
                <a:solidFill>
                  <a:srgbClr val="1F497D"/>
                </a:solidFill>
                <a:latin typeface="Trebuchet MS"/>
                <a:ea typeface="+mn-ea"/>
                <a:cs typeface="Trebuchet MS"/>
              </a:rPr>
              <a:t>.</a:t>
            </a:r>
            <a:r>
              <a:rPr lang="uk-UA" b="1" kern="1200" spc="7" dirty="0">
                <a:solidFill>
                  <a:srgbClr val="1F497D"/>
                </a:solidFill>
                <a:latin typeface="Trebuchet MS"/>
                <a:ea typeface="+mn-ea"/>
                <a:cs typeface="Trebuchet MS"/>
              </a:rPr>
              <a:t> </a:t>
            </a:r>
            <a:endParaRPr lang="uk-UA" kern="1200" dirty="0">
              <a:solidFill>
                <a:prstClr val="black"/>
              </a:solidFill>
              <a:latin typeface="Trebuchet MS"/>
              <a:ea typeface="+mn-ea"/>
              <a:cs typeface="Trebuchet MS"/>
            </a:endParaRPr>
          </a:p>
        </p:txBody>
      </p:sp>
      <p:sp>
        <p:nvSpPr>
          <p:cNvPr id="40" name="Блок-схема: узел 39">
            <a:extLst>
              <a:ext uri="{FF2B5EF4-FFF2-40B4-BE49-F238E27FC236}">
                <a16:creationId xmlns:a16="http://schemas.microsoft.com/office/drawing/2014/main" id="{D5DC541F-E4C1-AA7A-C922-C5B3B1D54901}"/>
              </a:ext>
            </a:extLst>
          </p:cNvPr>
          <p:cNvSpPr/>
          <p:nvPr/>
        </p:nvSpPr>
        <p:spPr>
          <a:xfrm>
            <a:off x="2693236" y="5626116"/>
            <a:ext cx="288000" cy="288000"/>
          </a:xfrm>
          <a:prstGeom prst="flowChartConnector">
            <a:avLst/>
          </a:prstGeom>
          <a:solidFill>
            <a:srgbClr val="FEBF0E"/>
          </a:solidFill>
          <a:ln>
            <a:solidFill>
              <a:srgbClr val="FEBF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1" name="object 14">
            <a:extLst>
              <a:ext uri="{FF2B5EF4-FFF2-40B4-BE49-F238E27FC236}">
                <a16:creationId xmlns:a16="http://schemas.microsoft.com/office/drawing/2014/main" id="{A8665C21-EA8E-EDEE-638D-28BF609FF600}"/>
              </a:ext>
            </a:extLst>
          </p:cNvPr>
          <p:cNvSpPr txBox="1"/>
          <p:nvPr/>
        </p:nvSpPr>
        <p:spPr>
          <a:xfrm>
            <a:off x="3161473" y="4620072"/>
            <a:ext cx="8877184" cy="2012088"/>
          </a:xfrm>
          <a:prstGeom prst="rect">
            <a:avLst/>
          </a:prstGeom>
        </p:spPr>
        <p:txBody>
          <a:bodyPr vert="horz" wrap="square" lIns="0" tIns="11429" rIns="0" bIns="0" rtlCol="0">
            <a:spAutoFit/>
          </a:bodyPr>
          <a:lstStyle/>
          <a:p>
            <a:pPr marL="8466" defTabSz="609539">
              <a:spcBef>
                <a:spcPts val="90"/>
              </a:spcBef>
              <a:buClrTx/>
              <a:tabLst>
                <a:tab pos="1301620" algn="l"/>
                <a:tab pos="2402176" algn="l"/>
              </a:tabLst>
            </a:pPr>
            <a:r>
              <a:rPr lang="ru-RU" sz="1300" b="1" kern="1200" spc="7" dirty="0">
                <a:solidFill>
                  <a:srgbClr val="1F497D"/>
                </a:solidFill>
                <a:latin typeface="Trebuchet MS"/>
                <a:ea typeface="+mn-ea"/>
                <a:cs typeface="Trebuchet MS"/>
              </a:rPr>
              <a:t>8) </a:t>
            </a:r>
            <a:r>
              <a:rPr lang="uk-UA" sz="1300" b="1" kern="1200" spc="7" dirty="0">
                <a:solidFill>
                  <a:srgbClr val="1F497D"/>
                </a:solidFill>
                <a:latin typeface="Trebuchet MS"/>
                <a:ea typeface="+mn-ea"/>
                <a:cs typeface="Trebuchet MS"/>
              </a:rPr>
              <a:t>Підприємства, установи, організації, незалежно від форми власності, які надають послуги з постачання теплової енергії, постачання гарячої води, централізованого водопостачання, централізованого водовідведення, здійснюють виробництво, передачу та розподілення електроенергії, виробництво газу, розподілення газоподібного палива через місцеві (локальні) трубопроводи, збирання, оброблення й видалення відходів, здійснюють іншу діяльність щодо поводження з відходами (та мають види діяльності (станом на 01 січня поточного календарного року), згідно з кодами до національного класифікатора ДК 009:2010 «Класифікація видів економічної діяльності», затвердженого наказом Державного комітету України з питань технічного регулювання та споживчої політики від 11 жовтня 2010 року № 457, </a:t>
            </a:r>
            <a:r>
              <a:rPr lang="uk-UA" sz="1300" b="1" u="sng" kern="1200" spc="7" dirty="0">
                <a:solidFill>
                  <a:srgbClr val="1F497D"/>
                </a:solidFill>
                <a:latin typeface="Trebuchet MS"/>
                <a:ea typeface="+mn-ea"/>
                <a:cs typeface="Trebuchet MS"/>
              </a:rPr>
              <a:t>у секціях </a:t>
            </a:r>
            <a:r>
              <a:rPr lang="en-US" sz="1300" b="1" u="sng" kern="1200" spc="7" dirty="0">
                <a:solidFill>
                  <a:srgbClr val="1F497D"/>
                </a:solidFill>
                <a:latin typeface="Trebuchet MS"/>
                <a:ea typeface="+mn-ea"/>
                <a:cs typeface="Trebuchet MS"/>
              </a:rPr>
              <a:t>D </a:t>
            </a:r>
            <a:r>
              <a:rPr lang="uk-UA" sz="1300" b="1" u="sng" kern="1200" spc="7" dirty="0">
                <a:solidFill>
                  <a:srgbClr val="1F497D"/>
                </a:solidFill>
                <a:latin typeface="Trebuchet MS"/>
                <a:ea typeface="+mn-ea"/>
                <a:cs typeface="Trebuchet MS"/>
              </a:rPr>
              <a:t>та Е</a:t>
            </a:r>
            <a:r>
              <a:rPr lang="uk-UA" sz="1300" b="1" kern="1200" spc="7" dirty="0">
                <a:solidFill>
                  <a:srgbClr val="1F497D"/>
                </a:solidFill>
                <a:latin typeface="Trebuchet MS"/>
                <a:ea typeface="+mn-ea"/>
                <a:cs typeface="Trebuchet MS"/>
              </a:rPr>
              <a:t>), що </a:t>
            </a:r>
            <a:r>
              <a:rPr lang="uk-UA" sz="1300" b="1" u="sng" kern="1200" spc="7" dirty="0">
                <a:solidFill>
                  <a:srgbClr val="1F497D"/>
                </a:solidFill>
                <a:latin typeface="Trebuchet MS"/>
                <a:ea typeface="+mn-ea"/>
                <a:cs typeface="Trebuchet MS"/>
              </a:rPr>
              <a:t>є необхідними для забезпечення життєдіяльності відповідної територіальної громади</a:t>
            </a:r>
            <a:r>
              <a:rPr lang="uk-UA" sz="1300" b="1" kern="1200" spc="7" dirty="0">
                <a:solidFill>
                  <a:srgbClr val="1F497D"/>
                </a:solidFill>
                <a:latin typeface="Trebuchet MS"/>
                <a:ea typeface="+mn-ea"/>
                <a:cs typeface="Trebuchet MS"/>
              </a:rPr>
              <a:t> Чернівецької області. </a:t>
            </a:r>
            <a:endParaRPr lang="uk-UA" sz="1300" kern="1200" dirty="0">
              <a:solidFill>
                <a:prstClr val="black"/>
              </a:solidFill>
              <a:latin typeface="Trebuchet MS"/>
              <a:ea typeface="+mn-ea"/>
              <a:cs typeface="Trebuchet MS"/>
            </a:endParaRPr>
          </a:p>
        </p:txBody>
      </p:sp>
      <p:sp>
        <p:nvSpPr>
          <p:cNvPr id="6" name="Заголовок 7">
            <a:extLst>
              <a:ext uri="{FF2B5EF4-FFF2-40B4-BE49-F238E27FC236}">
                <a16:creationId xmlns:a16="http://schemas.microsoft.com/office/drawing/2014/main" id="{15661FB8-B47C-BE86-FDB6-63B04E26D583}"/>
              </a:ext>
            </a:extLst>
          </p:cNvPr>
          <p:cNvSpPr>
            <a:spLocks noGrp="1"/>
          </p:cNvSpPr>
          <p:nvPr>
            <p:ph type="title"/>
          </p:nvPr>
        </p:nvSpPr>
        <p:spPr>
          <a:xfrm>
            <a:off x="164254" y="158894"/>
            <a:ext cx="10862972" cy="554870"/>
          </a:xfrm>
        </p:spPr>
        <p:txBody>
          <a:bodyPr/>
          <a:lstStyle/>
          <a:p>
            <a:r>
              <a:rPr lang="uk-UA" sz="2000" dirty="0">
                <a:latin typeface="Tahoma" panose="020B0604030504040204" pitchFamily="34" charset="0"/>
                <a:ea typeface="Tahoma" panose="020B0604030504040204" pitchFamily="34" charset="0"/>
                <a:cs typeface="Tahoma" panose="020B0604030504040204" pitchFamily="34" charset="0"/>
                <a:sym typeface="Nunito Sans"/>
              </a:rPr>
              <a:t>Розпорядження Чернівецької обласної державної адміністрації </a:t>
            </a:r>
            <a:br>
              <a:rPr lang="uk-UA" sz="2000" dirty="0">
                <a:latin typeface="Tahoma" panose="020B0604030504040204" pitchFamily="34" charset="0"/>
                <a:ea typeface="Tahoma" panose="020B0604030504040204" pitchFamily="34" charset="0"/>
                <a:cs typeface="Tahoma" panose="020B0604030504040204" pitchFamily="34" charset="0"/>
                <a:sym typeface="Nunito Sans"/>
              </a:rPr>
            </a:br>
            <a:r>
              <a:rPr lang="uk-UA" sz="2000" dirty="0">
                <a:latin typeface="Tahoma" panose="020B0604030504040204" pitchFamily="34" charset="0"/>
                <a:ea typeface="Tahoma" panose="020B0604030504040204" pitchFamily="34" charset="0"/>
                <a:cs typeface="Tahoma" panose="020B0604030504040204" pitchFamily="34" charset="0"/>
                <a:sym typeface="Nunito Sans"/>
              </a:rPr>
              <a:t>(обласної військової адміністрації) від 09 вересня 2025 року № 1218-р </a:t>
            </a:r>
            <a:endParaRPr lang="ru-RU"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10612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69" name="Google Shape;369;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29791" y="6189717"/>
            <a:ext cx="1137629" cy="579460"/>
          </a:xfrm>
          <a:prstGeom prst="rect">
            <a:avLst/>
          </a:prstGeom>
          <a:noFill/>
          <a:ln>
            <a:noFill/>
          </a:ln>
        </p:spPr>
      </p:pic>
      <p:sp>
        <p:nvSpPr>
          <p:cNvPr id="3" name="Прямоугольник 2">
            <a:extLst>
              <a:ext uri="{FF2B5EF4-FFF2-40B4-BE49-F238E27FC236}">
                <a16:creationId xmlns:a16="http://schemas.microsoft.com/office/drawing/2014/main" id="{87690076-0D45-BFA8-E9AA-6DB26F610D04}"/>
              </a:ext>
            </a:extLst>
          </p:cNvPr>
          <p:cNvSpPr/>
          <p:nvPr/>
        </p:nvSpPr>
        <p:spPr>
          <a:xfrm>
            <a:off x="151756" y="1634054"/>
            <a:ext cx="2472611" cy="4370427"/>
          </a:xfrm>
          <a:prstGeom prst="rect">
            <a:avLst/>
          </a:prstGeom>
        </p:spPr>
        <p:txBody>
          <a:bodyPr wrap="square">
            <a:spAutoFit/>
          </a:bodyPr>
          <a:lstStyle/>
          <a:p>
            <a:pPr algn="ctr"/>
            <a:r>
              <a:rPr lang="uk-UA" sz="2400" dirty="0">
                <a:ln>
                  <a:solidFill>
                    <a:srgbClr val="203965"/>
                  </a:solidFill>
                </a:ln>
                <a:solidFill>
                  <a:srgbClr val="203965"/>
                </a:solidFill>
              </a:rPr>
              <a:t>КРИТЕРІЇ (13)</a:t>
            </a:r>
          </a:p>
          <a:p>
            <a:pPr algn="ctr"/>
            <a:r>
              <a:rPr lang="uk-UA" sz="1800" dirty="0">
                <a:ln>
                  <a:solidFill>
                    <a:srgbClr val="203965"/>
                  </a:solidFill>
                </a:ln>
                <a:solidFill>
                  <a:srgbClr val="203965"/>
                </a:solidFill>
              </a:rPr>
              <a:t>за якими здійснюється визначення підприємств, установ і організацій, які мають важливе значення для забезпечення потреб територіальних громад Чернівецької області</a:t>
            </a:r>
          </a:p>
          <a:p>
            <a:pPr algn="ctr"/>
            <a:r>
              <a:rPr lang="uk-UA" dirty="0">
                <a:ln>
                  <a:solidFill>
                    <a:srgbClr val="FF0000"/>
                  </a:solidFill>
                </a:ln>
                <a:solidFill>
                  <a:srgbClr val="FF0000"/>
                </a:solidFill>
              </a:rPr>
              <a:t>(використовуються виключно для підпункту</a:t>
            </a:r>
            <a:r>
              <a:rPr lang="ru-RU" dirty="0">
                <a:ln>
                  <a:solidFill>
                    <a:srgbClr val="FF0000"/>
                  </a:solidFill>
                </a:ln>
                <a:solidFill>
                  <a:srgbClr val="FF0000"/>
                </a:solidFill>
              </a:rPr>
              <a:t> 4 пункту 2 </a:t>
            </a:r>
            <a:r>
              <a:rPr lang="uk-UA" dirty="0">
                <a:ln>
                  <a:solidFill>
                    <a:srgbClr val="FF0000"/>
                  </a:solidFill>
                </a:ln>
                <a:solidFill>
                  <a:srgbClr val="FF0000"/>
                </a:solidFill>
              </a:rPr>
              <a:t>Критеріїв</a:t>
            </a:r>
            <a:r>
              <a:rPr lang="ru-RU" dirty="0">
                <a:ln>
                  <a:solidFill>
                    <a:srgbClr val="FF0000"/>
                  </a:solidFill>
                </a:ln>
                <a:solidFill>
                  <a:srgbClr val="FF0000"/>
                </a:solidFill>
              </a:rPr>
              <a:t> та порядку)</a:t>
            </a:r>
            <a:endParaRPr lang="uk-UA" dirty="0">
              <a:ln>
                <a:solidFill>
                  <a:srgbClr val="FF0000"/>
                </a:solidFill>
              </a:ln>
              <a:solidFill>
                <a:srgbClr val="FF0000"/>
              </a:solidFill>
            </a:endParaRPr>
          </a:p>
        </p:txBody>
      </p:sp>
      <p:cxnSp>
        <p:nvCxnSpPr>
          <p:cNvPr id="29" name="Прямая соединительная линия 28">
            <a:extLst>
              <a:ext uri="{FF2B5EF4-FFF2-40B4-BE49-F238E27FC236}">
                <a16:creationId xmlns:a16="http://schemas.microsoft.com/office/drawing/2014/main" id="{BDEB8CEF-C47D-4D93-2711-B0C718A1C353}"/>
              </a:ext>
            </a:extLst>
          </p:cNvPr>
          <p:cNvCxnSpPr/>
          <p:nvPr/>
        </p:nvCxnSpPr>
        <p:spPr>
          <a:xfrm>
            <a:off x="2852056" y="1089472"/>
            <a:ext cx="0" cy="5652000"/>
          </a:xfrm>
          <a:prstGeom prst="line">
            <a:avLst/>
          </a:prstGeom>
          <a:ln w="22225">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1" name="Блок-схема: узел 30">
            <a:extLst>
              <a:ext uri="{FF2B5EF4-FFF2-40B4-BE49-F238E27FC236}">
                <a16:creationId xmlns:a16="http://schemas.microsoft.com/office/drawing/2014/main" id="{4D232457-D872-A9AF-D924-4E42C80D7E4C}"/>
              </a:ext>
            </a:extLst>
          </p:cNvPr>
          <p:cNvSpPr/>
          <p:nvPr/>
        </p:nvSpPr>
        <p:spPr>
          <a:xfrm>
            <a:off x="2700647" y="1667906"/>
            <a:ext cx="288000" cy="288000"/>
          </a:xfrm>
          <a:prstGeom prst="flowChartConnector">
            <a:avLst/>
          </a:prstGeom>
          <a:solidFill>
            <a:srgbClr val="FEBF0E"/>
          </a:solidFill>
          <a:ln>
            <a:solidFill>
              <a:srgbClr val="FEBF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object 14">
            <a:extLst>
              <a:ext uri="{FF2B5EF4-FFF2-40B4-BE49-F238E27FC236}">
                <a16:creationId xmlns:a16="http://schemas.microsoft.com/office/drawing/2014/main" id="{176699BB-4AA1-8202-54B3-CF6ACDC149C9}"/>
              </a:ext>
            </a:extLst>
          </p:cNvPr>
          <p:cNvSpPr txBox="1"/>
          <p:nvPr/>
        </p:nvSpPr>
        <p:spPr>
          <a:xfrm>
            <a:off x="3234007" y="1492808"/>
            <a:ext cx="8861077" cy="873315"/>
          </a:xfrm>
          <a:prstGeom prst="rect">
            <a:avLst/>
          </a:prstGeom>
        </p:spPr>
        <p:txBody>
          <a:bodyPr vert="horz" wrap="square" lIns="0" tIns="11429" rIns="0" bIns="0" rtlCol="0">
            <a:spAutoFit/>
          </a:bodyPr>
          <a:lstStyle/>
          <a:p>
            <a:pPr marL="8466" defTabSz="609539">
              <a:spcBef>
                <a:spcPts val="90"/>
              </a:spcBef>
              <a:buClrTx/>
              <a:tabLst>
                <a:tab pos="1301620" algn="l"/>
                <a:tab pos="2402176" algn="l"/>
              </a:tabLst>
            </a:pPr>
            <a:r>
              <a:rPr lang="ru-RU" b="1" kern="1200" spc="7" dirty="0">
                <a:solidFill>
                  <a:srgbClr val="1F497D"/>
                </a:solidFill>
                <a:latin typeface="Trebuchet MS"/>
                <a:ea typeface="+mn-ea"/>
                <a:cs typeface="Trebuchet MS"/>
              </a:rPr>
              <a:t>9) </a:t>
            </a:r>
            <a:r>
              <a:rPr lang="uk-UA" b="1" kern="1200" spc="7" dirty="0">
                <a:solidFill>
                  <a:srgbClr val="1F497D"/>
                </a:solidFill>
                <a:latin typeface="Trebuchet MS"/>
                <a:ea typeface="+mn-ea"/>
                <a:cs typeface="Trebuchet MS"/>
              </a:rPr>
              <a:t>Розмір середньої заробітної плати застрахованих осіб-працівників на підприємстві, установі, організації за останній календарний квартал становить </a:t>
            </a:r>
            <a:r>
              <a:rPr lang="uk-UA" b="1" u="sng" kern="1200" spc="7" dirty="0">
                <a:solidFill>
                  <a:srgbClr val="1F497D"/>
                </a:solidFill>
                <a:latin typeface="Trebuchet MS"/>
                <a:ea typeface="+mn-ea"/>
                <a:cs typeface="Trebuchet MS"/>
              </a:rPr>
              <a:t>4 і більше розмірів мінімальної заробітної плати</a:t>
            </a:r>
            <a:r>
              <a:rPr lang="uk-UA" b="1" kern="1200" spc="7" dirty="0">
                <a:solidFill>
                  <a:srgbClr val="1F497D"/>
                </a:solidFill>
                <a:latin typeface="Trebuchet MS"/>
                <a:ea typeface="+mn-ea"/>
                <a:cs typeface="Trebuchet MS"/>
              </a:rPr>
              <a:t>, встановленої на відповідний рік, що підтверджується довідкою, наданою підприємством, установою, організацією. </a:t>
            </a:r>
            <a:endParaRPr lang="uk-UA" kern="1200" dirty="0">
              <a:solidFill>
                <a:prstClr val="black"/>
              </a:solidFill>
              <a:latin typeface="Trebuchet MS"/>
              <a:ea typeface="+mn-ea"/>
              <a:cs typeface="Trebuchet MS"/>
            </a:endParaRPr>
          </a:p>
        </p:txBody>
      </p:sp>
      <p:sp>
        <p:nvSpPr>
          <p:cNvPr id="36" name="Блок-схема: узел 35">
            <a:extLst>
              <a:ext uri="{FF2B5EF4-FFF2-40B4-BE49-F238E27FC236}">
                <a16:creationId xmlns:a16="http://schemas.microsoft.com/office/drawing/2014/main" id="{96B5AFD4-2BD2-CC45-3359-5DAA26785315}"/>
              </a:ext>
            </a:extLst>
          </p:cNvPr>
          <p:cNvSpPr/>
          <p:nvPr/>
        </p:nvSpPr>
        <p:spPr>
          <a:xfrm>
            <a:off x="2708056" y="3575011"/>
            <a:ext cx="288000" cy="288000"/>
          </a:xfrm>
          <a:prstGeom prst="flowChartConnector">
            <a:avLst/>
          </a:prstGeom>
          <a:solidFill>
            <a:srgbClr val="FEBF0E"/>
          </a:solidFill>
          <a:ln>
            <a:solidFill>
              <a:srgbClr val="FEBF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7" name="object 14">
            <a:extLst>
              <a:ext uri="{FF2B5EF4-FFF2-40B4-BE49-F238E27FC236}">
                <a16:creationId xmlns:a16="http://schemas.microsoft.com/office/drawing/2014/main" id="{2E75EA9F-2D9E-59EB-63ED-1BEB64AC4979}"/>
              </a:ext>
            </a:extLst>
          </p:cNvPr>
          <p:cNvSpPr txBox="1"/>
          <p:nvPr/>
        </p:nvSpPr>
        <p:spPr>
          <a:xfrm>
            <a:off x="3223745" y="3382609"/>
            <a:ext cx="8871339" cy="873315"/>
          </a:xfrm>
          <a:prstGeom prst="rect">
            <a:avLst/>
          </a:prstGeom>
        </p:spPr>
        <p:txBody>
          <a:bodyPr vert="horz" wrap="square" lIns="0" tIns="11429" rIns="0" bIns="0" rtlCol="0">
            <a:spAutoFit/>
          </a:bodyPr>
          <a:lstStyle/>
          <a:p>
            <a:pPr marL="8466" defTabSz="609539">
              <a:spcBef>
                <a:spcPts val="90"/>
              </a:spcBef>
              <a:buClrTx/>
              <a:tabLst>
                <a:tab pos="1301620" algn="l"/>
                <a:tab pos="2402176" algn="l"/>
              </a:tabLst>
            </a:pPr>
            <a:r>
              <a:rPr lang="ru-RU" b="1" kern="1200" spc="7" dirty="0">
                <a:solidFill>
                  <a:srgbClr val="1F497D"/>
                </a:solidFill>
                <a:latin typeface="Trebuchet MS"/>
                <a:ea typeface="+mn-ea"/>
                <a:cs typeface="Trebuchet MS"/>
              </a:rPr>
              <a:t>10) </a:t>
            </a:r>
            <a:r>
              <a:rPr lang="uk-UA" b="1" kern="1200" spc="7" dirty="0">
                <a:solidFill>
                  <a:srgbClr val="1F497D"/>
                </a:solidFill>
                <a:latin typeface="Trebuchet MS"/>
                <a:ea typeface="+mn-ea"/>
                <a:cs typeface="Trebuchet MS"/>
              </a:rPr>
              <a:t>Підприємства, установи, організації, які здійснюють виробництво товарів подвійного використання, військового та/або оборонного призначення, їх комплектуючих та мають чинні договори (контракти) на виробництво (постачання) зазначеної продукції для забезпечення потреб сил оборони України</a:t>
            </a:r>
            <a:r>
              <a:rPr lang="ru-RU" b="1" kern="1200" spc="7" dirty="0">
                <a:solidFill>
                  <a:srgbClr val="1F497D"/>
                </a:solidFill>
                <a:latin typeface="Trebuchet MS"/>
                <a:ea typeface="+mn-ea"/>
                <a:cs typeface="Trebuchet MS"/>
              </a:rPr>
              <a:t>.</a:t>
            </a:r>
            <a:r>
              <a:rPr lang="uk-UA" b="1" kern="1200" spc="7" dirty="0">
                <a:solidFill>
                  <a:srgbClr val="1F497D"/>
                </a:solidFill>
                <a:latin typeface="Trebuchet MS"/>
                <a:ea typeface="+mn-ea"/>
                <a:cs typeface="Trebuchet MS"/>
              </a:rPr>
              <a:t> </a:t>
            </a:r>
            <a:endParaRPr lang="uk-UA" kern="1200" dirty="0">
              <a:solidFill>
                <a:prstClr val="black"/>
              </a:solidFill>
              <a:latin typeface="Trebuchet MS"/>
              <a:ea typeface="+mn-ea"/>
              <a:cs typeface="Trebuchet MS"/>
            </a:endParaRPr>
          </a:p>
        </p:txBody>
      </p:sp>
      <p:sp>
        <p:nvSpPr>
          <p:cNvPr id="38" name="Блок-схема: узел 37">
            <a:extLst>
              <a:ext uri="{FF2B5EF4-FFF2-40B4-BE49-F238E27FC236}">
                <a16:creationId xmlns:a16="http://schemas.microsoft.com/office/drawing/2014/main" id="{D2F4F9A7-B000-352E-24B2-BAA25E607B4B}"/>
              </a:ext>
            </a:extLst>
          </p:cNvPr>
          <p:cNvSpPr/>
          <p:nvPr/>
        </p:nvSpPr>
        <p:spPr>
          <a:xfrm>
            <a:off x="2708056" y="5482116"/>
            <a:ext cx="288000" cy="288000"/>
          </a:xfrm>
          <a:prstGeom prst="flowChartConnector">
            <a:avLst/>
          </a:prstGeom>
          <a:solidFill>
            <a:srgbClr val="FEBF0E"/>
          </a:solidFill>
          <a:ln>
            <a:solidFill>
              <a:srgbClr val="FEBF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9" name="object 14">
            <a:extLst>
              <a:ext uri="{FF2B5EF4-FFF2-40B4-BE49-F238E27FC236}">
                <a16:creationId xmlns:a16="http://schemas.microsoft.com/office/drawing/2014/main" id="{9F6DFCDD-C351-7B33-1EAA-AFED53E9CDC1}"/>
              </a:ext>
            </a:extLst>
          </p:cNvPr>
          <p:cNvSpPr txBox="1"/>
          <p:nvPr/>
        </p:nvSpPr>
        <p:spPr>
          <a:xfrm>
            <a:off x="3223745" y="4974015"/>
            <a:ext cx="8831014" cy="1304202"/>
          </a:xfrm>
          <a:prstGeom prst="rect">
            <a:avLst/>
          </a:prstGeom>
        </p:spPr>
        <p:txBody>
          <a:bodyPr vert="horz" wrap="square" lIns="0" tIns="11429" rIns="0" bIns="0" rtlCol="0">
            <a:spAutoFit/>
          </a:bodyPr>
          <a:lstStyle/>
          <a:p>
            <a:pPr marL="8466" defTabSz="609539">
              <a:spcBef>
                <a:spcPts val="90"/>
              </a:spcBef>
              <a:buClrTx/>
              <a:tabLst>
                <a:tab pos="1301620" algn="l"/>
                <a:tab pos="2402176" algn="l"/>
              </a:tabLst>
            </a:pPr>
            <a:r>
              <a:rPr lang="ru-RU" b="1" kern="1200" spc="7" dirty="0">
                <a:solidFill>
                  <a:srgbClr val="1F497D"/>
                </a:solidFill>
                <a:latin typeface="Trebuchet MS"/>
                <a:ea typeface="+mn-ea"/>
                <a:cs typeface="Trebuchet MS"/>
              </a:rPr>
              <a:t>11) </a:t>
            </a:r>
            <a:r>
              <a:rPr lang="uk-UA" b="1" kern="1200" spc="7" dirty="0">
                <a:solidFill>
                  <a:srgbClr val="1F497D"/>
                </a:solidFill>
                <a:latin typeface="Trebuchet MS"/>
                <a:ea typeface="+mn-ea"/>
                <a:cs typeface="Trebuchet MS"/>
              </a:rPr>
              <a:t>Підприємства, установи організації, які здійснюють для забезпечення потреб оборони України будівництво військових інженерно-технічних та фортифікаційних споруд або виробництво продукції (матеріалів), яка використовується для будівництва таких військових інженерно-технічних та фортифікаційних споруд та мають чинні договори (контракти) з відповідним державним замовником (Чернівецькою обласною військовою адміністрацією, її структурними підрозділами або визначеними нею суб’єктами господарювання).</a:t>
            </a:r>
            <a:endParaRPr lang="uk-UA" kern="1200" dirty="0">
              <a:solidFill>
                <a:prstClr val="black"/>
              </a:solidFill>
              <a:latin typeface="Trebuchet MS"/>
              <a:ea typeface="+mn-ea"/>
              <a:cs typeface="Trebuchet MS"/>
            </a:endParaRPr>
          </a:p>
        </p:txBody>
      </p:sp>
      <p:sp>
        <p:nvSpPr>
          <p:cNvPr id="5" name="Заголовок 7">
            <a:extLst>
              <a:ext uri="{FF2B5EF4-FFF2-40B4-BE49-F238E27FC236}">
                <a16:creationId xmlns:a16="http://schemas.microsoft.com/office/drawing/2014/main" id="{6E50D628-6F19-75ED-E7BB-DDDE36E48280}"/>
              </a:ext>
            </a:extLst>
          </p:cNvPr>
          <p:cNvSpPr>
            <a:spLocks noGrp="1"/>
          </p:cNvSpPr>
          <p:nvPr>
            <p:ph type="title"/>
          </p:nvPr>
        </p:nvSpPr>
        <p:spPr>
          <a:xfrm>
            <a:off x="164254" y="158894"/>
            <a:ext cx="10862972" cy="554870"/>
          </a:xfrm>
        </p:spPr>
        <p:txBody>
          <a:bodyPr/>
          <a:lstStyle/>
          <a:p>
            <a:r>
              <a:rPr lang="uk-UA" sz="2000" dirty="0">
                <a:latin typeface="Tahoma" panose="020B0604030504040204" pitchFamily="34" charset="0"/>
                <a:ea typeface="Tahoma" panose="020B0604030504040204" pitchFamily="34" charset="0"/>
                <a:cs typeface="Tahoma" panose="020B0604030504040204" pitchFamily="34" charset="0"/>
                <a:sym typeface="Nunito Sans"/>
              </a:rPr>
              <a:t>Розпорядження Чернівецької обласної державної адміністрації </a:t>
            </a:r>
            <a:br>
              <a:rPr lang="uk-UA" sz="2000" dirty="0">
                <a:latin typeface="Tahoma" panose="020B0604030504040204" pitchFamily="34" charset="0"/>
                <a:ea typeface="Tahoma" panose="020B0604030504040204" pitchFamily="34" charset="0"/>
                <a:cs typeface="Tahoma" panose="020B0604030504040204" pitchFamily="34" charset="0"/>
                <a:sym typeface="Nunito Sans"/>
              </a:rPr>
            </a:br>
            <a:r>
              <a:rPr lang="uk-UA" sz="2000" dirty="0">
                <a:latin typeface="Tahoma" panose="020B0604030504040204" pitchFamily="34" charset="0"/>
                <a:ea typeface="Tahoma" panose="020B0604030504040204" pitchFamily="34" charset="0"/>
                <a:cs typeface="Tahoma" panose="020B0604030504040204" pitchFamily="34" charset="0"/>
                <a:sym typeface="Nunito Sans"/>
              </a:rPr>
              <a:t>(обласної військової адміністрації) від 09 вересня 2025 року № 1218-р </a:t>
            </a:r>
            <a:endParaRPr lang="ru-RU"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825312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1">
          <a:extLst>
            <a:ext uri="{FF2B5EF4-FFF2-40B4-BE49-F238E27FC236}">
              <a16:creationId xmlns:a16="http://schemas.microsoft.com/office/drawing/2014/main" id="{EFA0B184-D44D-1C5E-68A1-BE4AFB65A513}"/>
            </a:ext>
          </a:extLst>
        </p:cNvPr>
        <p:cNvGrpSpPr/>
        <p:nvPr/>
      </p:nvGrpSpPr>
      <p:grpSpPr>
        <a:xfrm>
          <a:off x="0" y="0"/>
          <a:ext cx="0" cy="0"/>
          <a:chOff x="0" y="0"/>
          <a:chExt cx="0" cy="0"/>
        </a:xfrm>
      </p:grpSpPr>
      <p:pic>
        <p:nvPicPr>
          <p:cNvPr id="369" name="Google Shape;369;p7">
            <a:extLst>
              <a:ext uri="{FF2B5EF4-FFF2-40B4-BE49-F238E27FC236}">
                <a16:creationId xmlns:a16="http://schemas.microsoft.com/office/drawing/2014/main" id="{0D206BCF-AA20-0991-EEAF-C45D25CD0346}"/>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29791" y="6189717"/>
            <a:ext cx="1137629" cy="579460"/>
          </a:xfrm>
          <a:prstGeom prst="rect">
            <a:avLst/>
          </a:prstGeom>
          <a:noFill/>
          <a:ln>
            <a:noFill/>
          </a:ln>
        </p:spPr>
      </p:pic>
      <p:sp>
        <p:nvSpPr>
          <p:cNvPr id="3" name="Прямоугольник 2">
            <a:extLst>
              <a:ext uri="{FF2B5EF4-FFF2-40B4-BE49-F238E27FC236}">
                <a16:creationId xmlns:a16="http://schemas.microsoft.com/office/drawing/2014/main" id="{37B01D2E-6275-36EE-40CE-0BC58A5A1E48}"/>
              </a:ext>
            </a:extLst>
          </p:cNvPr>
          <p:cNvSpPr/>
          <p:nvPr/>
        </p:nvSpPr>
        <p:spPr>
          <a:xfrm>
            <a:off x="151756" y="1634054"/>
            <a:ext cx="2472611" cy="4370427"/>
          </a:xfrm>
          <a:prstGeom prst="rect">
            <a:avLst/>
          </a:prstGeom>
        </p:spPr>
        <p:txBody>
          <a:bodyPr wrap="square">
            <a:spAutoFit/>
          </a:bodyPr>
          <a:lstStyle/>
          <a:p>
            <a:pPr algn="ctr"/>
            <a:r>
              <a:rPr lang="uk-UA" sz="2400" dirty="0">
                <a:ln>
                  <a:solidFill>
                    <a:srgbClr val="203965"/>
                  </a:solidFill>
                </a:ln>
                <a:solidFill>
                  <a:srgbClr val="203965"/>
                </a:solidFill>
              </a:rPr>
              <a:t>КРИТЕРІЇ (13)</a:t>
            </a:r>
          </a:p>
          <a:p>
            <a:pPr algn="ctr"/>
            <a:r>
              <a:rPr lang="uk-UA" sz="1800" dirty="0">
                <a:ln>
                  <a:solidFill>
                    <a:srgbClr val="203965"/>
                  </a:solidFill>
                </a:ln>
                <a:solidFill>
                  <a:srgbClr val="203965"/>
                </a:solidFill>
              </a:rPr>
              <a:t>за якими здійснюється визначення підприємств, установ і організацій, які мають важливе значення для забезпечення потреб територіальних громад Чернівецької області</a:t>
            </a:r>
          </a:p>
          <a:p>
            <a:pPr algn="ctr"/>
            <a:r>
              <a:rPr lang="uk-UA" dirty="0">
                <a:ln>
                  <a:solidFill>
                    <a:srgbClr val="FF0000"/>
                  </a:solidFill>
                </a:ln>
                <a:solidFill>
                  <a:srgbClr val="FF0000"/>
                </a:solidFill>
              </a:rPr>
              <a:t>(використовуються виключно для підпункту</a:t>
            </a:r>
            <a:r>
              <a:rPr lang="ru-RU" dirty="0">
                <a:ln>
                  <a:solidFill>
                    <a:srgbClr val="FF0000"/>
                  </a:solidFill>
                </a:ln>
                <a:solidFill>
                  <a:srgbClr val="FF0000"/>
                </a:solidFill>
              </a:rPr>
              <a:t> 4 пункту 2 </a:t>
            </a:r>
            <a:r>
              <a:rPr lang="uk-UA" dirty="0">
                <a:ln>
                  <a:solidFill>
                    <a:srgbClr val="FF0000"/>
                  </a:solidFill>
                </a:ln>
                <a:solidFill>
                  <a:srgbClr val="FF0000"/>
                </a:solidFill>
              </a:rPr>
              <a:t>Критеріїв</a:t>
            </a:r>
            <a:r>
              <a:rPr lang="ru-RU" dirty="0">
                <a:ln>
                  <a:solidFill>
                    <a:srgbClr val="FF0000"/>
                  </a:solidFill>
                </a:ln>
                <a:solidFill>
                  <a:srgbClr val="FF0000"/>
                </a:solidFill>
              </a:rPr>
              <a:t> та порядку)</a:t>
            </a:r>
            <a:endParaRPr lang="uk-UA" dirty="0">
              <a:ln>
                <a:solidFill>
                  <a:srgbClr val="FF0000"/>
                </a:solidFill>
              </a:ln>
              <a:solidFill>
                <a:srgbClr val="FF0000"/>
              </a:solidFill>
            </a:endParaRPr>
          </a:p>
        </p:txBody>
      </p:sp>
      <p:cxnSp>
        <p:nvCxnSpPr>
          <p:cNvPr id="29" name="Прямая соединительная линия 28">
            <a:extLst>
              <a:ext uri="{FF2B5EF4-FFF2-40B4-BE49-F238E27FC236}">
                <a16:creationId xmlns:a16="http://schemas.microsoft.com/office/drawing/2014/main" id="{FF822AD3-3F49-572B-3C68-A0DFC7A00DDE}"/>
              </a:ext>
            </a:extLst>
          </p:cNvPr>
          <p:cNvCxnSpPr/>
          <p:nvPr/>
        </p:nvCxnSpPr>
        <p:spPr>
          <a:xfrm>
            <a:off x="2852056" y="1089472"/>
            <a:ext cx="0" cy="5652000"/>
          </a:xfrm>
          <a:prstGeom prst="line">
            <a:avLst/>
          </a:prstGeom>
          <a:ln w="22225">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1" name="Блок-схема: узел 30">
            <a:extLst>
              <a:ext uri="{FF2B5EF4-FFF2-40B4-BE49-F238E27FC236}">
                <a16:creationId xmlns:a16="http://schemas.microsoft.com/office/drawing/2014/main" id="{7EDF9DF6-388D-FEEF-735D-8CCDD623E42F}"/>
              </a:ext>
            </a:extLst>
          </p:cNvPr>
          <p:cNvSpPr/>
          <p:nvPr/>
        </p:nvSpPr>
        <p:spPr>
          <a:xfrm>
            <a:off x="2708056" y="2044242"/>
            <a:ext cx="288000" cy="288000"/>
          </a:xfrm>
          <a:prstGeom prst="flowChartConnector">
            <a:avLst/>
          </a:prstGeom>
          <a:solidFill>
            <a:srgbClr val="FEBF0E"/>
          </a:solidFill>
          <a:ln>
            <a:solidFill>
              <a:srgbClr val="FEBF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object 14">
            <a:extLst>
              <a:ext uri="{FF2B5EF4-FFF2-40B4-BE49-F238E27FC236}">
                <a16:creationId xmlns:a16="http://schemas.microsoft.com/office/drawing/2014/main" id="{EE365E56-4378-77A4-98B8-6AFC770E777A}"/>
              </a:ext>
            </a:extLst>
          </p:cNvPr>
          <p:cNvSpPr txBox="1"/>
          <p:nvPr/>
        </p:nvSpPr>
        <p:spPr>
          <a:xfrm>
            <a:off x="3234007" y="1859306"/>
            <a:ext cx="8861077" cy="657871"/>
          </a:xfrm>
          <a:prstGeom prst="rect">
            <a:avLst/>
          </a:prstGeom>
        </p:spPr>
        <p:txBody>
          <a:bodyPr vert="horz" wrap="square" lIns="0" tIns="11429" rIns="0" bIns="0" rtlCol="0">
            <a:spAutoFit/>
          </a:bodyPr>
          <a:lstStyle/>
          <a:p>
            <a:pPr marL="8466" defTabSz="609539">
              <a:spcBef>
                <a:spcPts val="90"/>
              </a:spcBef>
              <a:buClrTx/>
              <a:tabLst>
                <a:tab pos="1301620" algn="l"/>
                <a:tab pos="2402176" algn="l"/>
              </a:tabLst>
            </a:pPr>
            <a:r>
              <a:rPr lang="ru-RU" b="1" kern="1200" spc="7" dirty="0">
                <a:solidFill>
                  <a:srgbClr val="1F497D"/>
                </a:solidFill>
                <a:latin typeface="Trebuchet MS"/>
                <a:ea typeface="+mn-ea"/>
                <a:cs typeface="Trebuchet MS"/>
              </a:rPr>
              <a:t>12) </a:t>
            </a:r>
            <a:r>
              <a:rPr lang="uk-UA" b="1" kern="1200" spc="7" dirty="0">
                <a:solidFill>
                  <a:srgbClr val="1F497D"/>
                </a:solidFill>
                <a:latin typeface="Trebuchet MS"/>
                <a:ea typeface="+mn-ea"/>
                <a:cs typeface="Trebuchet MS"/>
              </a:rPr>
              <a:t>Підприємства, установи, організації, які здійснюють управління об’єктом інфраструктури, внесеним до секторального переліку об’єктів критичної інфраструктури на території Чернівецької області (є операторами критичної інфраструктури).</a:t>
            </a:r>
            <a:endParaRPr lang="uk-UA" sz="1600" b="1" kern="1200" spc="7" dirty="0">
              <a:solidFill>
                <a:srgbClr val="1F497D"/>
              </a:solidFill>
              <a:latin typeface="Trebuchet MS"/>
              <a:ea typeface="+mn-ea"/>
              <a:cs typeface="Trebuchet MS"/>
            </a:endParaRPr>
          </a:p>
        </p:txBody>
      </p:sp>
      <p:sp>
        <p:nvSpPr>
          <p:cNvPr id="36" name="Блок-схема: узел 35">
            <a:extLst>
              <a:ext uri="{FF2B5EF4-FFF2-40B4-BE49-F238E27FC236}">
                <a16:creationId xmlns:a16="http://schemas.microsoft.com/office/drawing/2014/main" id="{8F544154-65FB-C047-77FD-9C3918A4820D}"/>
              </a:ext>
            </a:extLst>
          </p:cNvPr>
          <p:cNvSpPr/>
          <p:nvPr/>
        </p:nvSpPr>
        <p:spPr>
          <a:xfrm>
            <a:off x="2708056" y="4233851"/>
            <a:ext cx="288000" cy="288000"/>
          </a:xfrm>
          <a:prstGeom prst="flowChartConnector">
            <a:avLst/>
          </a:prstGeom>
          <a:solidFill>
            <a:srgbClr val="FEBF0E"/>
          </a:solidFill>
          <a:ln>
            <a:solidFill>
              <a:srgbClr val="FEBF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7" name="object 14">
            <a:extLst>
              <a:ext uri="{FF2B5EF4-FFF2-40B4-BE49-F238E27FC236}">
                <a16:creationId xmlns:a16="http://schemas.microsoft.com/office/drawing/2014/main" id="{014D2904-55FF-659E-ACB5-1AA2D75F033E}"/>
              </a:ext>
            </a:extLst>
          </p:cNvPr>
          <p:cNvSpPr txBox="1"/>
          <p:nvPr/>
        </p:nvSpPr>
        <p:spPr>
          <a:xfrm>
            <a:off x="3234007" y="3819267"/>
            <a:ext cx="8871339" cy="1334980"/>
          </a:xfrm>
          <a:prstGeom prst="rect">
            <a:avLst/>
          </a:prstGeom>
        </p:spPr>
        <p:txBody>
          <a:bodyPr vert="horz" wrap="square" lIns="0" tIns="11429" rIns="0" bIns="0" rtlCol="0">
            <a:spAutoFit/>
          </a:bodyPr>
          <a:lstStyle/>
          <a:p>
            <a:pPr marL="8466" defTabSz="609539">
              <a:spcBef>
                <a:spcPts val="90"/>
              </a:spcBef>
              <a:buClrTx/>
              <a:tabLst>
                <a:tab pos="1301620" algn="l"/>
                <a:tab pos="2402176" algn="l"/>
              </a:tabLst>
            </a:pPr>
            <a:r>
              <a:rPr lang="ru-RU" b="1" kern="1200" spc="7" dirty="0">
                <a:solidFill>
                  <a:srgbClr val="1F497D"/>
                </a:solidFill>
                <a:latin typeface="Trebuchet MS"/>
                <a:ea typeface="+mn-ea"/>
                <a:cs typeface="Trebuchet MS"/>
              </a:rPr>
              <a:t>13) </a:t>
            </a:r>
            <a:r>
              <a:rPr lang="uk-UA" b="1" kern="1200" spc="7" dirty="0">
                <a:solidFill>
                  <a:srgbClr val="1F497D"/>
                </a:solidFill>
                <a:latin typeface="Trebuchet MS"/>
                <a:ea typeface="+mn-ea"/>
                <a:cs typeface="Trebuchet MS"/>
              </a:rPr>
              <a:t>Комунальні підприємства, установи, організації, які виконують роботи з утримання об’єктів комунальної власності, що мають важливе значення для забезпечення сталого функціонування територіальної громади, або які здійснюють обслуговування будинків і територій, надають послуги з організування поховань і надання суміжних послуг чи надання послуг, які не мають аналогів для відповідної територіальної громади. Аварійно-рятувальні служби, рятувальні, пожежно-рятувальні підрозділи (частини), створені органами місцевого самоврядування.</a:t>
            </a:r>
            <a:endParaRPr lang="uk-UA" sz="1600" kern="1200" dirty="0">
              <a:solidFill>
                <a:prstClr val="black"/>
              </a:solidFill>
              <a:latin typeface="Trebuchet MS"/>
              <a:ea typeface="+mn-ea"/>
              <a:cs typeface="Trebuchet MS"/>
            </a:endParaRPr>
          </a:p>
        </p:txBody>
      </p:sp>
      <p:sp>
        <p:nvSpPr>
          <p:cNvPr id="5" name="Заголовок 7">
            <a:extLst>
              <a:ext uri="{FF2B5EF4-FFF2-40B4-BE49-F238E27FC236}">
                <a16:creationId xmlns:a16="http://schemas.microsoft.com/office/drawing/2014/main" id="{858EACB8-28B2-3BE3-3A9C-A9D6CA2F7170}"/>
              </a:ext>
            </a:extLst>
          </p:cNvPr>
          <p:cNvSpPr>
            <a:spLocks noGrp="1"/>
          </p:cNvSpPr>
          <p:nvPr>
            <p:ph type="title"/>
          </p:nvPr>
        </p:nvSpPr>
        <p:spPr>
          <a:xfrm>
            <a:off x="164254" y="158894"/>
            <a:ext cx="10862972" cy="554870"/>
          </a:xfrm>
        </p:spPr>
        <p:txBody>
          <a:bodyPr/>
          <a:lstStyle/>
          <a:p>
            <a:r>
              <a:rPr lang="uk-UA" sz="2000" dirty="0">
                <a:latin typeface="Tahoma" panose="020B0604030504040204" pitchFamily="34" charset="0"/>
                <a:ea typeface="Tahoma" panose="020B0604030504040204" pitchFamily="34" charset="0"/>
                <a:cs typeface="Tahoma" panose="020B0604030504040204" pitchFamily="34" charset="0"/>
                <a:sym typeface="Nunito Sans"/>
              </a:rPr>
              <a:t>Розпорядження Чернівецької обласної державної адміністрації </a:t>
            </a:r>
            <a:br>
              <a:rPr lang="uk-UA" sz="2000" dirty="0">
                <a:latin typeface="Tahoma" panose="020B0604030504040204" pitchFamily="34" charset="0"/>
                <a:ea typeface="Tahoma" panose="020B0604030504040204" pitchFamily="34" charset="0"/>
                <a:cs typeface="Tahoma" panose="020B0604030504040204" pitchFamily="34" charset="0"/>
                <a:sym typeface="Nunito Sans"/>
              </a:rPr>
            </a:br>
            <a:r>
              <a:rPr lang="uk-UA" sz="2000" dirty="0">
                <a:latin typeface="Tahoma" panose="020B0604030504040204" pitchFamily="34" charset="0"/>
                <a:ea typeface="Tahoma" panose="020B0604030504040204" pitchFamily="34" charset="0"/>
                <a:cs typeface="Tahoma" panose="020B0604030504040204" pitchFamily="34" charset="0"/>
                <a:sym typeface="Nunito Sans"/>
              </a:rPr>
              <a:t>(обласної військової адміністрації) від 09 вересня 2025 року № 1218-р </a:t>
            </a:r>
            <a:endParaRPr lang="ru-RU"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33773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1">
          <a:extLst>
            <a:ext uri="{FF2B5EF4-FFF2-40B4-BE49-F238E27FC236}">
              <a16:creationId xmlns:a16="http://schemas.microsoft.com/office/drawing/2014/main" id="{1A5759FD-3C9C-0906-2FB7-63859CE07FD8}"/>
            </a:ext>
          </a:extLst>
        </p:cNvPr>
        <p:cNvGrpSpPr/>
        <p:nvPr/>
      </p:nvGrpSpPr>
      <p:grpSpPr>
        <a:xfrm>
          <a:off x="0" y="0"/>
          <a:ext cx="0" cy="0"/>
          <a:chOff x="0" y="0"/>
          <a:chExt cx="0" cy="0"/>
        </a:xfrm>
      </p:grpSpPr>
      <p:pic>
        <p:nvPicPr>
          <p:cNvPr id="369" name="Google Shape;369;p7">
            <a:extLst>
              <a:ext uri="{FF2B5EF4-FFF2-40B4-BE49-F238E27FC236}">
                <a16:creationId xmlns:a16="http://schemas.microsoft.com/office/drawing/2014/main" id="{0B81F819-FA32-618A-08AB-DB80C1D67F1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29791" y="6189717"/>
            <a:ext cx="1137629" cy="579460"/>
          </a:xfrm>
          <a:prstGeom prst="rect">
            <a:avLst/>
          </a:prstGeom>
          <a:noFill/>
          <a:ln>
            <a:noFill/>
          </a:ln>
        </p:spPr>
      </p:pic>
      <p:cxnSp>
        <p:nvCxnSpPr>
          <p:cNvPr id="29" name="Прямая соединительная линия 28">
            <a:extLst>
              <a:ext uri="{FF2B5EF4-FFF2-40B4-BE49-F238E27FC236}">
                <a16:creationId xmlns:a16="http://schemas.microsoft.com/office/drawing/2014/main" id="{860133E4-080A-0FDE-B7B0-002FFFF73D05}"/>
              </a:ext>
            </a:extLst>
          </p:cNvPr>
          <p:cNvCxnSpPr/>
          <p:nvPr/>
        </p:nvCxnSpPr>
        <p:spPr>
          <a:xfrm>
            <a:off x="2852056" y="1089472"/>
            <a:ext cx="0" cy="5652000"/>
          </a:xfrm>
          <a:prstGeom prst="line">
            <a:avLst/>
          </a:prstGeom>
          <a:ln w="22225">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1" name="Прямоугольник 2">
            <a:extLst>
              <a:ext uri="{FF2B5EF4-FFF2-40B4-BE49-F238E27FC236}">
                <a16:creationId xmlns:a16="http://schemas.microsoft.com/office/drawing/2014/main" id="{5EC0D50B-C4E8-0D67-1CD1-1E69F531C7FA}"/>
              </a:ext>
            </a:extLst>
          </p:cNvPr>
          <p:cNvSpPr/>
          <p:nvPr/>
        </p:nvSpPr>
        <p:spPr>
          <a:xfrm>
            <a:off x="151756" y="1634054"/>
            <a:ext cx="2472611" cy="4370427"/>
          </a:xfrm>
          <a:prstGeom prst="rect">
            <a:avLst/>
          </a:prstGeom>
        </p:spPr>
        <p:txBody>
          <a:bodyPr wrap="square">
            <a:spAutoFit/>
          </a:bodyPr>
          <a:lstStyle/>
          <a:p>
            <a:pPr algn="ctr"/>
            <a:r>
              <a:rPr lang="uk-UA" sz="2400" dirty="0">
                <a:ln>
                  <a:solidFill>
                    <a:srgbClr val="203965"/>
                  </a:solidFill>
                </a:ln>
                <a:solidFill>
                  <a:srgbClr val="203965"/>
                </a:solidFill>
              </a:rPr>
              <a:t>КРИТЕРІЇ (13)</a:t>
            </a:r>
          </a:p>
          <a:p>
            <a:pPr algn="ctr"/>
            <a:r>
              <a:rPr lang="uk-UA" sz="1800" dirty="0">
                <a:ln>
                  <a:solidFill>
                    <a:srgbClr val="203965"/>
                  </a:solidFill>
                </a:ln>
                <a:solidFill>
                  <a:srgbClr val="203965"/>
                </a:solidFill>
              </a:rPr>
              <a:t>за якими здійснюється визначення підприємств, установ і організацій, які мають важливе значення для забезпечення потреб територіальних громад Чернівецької області</a:t>
            </a:r>
          </a:p>
          <a:p>
            <a:pPr algn="ctr"/>
            <a:r>
              <a:rPr lang="uk-UA" dirty="0">
                <a:ln>
                  <a:solidFill>
                    <a:srgbClr val="FF0000"/>
                  </a:solidFill>
                </a:ln>
                <a:solidFill>
                  <a:srgbClr val="FF0000"/>
                </a:solidFill>
              </a:rPr>
              <a:t>(використовуються виключно для підпункту</a:t>
            </a:r>
            <a:r>
              <a:rPr lang="ru-RU" dirty="0">
                <a:ln>
                  <a:solidFill>
                    <a:srgbClr val="FF0000"/>
                  </a:solidFill>
                </a:ln>
                <a:solidFill>
                  <a:srgbClr val="FF0000"/>
                </a:solidFill>
              </a:rPr>
              <a:t> 4 пункту 2 </a:t>
            </a:r>
            <a:r>
              <a:rPr lang="uk-UA" dirty="0">
                <a:ln>
                  <a:solidFill>
                    <a:srgbClr val="FF0000"/>
                  </a:solidFill>
                </a:ln>
                <a:solidFill>
                  <a:srgbClr val="FF0000"/>
                </a:solidFill>
              </a:rPr>
              <a:t>Критеріїв</a:t>
            </a:r>
            <a:r>
              <a:rPr lang="ru-RU" dirty="0">
                <a:ln>
                  <a:solidFill>
                    <a:srgbClr val="FF0000"/>
                  </a:solidFill>
                </a:ln>
                <a:solidFill>
                  <a:srgbClr val="FF0000"/>
                </a:solidFill>
              </a:rPr>
              <a:t> та порядку)</a:t>
            </a:r>
            <a:endParaRPr lang="uk-UA" dirty="0">
              <a:ln>
                <a:solidFill>
                  <a:srgbClr val="FF0000"/>
                </a:solidFill>
              </a:ln>
              <a:solidFill>
                <a:srgbClr val="FF0000"/>
              </a:solidFill>
            </a:endParaRPr>
          </a:p>
        </p:txBody>
      </p:sp>
      <p:sp>
        <p:nvSpPr>
          <p:cNvPr id="4" name="Заголовок 7">
            <a:extLst>
              <a:ext uri="{FF2B5EF4-FFF2-40B4-BE49-F238E27FC236}">
                <a16:creationId xmlns:a16="http://schemas.microsoft.com/office/drawing/2014/main" id="{9C33634C-E06F-0F5B-0C89-954E34E75033}"/>
              </a:ext>
            </a:extLst>
          </p:cNvPr>
          <p:cNvSpPr>
            <a:spLocks noGrp="1"/>
          </p:cNvSpPr>
          <p:nvPr>
            <p:ph type="title"/>
          </p:nvPr>
        </p:nvSpPr>
        <p:spPr>
          <a:xfrm>
            <a:off x="164254" y="158894"/>
            <a:ext cx="10862972" cy="554870"/>
          </a:xfrm>
        </p:spPr>
        <p:txBody>
          <a:bodyPr/>
          <a:lstStyle/>
          <a:p>
            <a:r>
              <a:rPr lang="uk-UA" sz="2000" dirty="0">
                <a:latin typeface="Tahoma" panose="020B0604030504040204" pitchFamily="34" charset="0"/>
                <a:ea typeface="Tahoma" panose="020B0604030504040204" pitchFamily="34" charset="0"/>
                <a:cs typeface="Tahoma" panose="020B0604030504040204" pitchFamily="34" charset="0"/>
                <a:sym typeface="Nunito Sans"/>
              </a:rPr>
              <a:t>Розпорядження Чернівецької обласної державної адміністрації </a:t>
            </a:r>
            <a:br>
              <a:rPr lang="uk-UA" sz="2000" dirty="0">
                <a:latin typeface="Tahoma" panose="020B0604030504040204" pitchFamily="34" charset="0"/>
                <a:ea typeface="Tahoma" panose="020B0604030504040204" pitchFamily="34" charset="0"/>
                <a:cs typeface="Tahoma" panose="020B0604030504040204" pitchFamily="34" charset="0"/>
                <a:sym typeface="Nunito Sans"/>
              </a:rPr>
            </a:br>
            <a:r>
              <a:rPr lang="uk-UA" sz="2000" dirty="0">
                <a:latin typeface="Tahoma" panose="020B0604030504040204" pitchFamily="34" charset="0"/>
                <a:ea typeface="Tahoma" panose="020B0604030504040204" pitchFamily="34" charset="0"/>
                <a:cs typeface="Tahoma" panose="020B0604030504040204" pitchFamily="34" charset="0"/>
                <a:sym typeface="Nunito Sans"/>
              </a:rPr>
              <a:t>(обласної військової адміністрації) від 09 вересня 2025 року № 1218-р </a:t>
            </a:r>
            <a:endParaRPr lang="ru-RU" sz="2000" dirty="0">
              <a:latin typeface="Tahoma" panose="020B0604030504040204" pitchFamily="34" charset="0"/>
              <a:ea typeface="Tahoma" panose="020B0604030504040204" pitchFamily="34" charset="0"/>
              <a:cs typeface="Tahoma" panose="020B0604030504040204" pitchFamily="34" charset="0"/>
            </a:endParaRPr>
          </a:p>
        </p:txBody>
      </p:sp>
      <p:sp>
        <p:nvSpPr>
          <p:cNvPr id="7" name="Прямоугольник 45">
            <a:extLst>
              <a:ext uri="{FF2B5EF4-FFF2-40B4-BE49-F238E27FC236}">
                <a16:creationId xmlns:a16="http://schemas.microsoft.com/office/drawing/2014/main" id="{AE8A69B4-5D60-0B11-2B41-31BD120E0746}"/>
              </a:ext>
            </a:extLst>
          </p:cNvPr>
          <p:cNvSpPr/>
          <p:nvPr/>
        </p:nvSpPr>
        <p:spPr>
          <a:xfrm>
            <a:off x="4095050" y="2321471"/>
            <a:ext cx="7703550" cy="646331"/>
          </a:xfrm>
          <a:prstGeom prst="rect">
            <a:avLst/>
          </a:prstGeom>
        </p:spPr>
        <p:txBody>
          <a:bodyPr wrap="square">
            <a:spAutoFit/>
          </a:bodyPr>
          <a:lstStyle/>
          <a:p>
            <a:r>
              <a:rPr lang="uk-UA" sz="1800" b="1" dirty="0">
                <a:solidFill>
                  <a:srgbClr val="203965"/>
                </a:solidFill>
              </a:rPr>
              <a:t>підприємств, установ, організацій </a:t>
            </a:r>
            <a:r>
              <a:rPr lang="uk-UA" sz="1800" b="1" u="sng" dirty="0">
                <a:solidFill>
                  <a:srgbClr val="203965"/>
                </a:solidFill>
              </a:rPr>
              <a:t>комунальної форми власності</a:t>
            </a:r>
            <a:r>
              <a:rPr lang="uk-UA" sz="1800" b="1" dirty="0">
                <a:solidFill>
                  <a:srgbClr val="203965"/>
                </a:solidFill>
              </a:rPr>
              <a:t> </a:t>
            </a:r>
            <a:r>
              <a:rPr lang="uk-UA" sz="1800" b="1" dirty="0">
                <a:solidFill>
                  <a:srgbClr val="00B050"/>
                </a:solidFill>
              </a:rPr>
              <a:t>– без обмежень </a:t>
            </a:r>
          </a:p>
        </p:txBody>
      </p:sp>
      <p:sp>
        <p:nvSpPr>
          <p:cNvPr id="8" name="object 14">
            <a:extLst>
              <a:ext uri="{FF2B5EF4-FFF2-40B4-BE49-F238E27FC236}">
                <a16:creationId xmlns:a16="http://schemas.microsoft.com/office/drawing/2014/main" id="{C21BBE9C-6BBC-0AD2-68AF-B5E8835EB616}"/>
              </a:ext>
            </a:extLst>
          </p:cNvPr>
          <p:cNvSpPr txBox="1"/>
          <p:nvPr/>
        </p:nvSpPr>
        <p:spPr>
          <a:xfrm>
            <a:off x="3356478" y="1212785"/>
            <a:ext cx="8442127" cy="842537"/>
          </a:xfrm>
          <a:prstGeom prst="rect">
            <a:avLst/>
          </a:prstGeom>
        </p:spPr>
        <p:txBody>
          <a:bodyPr vert="horz" wrap="square" lIns="0" tIns="11429" rIns="0" bIns="0" rtlCol="0">
            <a:spAutoFit/>
          </a:bodyPr>
          <a:lstStyle/>
          <a:p>
            <a:pPr marL="8466" defTabSz="609539">
              <a:spcBef>
                <a:spcPts val="90"/>
              </a:spcBef>
              <a:buClrTx/>
              <a:tabLst>
                <a:tab pos="1301620" algn="l"/>
                <a:tab pos="2402176" algn="l"/>
              </a:tabLst>
            </a:pPr>
            <a:r>
              <a:rPr lang="uk-UA" sz="1800" b="1" kern="1200" spc="7" dirty="0">
                <a:solidFill>
                  <a:srgbClr val="1F497D"/>
                </a:solidFill>
                <a:latin typeface="Trebuchet MS"/>
                <a:ea typeface="+mn-ea"/>
                <a:cs typeface="Trebuchet MS"/>
              </a:rPr>
              <a:t>Визначення підприємств, установ, організацій такими, які мають важливе значення для забезпечення потреб територіальних громад Чернівецької області здійснюється щодо:</a:t>
            </a:r>
          </a:p>
        </p:txBody>
      </p:sp>
      <p:sp>
        <p:nvSpPr>
          <p:cNvPr id="9" name="Прямоугольник 45">
            <a:extLst>
              <a:ext uri="{FF2B5EF4-FFF2-40B4-BE49-F238E27FC236}">
                <a16:creationId xmlns:a16="http://schemas.microsoft.com/office/drawing/2014/main" id="{7C2D8688-359D-ABF9-AC11-650CF28618A3}"/>
              </a:ext>
            </a:extLst>
          </p:cNvPr>
          <p:cNvSpPr/>
          <p:nvPr/>
        </p:nvSpPr>
        <p:spPr>
          <a:xfrm>
            <a:off x="4095050" y="3172936"/>
            <a:ext cx="7379553" cy="923330"/>
          </a:xfrm>
          <a:prstGeom prst="rect">
            <a:avLst/>
          </a:prstGeom>
        </p:spPr>
        <p:txBody>
          <a:bodyPr wrap="square">
            <a:spAutoFit/>
          </a:bodyPr>
          <a:lstStyle/>
          <a:p>
            <a:r>
              <a:rPr lang="uk-UA" sz="1800" b="1" dirty="0">
                <a:solidFill>
                  <a:srgbClr val="203965"/>
                </a:solidFill>
              </a:rPr>
              <a:t>інших підприємств, установ, організацій (</a:t>
            </a:r>
            <a:r>
              <a:rPr lang="uk-UA" sz="1800" b="1" u="sng" dirty="0">
                <a:solidFill>
                  <a:srgbClr val="203965"/>
                </a:solidFill>
              </a:rPr>
              <a:t>державні, приватні</a:t>
            </a:r>
            <a:r>
              <a:rPr lang="uk-UA" sz="1800" b="1" dirty="0">
                <a:solidFill>
                  <a:srgbClr val="203965"/>
                </a:solidFill>
              </a:rPr>
              <a:t>) </a:t>
            </a:r>
            <a:r>
              <a:rPr lang="uk-UA" sz="1800" b="1" dirty="0">
                <a:solidFill>
                  <a:srgbClr val="00B050"/>
                </a:solidFill>
              </a:rPr>
              <a:t>– за умови розташування на території Чернівецької області та провадження діяльності </a:t>
            </a:r>
            <a:r>
              <a:rPr lang="ru-RU" sz="1800" b="1" dirty="0">
                <a:solidFill>
                  <a:srgbClr val="00B050"/>
                </a:solidFill>
              </a:rPr>
              <a:t>у </a:t>
            </a:r>
            <a:r>
              <a:rPr lang="uk-UA" sz="1800" b="1" dirty="0">
                <a:solidFill>
                  <a:srgbClr val="00B050"/>
                </a:solidFill>
              </a:rPr>
              <a:t>одній і</a:t>
            </a:r>
            <a:r>
              <a:rPr lang="ru-RU" sz="1800" b="1" dirty="0">
                <a:solidFill>
                  <a:srgbClr val="00B050"/>
                </a:solidFill>
              </a:rPr>
              <a:t>з  сфер:</a:t>
            </a:r>
            <a:r>
              <a:rPr lang="uk-UA" sz="1800" b="1" dirty="0">
                <a:solidFill>
                  <a:srgbClr val="00B050"/>
                </a:solidFill>
              </a:rPr>
              <a:t> </a:t>
            </a:r>
          </a:p>
        </p:txBody>
      </p:sp>
      <p:sp>
        <p:nvSpPr>
          <p:cNvPr id="10" name="Прямоугольник 45">
            <a:extLst>
              <a:ext uri="{FF2B5EF4-FFF2-40B4-BE49-F238E27FC236}">
                <a16:creationId xmlns:a16="http://schemas.microsoft.com/office/drawing/2014/main" id="{69E77D5A-EF53-04AF-8D5E-C4ED2C96F257}"/>
              </a:ext>
            </a:extLst>
          </p:cNvPr>
          <p:cNvSpPr/>
          <p:nvPr/>
        </p:nvSpPr>
        <p:spPr>
          <a:xfrm>
            <a:off x="4095050" y="4153312"/>
            <a:ext cx="7571716" cy="1815882"/>
          </a:xfrm>
          <a:prstGeom prst="rect">
            <a:avLst/>
          </a:prstGeom>
        </p:spPr>
        <p:txBody>
          <a:bodyPr wrap="square">
            <a:spAutoFit/>
          </a:bodyPr>
          <a:lstStyle/>
          <a:p>
            <a:r>
              <a:rPr lang="uk-UA" b="1" dirty="0">
                <a:solidFill>
                  <a:srgbClr val="203965"/>
                </a:solidFill>
              </a:rPr>
              <a:t>1) сільського, лісового або рибного господарства;</a:t>
            </a:r>
          </a:p>
          <a:p>
            <a:r>
              <a:rPr lang="uk-UA" b="1" dirty="0">
                <a:solidFill>
                  <a:srgbClr val="203965"/>
                </a:solidFill>
              </a:rPr>
              <a:t>2) добувної промисловості і розроблення кар’єрів;</a:t>
            </a:r>
          </a:p>
          <a:p>
            <a:r>
              <a:rPr lang="uk-UA" b="1" dirty="0">
                <a:solidFill>
                  <a:srgbClr val="203965"/>
                </a:solidFill>
              </a:rPr>
              <a:t>3) переробної промисловості;</a:t>
            </a:r>
          </a:p>
          <a:p>
            <a:r>
              <a:rPr lang="uk-UA" b="1" dirty="0">
                <a:solidFill>
                  <a:srgbClr val="203965"/>
                </a:solidFill>
              </a:rPr>
              <a:t>4) постачання електричної енергії, газу, пари та кондиційованого повітря;</a:t>
            </a:r>
          </a:p>
          <a:p>
            <a:r>
              <a:rPr lang="uk-UA" b="1" dirty="0">
                <a:solidFill>
                  <a:srgbClr val="203965"/>
                </a:solidFill>
              </a:rPr>
              <a:t>5) водопостачання; каналізації, поводження з відходами;</a:t>
            </a:r>
          </a:p>
          <a:p>
            <a:r>
              <a:rPr lang="uk-UA" b="1" dirty="0">
                <a:solidFill>
                  <a:srgbClr val="203965"/>
                </a:solidFill>
              </a:rPr>
              <a:t>6) будівництва;</a:t>
            </a:r>
          </a:p>
          <a:p>
            <a:r>
              <a:rPr lang="uk-UA" b="1" dirty="0">
                <a:solidFill>
                  <a:srgbClr val="203965"/>
                </a:solidFill>
              </a:rPr>
              <a:t>7) оптової та роздрібної торгівлі; ремонту автотранспортних засобів і мотоциклів;</a:t>
            </a:r>
          </a:p>
          <a:p>
            <a:r>
              <a:rPr lang="uk-UA" b="1" dirty="0">
                <a:solidFill>
                  <a:srgbClr val="203965"/>
                </a:solidFill>
              </a:rPr>
              <a:t>8) транспорту, складського господарства, поштової та кур’єрської діяльності.</a:t>
            </a:r>
          </a:p>
        </p:txBody>
      </p:sp>
    </p:spTree>
    <p:extLst>
      <p:ext uri="{BB962C8B-B14F-4D97-AF65-F5344CB8AC3E}">
        <p14:creationId xmlns:p14="http://schemas.microsoft.com/office/powerpoint/2010/main" val="3811469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69" name="Google Shape;369;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29791" y="6189717"/>
            <a:ext cx="1137629" cy="579460"/>
          </a:xfrm>
          <a:prstGeom prst="rect">
            <a:avLst/>
          </a:prstGeom>
          <a:noFill/>
          <a:ln>
            <a:noFill/>
          </a:ln>
        </p:spPr>
      </p:pic>
      <p:cxnSp>
        <p:nvCxnSpPr>
          <p:cNvPr id="29" name="Прямая соединительная линия 28">
            <a:extLst>
              <a:ext uri="{FF2B5EF4-FFF2-40B4-BE49-F238E27FC236}">
                <a16:creationId xmlns:a16="http://schemas.microsoft.com/office/drawing/2014/main" id="{BDEB8CEF-C47D-4D93-2711-B0C718A1C353}"/>
              </a:ext>
            </a:extLst>
          </p:cNvPr>
          <p:cNvCxnSpPr/>
          <p:nvPr/>
        </p:nvCxnSpPr>
        <p:spPr>
          <a:xfrm>
            <a:off x="2852056" y="1089472"/>
            <a:ext cx="0" cy="5652000"/>
          </a:xfrm>
          <a:prstGeom prst="line">
            <a:avLst/>
          </a:prstGeom>
          <a:ln w="22225">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object 14">
            <a:extLst>
              <a:ext uri="{FF2B5EF4-FFF2-40B4-BE49-F238E27FC236}">
                <a16:creationId xmlns:a16="http://schemas.microsoft.com/office/drawing/2014/main" id="{AF1313ED-D4E7-647D-F4B3-957D77AE8AFB}"/>
              </a:ext>
            </a:extLst>
          </p:cNvPr>
          <p:cNvSpPr txBox="1"/>
          <p:nvPr/>
        </p:nvSpPr>
        <p:spPr>
          <a:xfrm>
            <a:off x="5039066" y="1268078"/>
            <a:ext cx="6870139" cy="1119536"/>
          </a:xfrm>
          <a:prstGeom prst="rect">
            <a:avLst/>
          </a:prstGeom>
        </p:spPr>
        <p:txBody>
          <a:bodyPr vert="horz" wrap="square" lIns="0" tIns="11429" rIns="0" bIns="0" rtlCol="0">
            <a:spAutoFit/>
          </a:bodyPr>
          <a:lstStyle/>
          <a:p>
            <a:pPr marL="8466" defTabSz="609539">
              <a:spcBef>
                <a:spcPts val="90"/>
              </a:spcBef>
              <a:buClrTx/>
              <a:tabLst>
                <a:tab pos="1301620" algn="l"/>
                <a:tab pos="2402176" algn="l"/>
              </a:tabLst>
            </a:pPr>
            <a:r>
              <a:rPr lang="uk-UA" sz="1800" b="1" kern="1200" spc="7" dirty="0">
                <a:solidFill>
                  <a:srgbClr val="1F497D"/>
                </a:solidFill>
                <a:latin typeface="Trebuchet MS"/>
                <a:ea typeface="+mn-ea"/>
                <a:cs typeface="Trebuchet MS"/>
              </a:rPr>
              <a:t>Мінімально необхідна кількість критеріїв </a:t>
            </a:r>
            <a:r>
              <a:rPr lang="ru-RU" sz="1800" b="1" kern="1200" spc="7" dirty="0">
                <a:solidFill>
                  <a:srgbClr val="1F497D"/>
                </a:solidFill>
                <a:latin typeface="Trebuchet MS"/>
                <a:ea typeface="+mn-ea"/>
                <a:cs typeface="Trebuchet MS"/>
              </a:rPr>
              <a:t>для </a:t>
            </a:r>
            <a:r>
              <a:rPr lang="uk-UA" sz="1800" b="1" kern="1200" spc="7" dirty="0">
                <a:solidFill>
                  <a:srgbClr val="1F497D"/>
                </a:solidFill>
                <a:latin typeface="Trebuchet MS"/>
                <a:ea typeface="+mn-ea"/>
                <a:cs typeface="Trebuchet MS"/>
              </a:rPr>
              <a:t>прийняття рішення </a:t>
            </a:r>
            <a:r>
              <a:rPr lang="ru-RU" sz="1800" b="1" kern="1200" spc="7" dirty="0">
                <a:solidFill>
                  <a:srgbClr val="1F497D"/>
                </a:solidFill>
                <a:latin typeface="Trebuchet MS"/>
                <a:ea typeface="+mn-ea"/>
                <a:cs typeface="Trebuchet MS"/>
              </a:rPr>
              <a:t>про </a:t>
            </a:r>
            <a:r>
              <a:rPr lang="uk-UA" sz="1800" b="1" kern="1200" spc="7" dirty="0">
                <a:solidFill>
                  <a:srgbClr val="1F497D"/>
                </a:solidFill>
                <a:latin typeface="Trebuchet MS"/>
                <a:ea typeface="+mn-ea"/>
                <a:cs typeface="Trebuchet MS"/>
              </a:rPr>
              <a:t>визначення підприємств, установ, організацій такими, які мають важливе значення</a:t>
            </a:r>
            <a:r>
              <a:rPr lang="ru-RU" sz="1800" b="1" kern="1200" spc="7" dirty="0">
                <a:solidFill>
                  <a:srgbClr val="1F497D"/>
                </a:solidFill>
                <a:latin typeface="Trebuchet MS"/>
                <a:ea typeface="+mn-ea"/>
                <a:cs typeface="Trebuchet MS"/>
              </a:rPr>
              <a:t> для з</a:t>
            </a:r>
            <a:r>
              <a:rPr lang="uk-UA" sz="1800" b="1" kern="1200" spc="7" dirty="0">
                <a:solidFill>
                  <a:srgbClr val="1F497D"/>
                </a:solidFill>
                <a:latin typeface="Trebuchet MS"/>
                <a:ea typeface="+mn-ea"/>
                <a:cs typeface="Trebuchet MS"/>
              </a:rPr>
              <a:t>абезпеченн</a:t>
            </a:r>
            <a:r>
              <a:rPr lang="ru-RU" sz="1800" b="1" kern="1200" spc="7" dirty="0">
                <a:solidFill>
                  <a:srgbClr val="1F497D"/>
                </a:solidFill>
                <a:latin typeface="Trebuchet MS"/>
                <a:ea typeface="+mn-ea"/>
                <a:cs typeface="Trebuchet MS"/>
              </a:rPr>
              <a:t>я потреб те</a:t>
            </a:r>
            <a:r>
              <a:rPr lang="uk-UA" sz="1800" b="1" kern="1200" spc="7" dirty="0">
                <a:solidFill>
                  <a:srgbClr val="1F497D"/>
                </a:solidFill>
                <a:latin typeface="Trebuchet MS"/>
                <a:ea typeface="+mn-ea"/>
                <a:cs typeface="Trebuchet MS"/>
              </a:rPr>
              <a:t>риторі</a:t>
            </a:r>
            <a:r>
              <a:rPr lang="ru-RU" sz="1800" b="1" kern="1200" spc="7" dirty="0">
                <a:solidFill>
                  <a:srgbClr val="1F497D"/>
                </a:solidFill>
                <a:latin typeface="Trebuchet MS"/>
                <a:ea typeface="+mn-ea"/>
                <a:cs typeface="Trebuchet MS"/>
              </a:rPr>
              <a:t>альних громад </a:t>
            </a:r>
            <a:r>
              <a:rPr lang="uk-UA" sz="1800" b="1" kern="1200" spc="7" dirty="0">
                <a:solidFill>
                  <a:srgbClr val="1F497D"/>
                </a:solidFill>
                <a:latin typeface="Trebuchet MS"/>
                <a:ea typeface="+mn-ea"/>
                <a:cs typeface="Trebuchet MS"/>
              </a:rPr>
              <a:t>Чернівецької області</a:t>
            </a:r>
          </a:p>
        </p:txBody>
      </p:sp>
      <p:sp>
        <p:nvSpPr>
          <p:cNvPr id="14" name="object 14">
            <a:extLst>
              <a:ext uri="{FF2B5EF4-FFF2-40B4-BE49-F238E27FC236}">
                <a16:creationId xmlns:a16="http://schemas.microsoft.com/office/drawing/2014/main" id="{E9F9AF7C-FF23-7FE4-8AB1-18A7BE60C5AA}"/>
              </a:ext>
            </a:extLst>
          </p:cNvPr>
          <p:cNvSpPr txBox="1"/>
          <p:nvPr/>
        </p:nvSpPr>
        <p:spPr>
          <a:xfrm>
            <a:off x="3377497" y="2357754"/>
            <a:ext cx="991629" cy="288540"/>
          </a:xfrm>
          <a:prstGeom prst="rect">
            <a:avLst/>
          </a:prstGeom>
        </p:spPr>
        <p:txBody>
          <a:bodyPr vert="horz" wrap="square" lIns="0" tIns="11429" rIns="0" bIns="0" rtlCol="0">
            <a:spAutoFit/>
          </a:bodyPr>
          <a:lstStyle/>
          <a:p>
            <a:pPr marL="8466" defTabSz="609539">
              <a:spcBef>
                <a:spcPts val="90"/>
              </a:spcBef>
              <a:buClrTx/>
              <a:tabLst>
                <a:tab pos="1301620" algn="l"/>
                <a:tab pos="2402176" algn="l"/>
              </a:tabLst>
            </a:pPr>
            <a:r>
              <a:rPr lang="uk-UA" sz="1800" b="1" kern="1200" spc="7" dirty="0">
                <a:solidFill>
                  <a:srgbClr val="1F497D"/>
                </a:solidFill>
                <a:latin typeface="Trebuchet MS"/>
                <a:ea typeface="+mn-ea"/>
                <a:cs typeface="Trebuchet MS"/>
              </a:rPr>
              <a:t>Критерії</a:t>
            </a:r>
          </a:p>
        </p:txBody>
      </p:sp>
      <p:grpSp>
        <p:nvGrpSpPr>
          <p:cNvPr id="15" name="Групувати 14">
            <a:extLst>
              <a:ext uri="{FF2B5EF4-FFF2-40B4-BE49-F238E27FC236}">
                <a16:creationId xmlns:a16="http://schemas.microsoft.com/office/drawing/2014/main" id="{FEE463AB-BED3-4E54-33BD-1E4871B843EB}"/>
              </a:ext>
            </a:extLst>
          </p:cNvPr>
          <p:cNvGrpSpPr/>
          <p:nvPr/>
        </p:nvGrpSpPr>
        <p:grpSpPr>
          <a:xfrm>
            <a:off x="4567048" y="1609552"/>
            <a:ext cx="234592" cy="272867"/>
            <a:chOff x="1395778" y="863341"/>
            <a:chExt cx="234592" cy="272867"/>
          </a:xfrm>
        </p:grpSpPr>
        <p:sp>
          <p:nvSpPr>
            <p:cNvPr id="16" name="Стрілка: вправо 15">
              <a:extLst>
                <a:ext uri="{FF2B5EF4-FFF2-40B4-BE49-F238E27FC236}">
                  <a16:creationId xmlns:a16="http://schemas.microsoft.com/office/drawing/2014/main" id="{C4B225F4-4C61-382D-86D0-5D0BA162C02A}"/>
                </a:ext>
              </a:extLst>
            </p:cNvPr>
            <p:cNvSpPr/>
            <p:nvPr/>
          </p:nvSpPr>
          <p:spPr>
            <a:xfrm>
              <a:off x="1395778" y="863341"/>
              <a:ext cx="234592" cy="272867"/>
            </a:xfrm>
            <a:prstGeom prst="rightArrow">
              <a:avLst>
                <a:gd name="adj1" fmla="val 60000"/>
                <a:gd name="adj2" fmla="val 50000"/>
              </a:avLst>
            </a:prstGeom>
            <a:solidFill>
              <a:srgbClr val="FEBF0E"/>
            </a:solidFill>
            <a:ln>
              <a:solidFill>
                <a:srgbClr val="FEBF0E"/>
              </a:solidFill>
            </a:ln>
          </p:spPr>
          <p:style>
            <a:lnRef idx="0">
              <a:scrgbClr r="0" g="0" b="0"/>
            </a:lnRef>
            <a:fillRef idx="1">
              <a:scrgbClr r="0" g="0" b="0"/>
            </a:fillRef>
            <a:effectRef idx="1">
              <a:schemeClr val="accent6">
                <a:shade val="90000"/>
                <a:hueOff val="0"/>
                <a:satOff val="0"/>
                <a:lumOff val="0"/>
                <a:alphaOff val="0"/>
              </a:schemeClr>
            </a:effectRef>
            <a:fontRef idx="minor">
              <a:schemeClr val="lt1"/>
            </a:fontRef>
          </p:style>
        </p:sp>
        <p:sp>
          <p:nvSpPr>
            <p:cNvPr id="17" name="Стрілка: вправо 4">
              <a:extLst>
                <a:ext uri="{FF2B5EF4-FFF2-40B4-BE49-F238E27FC236}">
                  <a16:creationId xmlns:a16="http://schemas.microsoft.com/office/drawing/2014/main" id="{32CF4442-E3CF-0E09-69A2-53419052F186}"/>
                </a:ext>
              </a:extLst>
            </p:cNvPr>
            <p:cNvSpPr txBox="1"/>
            <p:nvPr/>
          </p:nvSpPr>
          <p:spPr>
            <a:xfrm>
              <a:off x="1395778" y="917914"/>
              <a:ext cx="164214" cy="1637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ru-RU" sz="1200" kern="1200" dirty="0"/>
            </a:p>
          </p:txBody>
        </p:sp>
      </p:grpSp>
      <p:sp>
        <p:nvSpPr>
          <p:cNvPr id="18" name="Google Shape;1954;p89">
            <a:extLst>
              <a:ext uri="{FF2B5EF4-FFF2-40B4-BE49-F238E27FC236}">
                <a16:creationId xmlns:a16="http://schemas.microsoft.com/office/drawing/2014/main" id="{0A1E2EBC-D061-CE0A-895A-5C7F033982CF}"/>
              </a:ext>
            </a:extLst>
          </p:cNvPr>
          <p:cNvSpPr/>
          <p:nvPr/>
        </p:nvSpPr>
        <p:spPr>
          <a:xfrm flipH="1">
            <a:off x="3377497" y="1345150"/>
            <a:ext cx="881747" cy="900000"/>
          </a:xfrm>
          <a:custGeom>
            <a:avLst/>
            <a:gdLst/>
            <a:ahLst/>
            <a:cxnLst/>
            <a:rect l="l" t="t" r="r" b="b"/>
            <a:pathLst>
              <a:path w="21600" h="21600" extrusionOk="0">
                <a:moveTo>
                  <a:pt x="10800" y="0"/>
                </a:moveTo>
                <a:lnTo>
                  <a:pt x="10800" y="0"/>
                </a:ln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FFC000"/>
          </a:solidFill>
          <a:ln>
            <a:noFill/>
          </a:ln>
        </p:spPr>
        <p:txBody>
          <a:bodyPr spcFirstLastPara="1" wrap="square" lIns="84375" tIns="42175" rIns="84375" bIns="42175" anchor="ctr" anchorCtr="0">
            <a:noAutofit/>
          </a:bodyPr>
          <a:lstStyle/>
          <a:p>
            <a:pPr marL="0" marR="0" lvl="0" indent="0" algn="ctr" rtl="0">
              <a:spcBef>
                <a:spcPts val="0"/>
              </a:spcBef>
              <a:spcAft>
                <a:spcPts val="0"/>
              </a:spcAft>
              <a:buNone/>
            </a:pPr>
            <a:r>
              <a:rPr lang="uk-UA" sz="4800" b="1" dirty="0">
                <a:solidFill>
                  <a:schemeClr val="bg2"/>
                </a:solidFill>
                <a:latin typeface="Tahoma" panose="020B0604030504040204" pitchFamily="34" charset="0"/>
                <a:ea typeface="Tahoma" panose="020B0604030504040204" pitchFamily="34" charset="0"/>
                <a:cs typeface="Tahoma" panose="020B0604030504040204" pitchFamily="34" charset="0"/>
                <a:sym typeface="Arial"/>
              </a:rPr>
              <a:t>2</a:t>
            </a:r>
            <a:endParaRPr sz="4800" b="1" dirty="0">
              <a:solidFill>
                <a:schemeClr val="bg2"/>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21" name="Прямоугольник 2">
            <a:extLst>
              <a:ext uri="{FF2B5EF4-FFF2-40B4-BE49-F238E27FC236}">
                <a16:creationId xmlns:a16="http://schemas.microsoft.com/office/drawing/2014/main" id="{C910ECFF-4C9F-6131-EA63-10879B79464F}"/>
              </a:ext>
            </a:extLst>
          </p:cNvPr>
          <p:cNvSpPr/>
          <p:nvPr/>
        </p:nvSpPr>
        <p:spPr>
          <a:xfrm>
            <a:off x="151756" y="1634054"/>
            <a:ext cx="2472611" cy="4370427"/>
          </a:xfrm>
          <a:prstGeom prst="rect">
            <a:avLst/>
          </a:prstGeom>
        </p:spPr>
        <p:txBody>
          <a:bodyPr wrap="square">
            <a:spAutoFit/>
          </a:bodyPr>
          <a:lstStyle/>
          <a:p>
            <a:pPr algn="ctr"/>
            <a:r>
              <a:rPr lang="uk-UA" sz="2400" dirty="0">
                <a:ln>
                  <a:solidFill>
                    <a:srgbClr val="203965"/>
                  </a:solidFill>
                </a:ln>
                <a:solidFill>
                  <a:srgbClr val="203965"/>
                </a:solidFill>
              </a:rPr>
              <a:t>КРИТЕРІЇ (13)</a:t>
            </a:r>
          </a:p>
          <a:p>
            <a:pPr algn="ctr"/>
            <a:r>
              <a:rPr lang="uk-UA" sz="1800" dirty="0">
                <a:ln>
                  <a:solidFill>
                    <a:srgbClr val="203965"/>
                  </a:solidFill>
                </a:ln>
                <a:solidFill>
                  <a:srgbClr val="203965"/>
                </a:solidFill>
              </a:rPr>
              <a:t>за якими здійснюється визначення підприємств, установ і організацій, які мають важливе значення для забезпечення потреб територіальних громад Чернівецької області</a:t>
            </a:r>
          </a:p>
          <a:p>
            <a:pPr algn="ctr"/>
            <a:r>
              <a:rPr lang="uk-UA" dirty="0">
                <a:ln>
                  <a:solidFill>
                    <a:srgbClr val="FF0000"/>
                  </a:solidFill>
                </a:ln>
                <a:solidFill>
                  <a:srgbClr val="FF0000"/>
                </a:solidFill>
              </a:rPr>
              <a:t>(використовуються виключно для підпункту</a:t>
            </a:r>
            <a:r>
              <a:rPr lang="ru-RU" dirty="0">
                <a:ln>
                  <a:solidFill>
                    <a:srgbClr val="FF0000"/>
                  </a:solidFill>
                </a:ln>
                <a:solidFill>
                  <a:srgbClr val="FF0000"/>
                </a:solidFill>
              </a:rPr>
              <a:t> 4 пункту 2 </a:t>
            </a:r>
            <a:r>
              <a:rPr lang="uk-UA" dirty="0">
                <a:ln>
                  <a:solidFill>
                    <a:srgbClr val="FF0000"/>
                  </a:solidFill>
                </a:ln>
                <a:solidFill>
                  <a:srgbClr val="FF0000"/>
                </a:solidFill>
              </a:rPr>
              <a:t>Критеріїв</a:t>
            </a:r>
            <a:r>
              <a:rPr lang="ru-RU" dirty="0">
                <a:ln>
                  <a:solidFill>
                    <a:srgbClr val="FF0000"/>
                  </a:solidFill>
                </a:ln>
                <a:solidFill>
                  <a:srgbClr val="FF0000"/>
                </a:solidFill>
              </a:rPr>
              <a:t> та порядку)</a:t>
            </a:r>
            <a:endParaRPr lang="uk-UA" dirty="0">
              <a:ln>
                <a:solidFill>
                  <a:srgbClr val="FF0000"/>
                </a:solidFill>
              </a:ln>
              <a:solidFill>
                <a:srgbClr val="FF0000"/>
              </a:solidFill>
            </a:endParaRPr>
          </a:p>
        </p:txBody>
      </p:sp>
      <p:sp>
        <p:nvSpPr>
          <p:cNvPr id="23" name="Google Shape;1359;p124">
            <a:extLst>
              <a:ext uri="{FF2B5EF4-FFF2-40B4-BE49-F238E27FC236}">
                <a16:creationId xmlns:a16="http://schemas.microsoft.com/office/drawing/2014/main" id="{53248F87-533A-AEF7-462D-B65B3B3DC51D}"/>
              </a:ext>
            </a:extLst>
          </p:cNvPr>
          <p:cNvSpPr/>
          <p:nvPr/>
        </p:nvSpPr>
        <p:spPr>
          <a:xfrm>
            <a:off x="3079746" y="3250547"/>
            <a:ext cx="1465389" cy="2388499"/>
          </a:xfrm>
          <a:custGeom>
            <a:avLst/>
            <a:gdLst/>
            <a:ahLst/>
            <a:cxnLst/>
            <a:rect l="l" t="t" r="r" b="b"/>
            <a:pathLst>
              <a:path w="1465580" h="1866900" extrusionOk="0">
                <a:moveTo>
                  <a:pt x="233921" y="195618"/>
                </a:moveTo>
                <a:lnTo>
                  <a:pt x="87287" y="0"/>
                </a:lnTo>
                <a:lnTo>
                  <a:pt x="0" y="0"/>
                </a:lnTo>
                <a:lnTo>
                  <a:pt x="146634" y="195618"/>
                </a:lnTo>
                <a:lnTo>
                  <a:pt x="0" y="391248"/>
                </a:lnTo>
                <a:lnTo>
                  <a:pt x="87287" y="391248"/>
                </a:lnTo>
                <a:lnTo>
                  <a:pt x="233921" y="195618"/>
                </a:lnTo>
                <a:close/>
              </a:path>
              <a:path w="1465580" h="1866900" extrusionOk="0">
                <a:moveTo>
                  <a:pt x="401497" y="195618"/>
                </a:moveTo>
                <a:lnTo>
                  <a:pt x="254863" y="0"/>
                </a:lnTo>
                <a:lnTo>
                  <a:pt x="167589" y="0"/>
                </a:lnTo>
                <a:lnTo>
                  <a:pt x="314223" y="195618"/>
                </a:lnTo>
                <a:lnTo>
                  <a:pt x="167589" y="391248"/>
                </a:lnTo>
                <a:lnTo>
                  <a:pt x="254863" y="391248"/>
                </a:lnTo>
                <a:lnTo>
                  <a:pt x="401497" y="195618"/>
                </a:lnTo>
                <a:close/>
              </a:path>
              <a:path w="1465580" h="1866900" extrusionOk="0">
                <a:moveTo>
                  <a:pt x="569074" y="195618"/>
                </a:moveTo>
                <a:lnTo>
                  <a:pt x="422452" y="0"/>
                </a:lnTo>
                <a:lnTo>
                  <a:pt x="335165" y="0"/>
                </a:lnTo>
                <a:lnTo>
                  <a:pt x="481799" y="195618"/>
                </a:lnTo>
                <a:lnTo>
                  <a:pt x="335165" y="391248"/>
                </a:lnTo>
                <a:lnTo>
                  <a:pt x="422452" y="391248"/>
                </a:lnTo>
                <a:lnTo>
                  <a:pt x="569074" y="195618"/>
                </a:lnTo>
                <a:close/>
              </a:path>
              <a:path w="1465580" h="1866900" extrusionOk="0">
                <a:moveTo>
                  <a:pt x="672833" y="948474"/>
                </a:moveTo>
                <a:lnTo>
                  <a:pt x="526199" y="752856"/>
                </a:lnTo>
                <a:lnTo>
                  <a:pt x="438912" y="752856"/>
                </a:lnTo>
                <a:lnTo>
                  <a:pt x="585546" y="948474"/>
                </a:lnTo>
                <a:lnTo>
                  <a:pt x="438912" y="1144104"/>
                </a:lnTo>
                <a:lnTo>
                  <a:pt x="526199" y="1144104"/>
                </a:lnTo>
                <a:lnTo>
                  <a:pt x="672833" y="948474"/>
                </a:lnTo>
                <a:close/>
              </a:path>
              <a:path w="1465580" h="1866900" extrusionOk="0">
                <a:moveTo>
                  <a:pt x="840409" y="948474"/>
                </a:moveTo>
                <a:lnTo>
                  <a:pt x="693775" y="752856"/>
                </a:lnTo>
                <a:lnTo>
                  <a:pt x="606501" y="752856"/>
                </a:lnTo>
                <a:lnTo>
                  <a:pt x="753135" y="948474"/>
                </a:lnTo>
                <a:lnTo>
                  <a:pt x="606501" y="1144104"/>
                </a:lnTo>
                <a:lnTo>
                  <a:pt x="693775" y="1144104"/>
                </a:lnTo>
                <a:lnTo>
                  <a:pt x="840409" y="948474"/>
                </a:lnTo>
                <a:close/>
              </a:path>
              <a:path w="1465580" h="1866900" extrusionOk="0">
                <a:moveTo>
                  <a:pt x="1007986" y="948474"/>
                </a:moveTo>
                <a:lnTo>
                  <a:pt x="861364" y="752856"/>
                </a:lnTo>
                <a:lnTo>
                  <a:pt x="774077" y="752856"/>
                </a:lnTo>
                <a:lnTo>
                  <a:pt x="920711" y="948474"/>
                </a:lnTo>
                <a:lnTo>
                  <a:pt x="774077" y="1144104"/>
                </a:lnTo>
                <a:lnTo>
                  <a:pt x="861364" y="1144104"/>
                </a:lnTo>
                <a:lnTo>
                  <a:pt x="1007986" y="948474"/>
                </a:lnTo>
                <a:close/>
              </a:path>
              <a:path w="1465580" h="1866900" extrusionOk="0">
                <a:moveTo>
                  <a:pt x="1130033" y="1670850"/>
                </a:moveTo>
                <a:lnTo>
                  <a:pt x="983399" y="1475232"/>
                </a:lnTo>
                <a:lnTo>
                  <a:pt x="896112" y="1475232"/>
                </a:lnTo>
                <a:lnTo>
                  <a:pt x="1042746" y="1670850"/>
                </a:lnTo>
                <a:lnTo>
                  <a:pt x="896112" y="1866480"/>
                </a:lnTo>
                <a:lnTo>
                  <a:pt x="983399" y="1866480"/>
                </a:lnTo>
                <a:lnTo>
                  <a:pt x="1130033" y="1670850"/>
                </a:lnTo>
                <a:close/>
              </a:path>
              <a:path w="1465580" h="1866900" extrusionOk="0">
                <a:moveTo>
                  <a:pt x="1297609" y="1670850"/>
                </a:moveTo>
                <a:lnTo>
                  <a:pt x="1150975" y="1475232"/>
                </a:lnTo>
                <a:lnTo>
                  <a:pt x="1063701" y="1475232"/>
                </a:lnTo>
                <a:lnTo>
                  <a:pt x="1210335" y="1670850"/>
                </a:lnTo>
                <a:lnTo>
                  <a:pt x="1063701" y="1866480"/>
                </a:lnTo>
                <a:lnTo>
                  <a:pt x="1150975" y="1866480"/>
                </a:lnTo>
                <a:lnTo>
                  <a:pt x="1297609" y="1670850"/>
                </a:lnTo>
                <a:close/>
              </a:path>
              <a:path w="1465580" h="1866900" extrusionOk="0">
                <a:moveTo>
                  <a:pt x="1465186" y="1670850"/>
                </a:moveTo>
                <a:lnTo>
                  <a:pt x="1318564" y="1475232"/>
                </a:lnTo>
                <a:lnTo>
                  <a:pt x="1231277" y="1475232"/>
                </a:lnTo>
                <a:lnTo>
                  <a:pt x="1377911" y="1670850"/>
                </a:lnTo>
                <a:lnTo>
                  <a:pt x="1231277" y="1866480"/>
                </a:lnTo>
                <a:lnTo>
                  <a:pt x="1318564" y="1866480"/>
                </a:lnTo>
                <a:lnTo>
                  <a:pt x="1465186" y="1670850"/>
                </a:lnTo>
                <a:close/>
              </a:path>
            </a:pathLst>
          </a:custGeom>
          <a:solidFill>
            <a:srgbClr val="FFC000"/>
          </a:solidFill>
          <a:ln>
            <a:noFill/>
          </a:ln>
        </p:spPr>
        <p:txBody>
          <a:bodyPr spcFirstLastPara="1" wrap="square" lIns="0" tIns="0" rIns="0" bIns="0" anchor="t" anchorCtr="0">
            <a:noAutofit/>
          </a:bodyPr>
          <a:lstStyle/>
          <a:p>
            <a:endParaRPr sz="1800">
              <a:solidFill>
                <a:schemeClr val="dk1"/>
              </a:solidFill>
              <a:latin typeface="Calibri"/>
              <a:ea typeface="Calibri"/>
              <a:cs typeface="Calibri"/>
              <a:sym typeface="Calibri"/>
            </a:endParaRPr>
          </a:p>
        </p:txBody>
      </p:sp>
      <p:grpSp>
        <p:nvGrpSpPr>
          <p:cNvPr id="24" name="Группа 9">
            <a:extLst>
              <a:ext uri="{FF2B5EF4-FFF2-40B4-BE49-F238E27FC236}">
                <a16:creationId xmlns:a16="http://schemas.microsoft.com/office/drawing/2014/main" id="{38594643-4E33-4C21-DB66-C740AB5378DD}"/>
              </a:ext>
            </a:extLst>
          </p:cNvPr>
          <p:cNvGrpSpPr/>
          <p:nvPr/>
        </p:nvGrpSpPr>
        <p:grpSpPr>
          <a:xfrm>
            <a:off x="6309975" y="2575897"/>
            <a:ext cx="2281478" cy="506489"/>
            <a:chOff x="2899437" y="451663"/>
            <a:chExt cx="1044367" cy="858921"/>
          </a:xfrm>
          <a:solidFill>
            <a:srgbClr val="203965"/>
          </a:solidFill>
        </p:grpSpPr>
        <p:sp>
          <p:nvSpPr>
            <p:cNvPr id="25" name="Скругленный прямоугольник 31">
              <a:extLst>
                <a:ext uri="{FF2B5EF4-FFF2-40B4-BE49-F238E27FC236}">
                  <a16:creationId xmlns:a16="http://schemas.microsoft.com/office/drawing/2014/main" id="{5AF6E001-39EB-0C11-0659-ACE85C05A8F8}"/>
                </a:ext>
              </a:extLst>
            </p:cNvPr>
            <p:cNvSpPr/>
            <p:nvPr/>
          </p:nvSpPr>
          <p:spPr>
            <a:xfrm>
              <a:off x="2899437" y="451663"/>
              <a:ext cx="1044367" cy="858921"/>
            </a:xfrm>
            <a:prstGeom prst="roundRect">
              <a:avLst>
                <a:gd name="adj" fmla="val 10000"/>
              </a:avLst>
            </a:prstGeom>
            <a:grpFill/>
            <a:ln>
              <a:solidFill>
                <a:srgbClr val="203965"/>
              </a:solidFill>
            </a:ln>
          </p:spPr>
          <p:style>
            <a:lnRef idx="3">
              <a:schemeClr val="lt1">
                <a:hueOff val="0"/>
                <a:satOff val="0"/>
                <a:lumOff val="0"/>
                <a:alphaOff val="0"/>
              </a:schemeClr>
            </a:lnRef>
            <a:fillRef idx="1">
              <a:schemeClr val="accent6">
                <a:shade val="80000"/>
                <a:hueOff val="160640"/>
                <a:satOff val="-6455"/>
                <a:lumOff val="13814"/>
                <a:alphaOff val="0"/>
              </a:schemeClr>
            </a:fillRef>
            <a:effectRef idx="1">
              <a:schemeClr val="accent6">
                <a:shade val="80000"/>
                <a:hueOff val="160640"/>
                <a:satOff val="-6455"/>
                <a:lumOff val="13814"/>
                <a:alphaOff val="0"/>
              </a:schemeClr>
            </a:effectRef>
            <a:fontRef idx="minor">
              <a:schemeClr val="lt1"/>
            </a:fontRef>
          </p:style>
        </p:sp>
        <p:sp>
          <p:nvSpPr>
            <p:cNvPr id="26" name="Скругленный прямоугольник 4">
              <a:extLst>
                <a:ext uri="{FF2B5EF4-FFF2-40B4-BE49-F238E27FC236}">
                  <a16:creationId xmlns:a16="http://schemas.microsoft.com/office/drawing/2014/main" id="{80B0ABB6-FEAC-2582-73F6-7743E3DE748B}"/>
                </a:ext>
              </a:extLst>
            </p:cNvPr>
            <p:cNvSpPr txBox="1"/>
            <p:nvPr/>
          </p:nvSpPr>
          <p:spPr>
            <a:xfrm>
              <a:off x="2924594" y="476820"/>
              <a:ext cx="994053" cy="808607"/>
            </a:xfrm>
            <a:prstGeom prst="rect">
              <a:avLst/>
            </a:prstGeom>
            <a:grpFill/>
            <a:ln>
              <a:solidFill>
                <a:srgbClr val="203965"/>
              </a:solid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ru-RU" sz="2100" kern="1200" dirty="0"/>
            </a:p>
          </p:txBody>
        </p:sp>
      </p:grpSp>
      <p:sp>
        <p:nvSpPr>
          <p:cNvPr id="27" name="Прямоугольник 12">
            <a:extLst>
              <a:ext uri="{FF2B5EF4-FFF2-40B4-BE49-F238E27FC236}">
                <a16:creationId xmlns:a16="http://schemas.microsoft.com/office/drawing/2014/main" id="{FEB36F0B-0C6A-67C9-4CC1-38E1A0D026C9}"/>
              </a:ext>
            </a:extLst>
          </p:cNvPr>
          <p:cNvSpPr/>
          <p:nvPr/>
        </p:nvSpPr>
        <p:spPr>
          <a:xfrm>
            <a:off x="6393048" y="2668438"/>
            <a:ext cx="2115332" cy="338554"/>
          </a:xfrm>
          <a:prstGeom prst="rect">
            <a:avLst/>
          </a:prstGeom>
        </p:spPr>
        <p:txBody>
          <a:bodyPr wrap="square">
            <a:spAutoFit/>
          </a:bodyPr>
          <a:lstStyle/>
          <a:p>
            <a:pPr algn="ctr"/>
            <a:r>
              <a:rPr lang="uk-UA" sz="1600" dirty="0">
                <a:ln>
                  <a:solidFill>
                    <a:schemeClr val="bg1"/>
                  </a:solidFill>
                </a:ln>
                <a:solidFill>
                  <a:schemeClr val="bg1"/>
                </a:solidFill>
              </a:rPr>
              <a:t>Обов'язкові вимоги: </a:t>
            </a:r>
          </a:p>
        </p:txBody>
      </p:sp>
      <p:sp>
        <p:nvSpPr>
          <p:cNvPr id="28" name="Прямоугольник 45">
            <a:extLst>
              <a:ext uri="{FF2B5EF4-FFF2-40B4-BE49-F238E27FC236}">
                <a16:creationId xmlns:a16="http://schemas.microsoft.com/office/drawing/2014/main" id="{5B65E4E0-A788-D76D-9E14-2B267D425EC4}"/>
              </a:ext>
            </a:extLst>
          </p:cNvPr>
          <p:cNvSpPr/>
          <p:nvPr/>
        </p:nvSpPr>
        <p:spPr>
          <a:xfrm>
            <a:off x="3871060" y="3195942"/>
            <a:ext cx="6964981" cy="492443"/>
          </a:xfrm>
          <a:prstGeom prst="rect">
            <a:avLst/>
          </a:prstGeom>
        </p:spPr>
        <p:txBody>
          <a:bodyPr wrap="square">
            <a:spAutoFit/>
          </a:bodyPr>
          <a:lstStyle/>
          <a:p>
            <a:r>
              <a:rPr lang="uk-UA" sz="1300" b="1" dirty="0">
                <a:solidFill>
                  <a:srgbClr val="203965"/>
                </a:solidFill>
              </a:rPr>
              <a:t>Відсутність у складі засновників та співзасновників підприємств, установ і організацій резидентів Російської Федерації/Республіки Білорусь</a:t>
            </a:r>
          </a:p>
        </p:txBody>
      </p:sp>
      <p:sp>
        <p:nvSpPr>
          <p:cNvPr id="30" name="Прямоугольник 45">
            <a:extLst>
              <a:ext uri="{FF2B5EF4-FFF2-40B4-BE49-F238E27FC236}">
                <a16:creationId xmlns:a16="http://schemas.microsoft.com/office/drawing/2014/main" id="{73D887AE-F5B7-B287-3487-486E75738528}"/>
              </a:ext>
            </a:extLst>
          </p:cNvPr>
          <p:cNvSpPr/>
          <p:nvPr/>
        </p:nvSpPr>
        <p:spPr>
          <a:xfrm>
            <a:off x="4450058" y="3672844"/>
            <a:ext cx="7459147" cy="1492716"/>
          </a:xfrm>
          <a:prstGeom prst="rect">
            <a:avLst/>
          </a:prstGeom>
        </p:spPr>
        <p:txBody>
          <a:bodyPr wrap="square">
            <a:spAutoFit/>
          </a:bodyPr>
          <a:lstStyle/>
          <a:p>
            <a:r>
              <a:rPr lang="uk-UA" sz="1300" b="1" dirty="0">
                <a:solidFill>
                  <a:srgbClr val="203965"/>
                </a:solidFill>
              </a:rPr>
              <a:t>Проведення впродовж останнього року звіряння даних списків персонального військового обліку призовників, військовозобов’язаних та резервістів з обліковими даними документів районних (міських) територіальних центрів комплектування та соціальної підтримки, органів Служби безпеки України, підрозділів Служби зовнішньої розвідки України або перевірки стану військового обліку (підтверджується копією журналу обліку результатів перевірки стану військового обліку призовників, військовозобов’язаних та резервістів, засвідченою належним чином)</a:t>
            </a:r>
          </a:p>
        </p:txBody>
      </p:sp>
      <p:sp>
        <p:nvSpPr>
          <p:cNvPr id="31" name="Прямоугольник 45">
            <a:extLst>
              <a:ext uri="{FF2B5EF4-FFF2-40B4-BE49-F238E27FC236}">
                <a16:creationId xmlns:a16="http://schemas.microsoft.com/office/drawing/2014/main" id="{40268EFD-5B4F-57A7-D020-C5790C1F900D}"/>
              </a:ext>
            </a:extLst>
          </p:cNvPr>
          <p:cNvSpPr/>
          <p:nvPr/>
        </p:nvSpPr>
        <p:spPr>
          <a:xfrm>
            <a:off x="4902347" y="5186785"/>
            <a:ext cx="7212065" cy="1292662"/>
          </a:xfrm>
          <a:prstGeom prst="rect">
            <a:avLst/>
          </a:prstGeom>
        </p:spPr>
        <p:txBody>
          <a:bodyPr wrap="square">
            <a:spAutoFit/>
          </a:bodyPr>
          <a:lstStyle/>
          <a:p>
            <a:r>
              <a:rPr lang="uk-UA" sz="1300" b="1" dirty="0">
                <a:solidFill>
                  <a:srgbClr val="203965"/>
                </a:solidFill>
              </a:rPr>
              <a:t>Відсутність серед видів діяльності наступних видів згідно з кодами до національного класифікатора ДК 009:2010 «Класифікація видів економічної діяльності», затвердженого наказом Державного комітету України з питань технічного регулювання та споживчої політики від 11 жовтня 2010 року № 457: діяльність приватних охоронних служб (секція </a:t>
            </a:r>
            <a:r>
              <a:rPr lang="en-US" sz="1300" b="1" dirty="0">
                <a:solidFill>
                  <a:srgbClr val="203965"/>
                </a:solidFill>
              </a:rPr>
              <a:t>N, </a:t>
            </a:r>
            <a:r>
              <a:rPr lang="uk-UA" sz="1300" b="1" dirty="0">
                <a:solidFill>
                  <a:srgbClr val="203965"/>
                </a:solidFill>
              </a:rPr>
              <a:t>розділ 80, група 80.1, клас 80.10); організування азартних ігор (секція </a:t>
            </a:r>
            <a:r>
              <a:rPr lang="en-US" sz="1300" b="1" dirty="0">
                <a:solidFill>
                  <a:srgbClr val="203965"/>
                </a:solidFill>
              </a:rPr>
              <a:t>R, </a:t>
            </a:r>
            <a:r>
              <a:rPr lang="uk-UA" sz="1300" b="1" dirty="0">
                <a:solidFill>
                  <a:srgbClr val="203965"/>
                </a:solidFill>
              </a:rPr>
              <a:t>розділ 92)</a:t>
            </a:r>
          </a:p>
        </p:txBody>
      </p:sp>
      <p:sp>
        <p:nvSpPr>
          <p:cNvPr id="4" name="Заголовок 7">
            <a:extLst>
              <a:ext uri="{FF2B5EF4-FFF2-40B4-BE49-F238E27FC236}">
                <a16:creationId xmlns:a16="http://schemas.microsoft.com/office/drawing/2014/main" id="{778AA247-E7E8-8797-EA27-7D254779D2F8}"/>
              </a:ext>
            </a:extLst>
          </p:cNvPr>
          <p:cNvSpPr>
            <a:spLocks noGrp="1"/>
          </p:cNvSpPr>
          <p:nvPr>
            <p:ph type="title"/>
          </p:nvPr>
        </p:nvSpPr>
        <p:spPr>
          <a:xfrm>
            <a:off x="164254" y="158894"/>
            <a:ext cx="10862972" cy="554870"/>
          </a:xfrm>
        </p:spPr>
        <p:txBody>
          <a:bodyPr/>
          <a:lstStyle/>
          <a:p>
            <a:r>
              <a:rPr lang="uk-UA" sz="2000" dirty="0">
                <a:latin typeface="Tahoma" panose="020B0604030504040204" pitchFamily="34" charset="0"/>
                <a:ea typeface="Tahoma" panose="020B0604030504040204" pitchFamily="34" charset="0"/>
                <a:cs typeface="Tahoma" panose="020B0604030504040204" pitchFamily="34" charset="0"/>
                <a:sym typeface="Nunito Sans"/>
              </a:rPr>
              <a:t>Розпорядження Чернівецької обласної державної адміністрації </a:t>
            </a:r>
            <a:br>
              <a:rPr lang="uk-UA" sz="2000" dirty="0">
                <a:latin typeface="Tahoma" panose="020B0604030504040204" pitchFamily="34" charset="0"/>
                <a:ea typeface="Tahoma" panose="020B0604030504040204" pitchFamily="34" charset="0"/>
                <a:cs typeface="Tahoma" panose="020B0604030504040204" pitchFamily="34" charset="0"/>
                <a:sym typeface="Nunito Sans"/>
              </a:rPr>
            </a:br>
            <a:r>
              <a:rPr lang="uk-UA" sz="2000" dirty="0">
                <a:latin typeface="Tahoma" panose="020B0604030504040204" pitchFamily="34" charset="0"/>
                <a:ea typeface="Tahoma" panose="020B0604030504040204" pitchFamily="34" charset="0"/>
                <a:cs typeface="Tahoma" panose="020B0604030504040204" pitchFamily="34" charset="0"/>
                <a:sym typeface="Nunito Sans"/>
              </a:rPr>
              <a:t>(обласної військової адміністрації) від 09 вересня 2025 року № 1218-р </a:t>
            </a:r>
            <a:endParaRPr lang="ru-RU"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94980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9" name="Google Shape;752;p23">
            <a:extLst>
              <a:ext uri="{FF2B5EF4-FFF2-40B4-BE49-F238E27FC236}">
                <a16:creationId xmlns:a16="http://schemas.microsoft.com/office/drawing/2014/main" id="{F28E345C-694B-D867-07E5-24CB31CFDD4A}"/>
              </a:ext>
            </a:extLst>
          </p:cNvPr>
          <p:cNvSpPr/>
          <p:nvPr/>
        </p:nvSpPr>
        <p:spPr>
          <a:xfrm>
            <a:off x="-783" y="908178"/>
            <a:ext cx="3286590" cy="5952437"/>
          </a:xfrm>
          <a:custGeom>
            <a:avLst/>
            <a:gdLst/>
            <a:ahLst/>
            <a:cxnLst/>
            <a:rect l="l" t="t" r="r" b="b"/>
            <a:pathLst>
              <a:path w="2068819" h="2999023" extrusionOk="0">
                <a:moveTo>
                  <a:pt x="0" y="0"/>
                </a:moveTo>
                <a:lnTo>
                  <a:pt x="2068819" y="0"/>
                </a:lnTo>
                <a:lnTo>
                  <a:pt x="2068819" y="2999023"/>
                </a:lnTo>
                <a:lnTo>
                  <a:pt x="0" y="2999023"/>
                </a:lnTo>
                <a:close/>
              </a:path>
            </a:pathLst>
          </a:custGeom>
          <a:solidFill>
            <a:srgbClr val="FEBF0E"/>
          </a:solid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uk-UA"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 name="Заголовок 2">
            <a:extLst>
              <a:ext uri="{FF2B5EF4-FFF2-40B4-BE49-F238E27FC236}">
                <a16:creationId xmlns:a16="http://schemas.microsoft.com/office/drawing/2014/main" id="{6D8BC07D-626D-9174-6E82-593665F86C18}"/>
              </a:ext>
            </a:extLst>
          </p:cNvPr>
          <p:cNvSpPr>
            <a:spLocks noGrp="1"/>
          </p:cNvSpPr>
          <p:nvPr>
            <p:ph type="title"/>
          </p:nvPr>
        </p:nvSpPr>
        <p:spPr>
          <a:xfrm>
            <a:off x="132755" y="55758"/>
            <a:ext cx="11101302" cy="811347"/>
          </a:xfrm>
        </p:spPr>
        <p:txBody>
          <a:bodyPr/>
          <a:lstStyle/>
          <a:p>
            <a:r>
              <a:rPr lang="uk-UA" sz="1800" dirty="0">
                <a:latin typeface="Tahoma" panose="020B0604030504040204" pitchFamily="34" charset="0"/>
                <a:ea typeface="Tahoma" panose="020B0604030504040204" pitchFamily="34" charset="0"/>
                <a:cs typeface="Tahoma" panose="020B0604030504040204" pitchFamily="34" charset="0"/>
                <a:sym typeface="Times New Roman"/>
              </a:rPr>
              <a:t>Критерії, які найчастіше використовуватимуться суб’єктами господарювання в області </a:t>
            </a:r>
            <a:endParaRPr lang="uk-UA" sz="1800" dirty="0">
              <a:latin typeface="Tahoma" panose="020B0604030504040204" pitchFamily="34" charset="0"/>
              <a:ea typeface="Tahoma" panose="020B0604030504040204" pitchFamily="34" charset="0"/>
              <a:cs typeface="Tahoma" panose="020B0604030504040204" pitchFamily="34" charset="0"/>
            </a:endParaRPr>
          </a:p>
        </p:txBody>
      </p:sp>
      <p:sp>
        <p:nvSpPr>
          <p:cNvPr id="64" name="TextBox 63">
            <a:extLst>
              <a:ext uri="{FF2B5EF4-FFF2-40B4-BE49-F238E27FC236}">
                <a16:creationId xmlns:a16="http://schemas.microsoft.com/office/drawing/2014/main" id="{81EB7A1B-9193-466F-A755-777C2529EA87}"/>
              </a:ext>
            </a:extLst>
          </p:cNvPr>
          <p:cNvSpPr txBox="1"/>
          <p:nvPr/>
        </p:nvSpPr>
        <p:spPr>
          <a:xfrm>
            <a:off x="123315" y="1084497"/>
            <a:ext cx="3019513" cy="5252400"/>
          </a:xfrm>
          <a:prstGeom prst="rect">
            <a:avLst/>
          </a:prstGeom>
          <a:noFill/>
        </p:spPr>
        <p:txBody>
          <a:bodyPr wrap="square">
            <a:spAutoFit/>
          </a:bodyPr>
          <a:lstStyle/>
          <a:p>
            <a:pPr lvl="0" algn="ctr">
              <a:lnSpc>
                <a:spcPts val="3400"/>
              </a:lnSpc>
              <a:defRPr/>
            </a:pPr>
            <a:r>
              <a:rPr kumimoji="0" lang="uk-UA"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КРИТЕРІЇ ТА ПОРЯДОК,</a:t>
            </a:r>
          </a:p>
          <a:p>
            <a:pPr lvl="0" algn="ctr">
              <a:lnSpc>
                <a:spcPts val="3400"/>
              </a:lnSpc>
              <a:defRPr/>
            </a:pPr>
            <a:r>
              <a:rPr kumimoji="0" lang="uk-UA"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за якими здійснюється визначення підприємств, установ та організацій, які є критично важливими для функціонування економіки та забезпечення життєдіяльності населення в особливий період, а також критично важливими для забезпечення потреб Збройних Сил, інших військових формувань в особливий період</a:t>
            </a:r>
          </a:p>
        </p:txBody>
      </p:sp>
      <p:sp>
        <p:nvSpPr>
          <p:cNvPr id="93" name="TextBox 18">
            <a:extLst>
              <a:ext uri="{FF2B5EF4-FFF2-40B4-BE49-F238E27FC236}">
                <a16:creationId xmlns:a16="http://schemas.microsoft.com/office/drawing/2014/main" id="{08F0EBBE-8EF2-48A4-BD0A-4CFA2957947B}"/>
              </a:ext>
            </a:extLst>
          </p:cNvPr>
          <p:cNvSpPr txBox="1"/>
          <p:nvPr/>
        </p:nvSpPr>
        <p:spPr>
          <a:xfrm>
            <a:off x="3359511" y="971172"/>
            <a:ext cx="641334" cy="439223"/>
          </a:xfrm>
          <a:prstGeom prst="rect">
            <a:avLst/>
          </a:prstGeom>
        </p:spPr>
        <p:txBody>
          <a:bodyPr lIns="0" tIns="0" rIns="0" bIns="0" rtlCol="0" anchor="t">
            <a:spAutoFit/>
          </a:bodyPr>
          <a:lstStyle/>
          <a:p>
            <a:pPr marL="0" marR="0" lvl="0" indent="0" algn="l" defTabSz="914400" rtl="0" eaLnBrk="1" fontAlgn="auto" latinLnBrk="0" hangingPunct="1">
              <a:lnSpc>
                <a:spcPts val="3841"/>
              </a:lnSpc>
              <a:spcBef>
                <a:spcPts val="0"/>
              </a:spcBef>
              <a:spcAft>
                <a:spcPts val="0"/>
              </a:spcAft>
              <a:buClr>
                <a:srgbClr val="000000"/>
              </a:buClr>
              <a:buSzTx/>
              <a:buFont typeface="Arial"/>
              <a:buNone/>
              <a:tabLst/>
              <a:defRPr/>
            </a:pPr>
            <a:r>
              <a:rPr kumimoji="0" lang="uk-UA" sz="2800" b="0" i="0" u="none" strike="noStrike" kern="0" cap="none" spc="0" normalizeH="0" baseline="0" noProof="0" dirty="0">
                <a:ln>
                  <a:noFill/>
                </a:ln>
                <a:solidFill>
                  <a:srgbClr val="203965"/>
                </a:solidFill>
                <a:effectLst/>
                <a:uLnTx/>
                <a:uFillTx/>
                <a:latin typeface="Tahoma" panose="020B0604030504040204" pitchFamily="34" charset="0"/>
                <a:ea typeface="Tahoma" panose="020B0604030504040204" pitchFamily="34" charset="0"/>
                <a:cs typeface="Tahoma" panose="020B0604030504040204" pitchFamily="34" charset="0"/>
                <a:sym typeface="Arial"/>
              </a:rPr>
              <a:t>4)</a:t>
            </a:r>
            <a:endParaRPr kumimoji="0" lang="en-US" sz="2800" b="0" i="0" u="none" strike="noStrike" kern="0" cap="none" spc="0" normalizeH="0" baseline="0" noProof="0" dirty="0">
              <a:ln>
                <a:noFill/>
              </a:ln>
              <a:solidFill>
                <a:srgbClr val="203965"/>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94" name="TextBox 20">
            <a:extLst>
              <a:ext uri="{FF2B5EF4-FFF2-40B4-BE49-F238E27FC236}">
                <a16:creationId xmlns:a16="http://schemas.microsoft.com/office/drawing/2014/main" id="{D424A587-E0C0-44B9-BBE3-A4B116DE8E61}"/>
              </a:ext>
            </a:extLst>
          </p:cNvPr>
          <p:cNvSpPr txBox="1"/>
          <p:nvPr/>
        </p:nvSpPr>
        <p:spPr>
          <a:xfrm>
            <a:off x="3758754" y="971172"/>
            <a:ext cx="5564393" cy="897233"/>
          </a:xfrm>
          <a:prstGeom prst="rect">
            <a:avLst/>
          </a:prstGeom>
        </p:spPr>
        <p:txBody>
          <a:bodyPr wrap="square" lIns="0" tIns="0" rIns="0" bIns="0" rtlCol="0" anchor="t">
            <a:spAutoFit/>
          </a:bodyPr>
          <a:lstStyle/>
          <a:p>
            <a:pPr marL="0" marR="0" lvl="0" indent="0" algn="just" defTabSz="914400" rtl="0" eaLnBrk="1" fontAlgn="auto" latinLnBrk="0" hangingPunct="1">
              <a:lnSpc>
                <a:spcPts val="1800"/>
              </a:lnSpc>
              <a:spcBef>
                <a:spcPts val="0"/>
              </a:spcBef>
              <a:spcAft>
                <a:spcPts val="0"/>
              </a:spcAft>
              <a:buClr>
                <a:srgbClr val="000000"/>
              </a:buClr>
              <a:buSzTx/>
              <a:buFont typeface="Arial"/>
              <a:buNone/>
              <a:tabLst/>
              <a:defRPr/>
            </a:pPr>
            <a:r>
              <a:rPr lang="uk-UA" sz="1200" b="1" dirty="0">
                <a:latin typeface="Tahoma" panose="020B0604030504040204" pitchFamily="34" charset="0"/>
                <a:ea typeface="Tahoma" panose="020B0604030504040204" pitchFamily="34" charset="0"/>
                <a:cs typeface="Tahoma" panose="020B0604030504040204" pitchFamily="34" charset="0"/>
              </a:rPr>
              <a:t>підприємство, установа, організація має важливе значення для галузі національної економіки чи забезпечення потреб територіальної громади </a:t>
            </a:r>
            <a:r>
              <a:rPr lang="uk-UA" sz="1200" dirty="0">
                <a:latin typeface="Tahoma" panose="020B0604030504040204" pitchFamily="34" charset="0"/>
                <a:ea typeface="Tahoma" panose="020B0604030504040204" pitchFamily="34" charset="0"/>
                <a:cs typeface="Tahoma" panose="020B0604030504040204" pitchFamily="34" charset="0"/>
              </a:rPr>
              <a:t>(</a:t>
            </a:r>
            <a:r>
              <a:rPr lang="uk-UA" sz="1200" dirty="0">
                <a:solidFill>
                  <a:srgbClr val="00B050"/>
                </a:solidFill>
                <a:latin typeface="Tahoma" panose="020B0604030504040204" pitchFamily="34" charset="0"/>
                <a:ea typeface="Tahoma" panose="020B0604030504040204" pitchFamily="34" charset="0"/>
                <a:cs typeface="Tahoma" panose="020B0604030504040204" pitchFamily="34" charset="0"/>
              </a:rPr>
              <a:t>відповідність розпорядженню ОВА від 09 вересня 2025 року № 1218-р</a:t>
            </a:r>
            <a:r>
              <a:rPr lang="uk-UA" sz="1200" dirty="0">
                <a:latin typeface="Tahoma" panose="020B0604030504040204" pitchFamily="34" charset="0"/>
                <a:ea typeface="Tahoma" panose="020B0604030504040204" pitchFamily="34" charset="0"/>
                <a:cs typeface="Tahoma" panose="020B0604030504040204" pitchFamily="34" charset="0"/>
              </a:rPr>
              <a:t>)</a:t>
            </a:r>
          </a:p>
        </p:txBody>
      </p:sp>
      <p:sp>
        <p:nvSpPr>
          <p:cNvPr id="95" name="TextBox 21">
            <a:extLst>
              <a:ext uri="{FF2B5EF4-FFF2-40B4-BE49-F238E27FC236}">
                <a16:creationId xmlns:a16="http://schemas.microsoft.com/office/drawing/2014/main" id="{F777CE08-A7FE-456E-AC71-CC1B9DFA00FB}"/>
              </a:ext>
            </a:extLst>
          </p:cNvPr>
          <p:cNvSpPr txBox="1"/>
          <p:nvPr/>
        </p:nvSpPr>
        <p:spPr>
          <a:xfrm>
            <a:off x="3380520" y="3822083"/>
            <a:ext cx="641334" cy="439223"/>
          </a:xfrm>
          <a:prstGeom prst="rect">
            <a:avLst/>
          </a:prstGeom>
        </p:spPr>
        <p:txBody>
          <a:bodyPr lIns="0" tIns="0" rIns="0" bIns="0" rtlCol="0" anchor="t">
            <a:spAutoFit/>
          </a:bodyPr>
          <a:lstStyle/>
          <a:p>
            <a:pPr marL="0" marR="0" lvl="0" indent="0" algn="l" defTabSz="914400" rtl="0" eaLnBrk="1" fontAlgn="auto" latinLnBrk="0" hangingPunct="1">
              <a:lnSpc>
                <a:spcPts val="3841"/>
              </a:lnSpc>
              <a:spcBef>
                <a:spcPts val="0"/>
              </a:spcBef>
              <a:spcAft>
                <a:spcPts val="0"/>
              </a:spcAft>
              <a:buClr>
                <a:srgbClr val="000000"/>
              </a:buClr>
              <a:buSzTx/>
              <a:buFont typeface="Arial"/>
              <a:buNone/>
              <a:tabLst/>
              <a:defRPr/>
            </a:pPr>
            <a:r>
              <a:rPr kumimoji="0" lang="uk-UA" sz="2800" b="0" i="0" u="none" strike="noStrike" kern="0" cap="none" spc="0" normalizeH="0" baseline="0" noProof="0" dirty="0">
                <a:ln>
                  <a:noFill/>
                </a:ln>
                <a:solidFill>
                  <a:srgbClr val="203965"/>
                </a:solidFill>
                <a:effectLst/>
                <a:uLnTx/>
                <a:uFillTx/>
                <a:latin typeface="Tahoma" panose="020B0604030504040204" pitchFamily="34" charset="0"/>
                <a:ea typeface="Tahoma" panose="020B0604030504040204" pitchFamily="34" charset="0"/>
                <a:cs typeface="Tahoma" panose="020B0604030504040204" pitchFamily="34" charset="0"/>
                <a:sym typeface="Arial"/>
              </a:rPr>
              <a:t>6)</a:t>
            </a:r>
            <a:endParaRPr kumimoji="0" lang="en-US" sz="2800" b="0" i="0" u="none" strike="noStrike" kern="0" cap="none" spc="0" normalizeH="0" baseline="0" noProof="0" dirty="0">
              <a:ln>
                <a:noFill/>
              </a:ln>
              <a:solidFill>
                <a:srgbClr val="203965"/>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19" name="TextBox 20">
            <a:extLst>
              <a:ext uri="{FF2B5EF4-FFF2-40B4-BE49-F238E27FC236}">
                <a16:creationId xmlns:a16="http://schemas.microsoft.com/office/drawing/2014/main" id="{7EE92D40-DCF4-44EB-A5AE-5B24420D1EFD}"/>
              </a:ext>
            </a:extLst>
          </p:cNvPr>
          <p:cNvSpPr txBox="1"/>
          <p:nvPr/>
        </p:nvSpPr>
        <p:spPr>
          <a:xfrm>
            <a:off x="3772677" y="3822083"/>
            <a:ext cx="5550469" cy="2516010"/>
          </a:xfrm>
          <a:prstGeom prst="rect">
            <a:avLst/>
          </a:prstGeom>
        </p:spPr>
        <p:txBody>
          <a:bodyPr wrap="square" lIns="0" tIns="0" rIns="0" bIns="0" rtlCol="0" anchor="t">
            <a:spAutoFit/>
          </a:bodyPr>
          <a:lstStyle/>
          <a:p>
            <a:pPr marL="0" marR="0" lvl="0" indent="0" algn="just" defTabSz="914400" rtl="0" eaLnBrk="1" fontAlgn="auto" latinLnBrk="0" hangingPunct="1">
              <a:lnSpc>
                <a:spcPts val="1800"/>
              </a:lnSpc>
              <a:spcBef>
                <a:spcPts val="0"/>
              </a:spcBef>
              <a:spcAft>
                <a:spcPts val="0"/>
              </a:spcAft>
              <a:buClr>
                <a:srgbClr val="000000"/>
              </a:buClr>
              <a:buSzTx/>
              <a:buFont typeface="Arial"/>
              <a:buNone/>
              <a:tabLst/>
              <a:defRPr/>
            </a:pPr>
            <a:r>
              <a:rPr kumimoji="0" lang="uk-UA" sz="1313" b="1" i="0" u="none" strike="noStrike" kern="0" cap="none" spc="0" normalizeH="0" baseline="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розмір нарахованої середньої заробітної плати </a:t>
            </a:r>
            <a:r>
              <a:rPr kumimoji="0" lang="uk-UA" sz="1313" b="1" i="0" u="none" strike="noStrike" kern="0" cap="none" spc="0" normalizeH="0" baseline="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sym typeface="Arial"/>
              </a:rPr>
              <a:t>застрахованих осіб – працівників</a:t>
            </a:r>
            <a:r>
              <a:rPr kumimoji="0" lang="uk-UA" sz="1313" b="1" i="0" u="none" strike="noStrike" kern="0" cap="none" spc="0" normalizeH="0" baseline="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uk-UA" sz="1313" b="1" i="0" u="none" strike="noStrike" kern="0" cap="none" spc="0" normalizeH="0" baseline="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sym typeface="Arial"/>
              </a:rPr>
              <a:t>за останній календарний місяць</a:t>
            </a:r>
            <a:r>
              <a:rPr kumimoji="0" lang="ru-RU" sz="1313" b="1" i="0" u="none" strike="noStrike" kern="0" cap="none" spc="0" normalizeH="0" baseline="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a:t>
            </a:r>
            <a:r>
              <a:rPr kumimoji="0" lang="uk-UA" sz="1313"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p>
          <a:p>
            <a:pPr marL="0" marR="0" lvl="0" indent="0" algn="just" defTabSz="914400" rtl="0" eaLnBrk="1" fontAlgn="auto" latinLnBrk="0" hangingPunct="1">
              <a:lnSpc>
                <a:spcPts val="1800"/>
              </a:lnSpc>
              <a:spcBef>
                <a:spcPts val="0"/>
              </a:spcBef>
              <a:spcAft>
                <a:spcPts val="0"/>
              </a:spcAft>
              <a:buClr>
                <a:srgbClr val="000000"/>
              </a:buClr>
              <a:buSzTx/>
              <a:buFont typeface="Arial"/>
              <a:buNone/>
              <a:tabLst/>
              <a:defRPr/>
            </a:pPr>
            <a:r>
              <a:rPr lang="uk-UA" sz="1313" b="1" dirty="0">
                <a:latin typeface="Tahoma" panose="020B0604030504040204" pitchFamily="34" charset="0"/>
                <a:ea typeface="Tahoma" panose="020B0604030504040204" pitchFamily="34" charset="0"/>
                <a:cs typeface="Tahoma" panose="020B0604030504040204" pitchFamily="34" charset="0"/>
              </a:rPr>
              <a:t>державних і комунальних підприємств, установ </a:t>
            </a:r>
            <a:r>
              <a:rPr lang="ru-RU" sz="1313" b="1" dirty="0">
                <a:latin typeface="Tahoma" panose="020B0604030504040204" pitchFamily="34" charset="0"/>
                <a:ea typeface="Tahoma" panose="020B0604030504040204" pitchFamily="34" charset="0"/>
                <a:cs typeface="Tahoma" panose="020B0604030504040204" pitchFamily="34" charset="0"/>
              </a:rPr>
              <a:t>і </a:t>
            </a:r>
            <a:r>
              <a:rPr lang="uk-UA" sz="1313" b="1" dirty="0">
                <a:latin typeface="Tahoma" panose="020B0604030504040204" pitchFamily="34" charset="0"/>
                <a:ea typeface="Tahoma" panose="020B0604030504040204" pitchFamily="34" charset="0"/>
                <a:cs typeface="Tahoma" panose="020B0604030504040204" pitchFamily="34" charset="0"/>
              </a:rPr>
              <a:t>організацій – </a:t>
            </a:r>
          </a:p>
          <a:p>
            <a:pPr marL="0" marR="0" lvl="0" indent="0" algn="just" defTabSz="914400" rtl="0" eaLnBrk="1" fontAlgn="auto" latinLnBrk="0" hangingPunct="1">
              <a:lnSpc>
                <a:spcPts val="1800"/>
              </a:lnSpc>
              <a:spcBef>
                <a:spcPts val="0"/>
              </a:spcBef>
              <a:spcAft>
                <a:spcPts val="0"/>
              </a:spcAft>
              <a:buClr>
                <a:srgbClr val="000000"/>
              </a:buClr>
              <a:buSzTx/>
              <a:buFont typeface="Arial"/>
              <a:buNone/>
              <a:tabLst/>
              <a:defRPr/>
            </a:pPr>
            <a:r>
              <a:rPr kumimoji="0" lang="ru-RU" sz="1313" b="0" i="0" strike="noStrike" kern="0" cap="none" spc="0" normalizeH="0" baseline="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не </a:t>
            </a:r>
            <a:r>
              <a:rPr kumimoji="0" lang="uk-UA" sz="1313" b="0" i="0" strike="noStrike" kern="0" cap="none" spc="0" normalizeH="0" baseline="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менше розміру середньої заробітної плати у регіоні за IV квартал 2021 р. (відповідно до даних Держстату</a:t>
            </a:r>
            <a:r>
              <a:rPr kumimoji="0" lang="ru-RU" sz="1313" b="0" i="0" strike="noStrike" kern="0" cap="none" spc="0" normalizeH="0" baseline="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 </a:t>
            </a:r>
            <a:r>
              <a:rPr kumimoji="0" lang="ru-RU" b="0" i="0" strike="noStrike" kern="0" cap="none" spc="0" normalizeH="0" baseline="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sym typeface="Arial"/>
              </a:rPr>
              <a:t>12179,42 грн</a:t>
            </a:r>
            <a:r>
              <a:rPr kumimoji="0" lang="ru-RU" sz="1313" b="0" i="0" strike="noStrike" kern="0" cap="none" spc="0" normalizeH="0" baseline="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a:t>
            </a:r>
          </a:p>
          <a:p>
            <a:pPr marL="0" marR="0" lvl="0" indent="0" algn="just" defTabSz="914400" rtl="0" eaLnBrk="1" fontAlgn="auto" latinLnBrk="0" hangingPunct="1">
              <a:lnSpc>
                <a:spcPts val="1800"/>
              </a:lnSpc>
              <a:spcBef>
                <a:spcPts val="0"/>
              </a:spcBef>
              <a:spcAft>
                <a:spcPts val="0"/>
              </a:spcAft>
              <a:buClr>
                <a:srgbClr val="000000"/>
              </a:buClr>
              <a:buSzTx/>
              <a:buFont typeface="Arial"/>
              <a:buNone/>
              <a:tabLst/>
              <a:defRPr/>
            </a:pPr>
            <a:r>
              <a:rPr kumimoji="0" lang="uk-UA" sz="1313" b="1" i="0" strike="noStrike" kern="0" cap="none" spc="0" normalizeH="0" baseline="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підприємств, установ, організацій </a:t>
            </a:r>
            <a:r>
              <a:rPr lang="uk-UA" sz="1313" b="1" dirty="0">
                <a:latin typeface="Tahoma" panose="020B0604030504040204" pitchFamily="34" charset="0"/>
                <a:ea typeface="Tahoma" panose="020B0604030504040204" pitchFamily="34" charset="0"/>
                <a:cs typeface="Tahoma" panose="020B0604030504040204" pitchFamily="34" charset="0"/>
              </a:rPr>
              <a:t>– </a:t>
            </a:r>
            <a:r>
              <a:rPr lang="ru-RU" sz="1313" dirty="0">
                <a:latin typeface="Tahoma" panose="020B0604030504040204" pitchFamily="34" charset="0"/>
                <a:ea typeface="Tahoma" panose="020B0604030504040204" pitchFamily="34" charset="0"/>
                <a:cs typeface="Tahoma" panose="020B0604030504040204" pitchFamily="34" charset="0"/>
              </a:rPr>
              <a:t>не </a:t>
            </a:r>
            <a:r>
              <a:rPr lang="uk-UA" sz="1313" dirty="0">
                <a:latin typeface="Tahoma" panose="020B0604030504040204" pitchFamily="34" charset="0"/>
                <a:ea typeface="Tahoma" panose="020B0604030504040204" pitchFamily="34" charset="0"/>
                <a:cs typeface="Tahoma" panose="020B0604030504040204" pitchFamily="34" charset="0"/>
              </a:rPr>
              <a:t>нижче за розмір мінімальної заробітної плати по країні, помноженої на коефіцієнт </a:t>
            </a:r>
            <a:r>
              <a:rPr lang="ru-RU" sz="1313" dirty="0">
                <a:latin typeface="Tahoma" panose="020B0604030504040204" pitchFamily="34" charset="0"/>
                <a:ea typeface="Tahoma" panose="020B0604030504040204" pitchFamily="34" charset="0"/>
                <a:cs typeface="Tahoma" panose="020B0604030504040204" pitchFamily="34" charset="0"/>
              </a:rPr>
              <a:t>2,5 – </a:t>
            </a:r>
            <a:r>
              <a:rPr lang="ru-RU" dirty="0">
                <a:solidFill>
                  <a:srgbClr val="00B050"/>
                </a:solidFill>
                <a:latin typeface="Tahoma" panose="020B0604030504040204" pitchFamily="34" charset="0"/>
                <a:ea typeface="Tahoma" panose="020B0604030504040204" pitchFamily="34" charset="0"/>
                <a:cs typeface="Tahoma" panose="020B0604030504040204" pitchFamily="34" charset="0"/>
              </a:rPr>
              <a:t>20000 грн</a:t>
            </a:r>
            <a:r>
              <a:rPr lang="ru-RU" sz="1313" dirty="0">
                <a:latin typeface="Tahoma" panose="020B0604030504040204" pitchFamily="34" charset="0"/>
                <a:ea typeface="Tahoma" panose="020B0604030504040204" pitchFamily="34" charset="0"/>
                <a:cs typeface="Tahoma" panose="020B0604030504040204" pitchFamily="34" charset="0"/>
              </a:rPr>
              <a:t>.</a:t>
            </a:r>
            <a:endParaRPr kumimoji="0" lang="uk-UA" sz="1313" i="0" strike="noStrike" kern="0" cap="none" spc="0" normalizeH="0" baseline="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a:p>
            <a:pPr marL="0" marR="0" lvl="0" indent="0" algn="just" defTabSz="914400" rtl="0" eaLnBrk="1" fontAlgn="auto" latinLnBrk="0" hangingPunct="1">
              <a:lnSpc>
                <a:spcPts val="1800"/>
              </a:lnSpc>
              <a:spcBef>
                <a:spcPts val="0"/>
              </a:spcBef>
              <a:spcAft>
                <a:spcPts val="0"/>
              </a:spcAft>
              <a:buClr>
                <a:srgbClr val="000000"/>
              </a:buClr>
              <a:buSzTx/>
              <a:buFont typeface="Arial"/>
              <a:buNone/>
              <a:tabLst/>
              <a:defRPr/>
            </a:pPr>
            <a:endParaRPr lang="uk-UA" sz="1313" dirty="0">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1" fontAlgn="auto" latinLnBrk="0" hangingPunct="1">
              <a:lnSpc>
                <a:spcPts val="1800"/>
              </a:lnSpc>
              <a:spcBef>
                <a:spcPts val="0"/>
              </a:spcBef>
              <a:spcAft>
                <a:spcPts val="0"/>
              </a:spcAft>
              <a:buClr>
                <a:srgbClr val="000000"/>
              </a:buClr>
              <a:buSzTx/>
              <a:buFont typeface="Arial"/>
              <a:buNone/>
              <a:tabLst/>
              <a:defRPr/>
            </a:pPr>
            <a:r>
              <a:rPr kumimoji="0" lang="uk-UA" sz="1313" b="0" i="0" strike="noStrike" kern="0" cap="none" spc="0" normalizeH="0" baseline="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підтверджується </a:t>
            </a:r>
            <a:r>
              <a:rPr kumimoji="0" lang="uk-UA" sz="1313" b="0" i="0" strike="noStrike" kern="0" cap="none" spc="0" normalizeH="0" baseline="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sym typeface="Arial"/>
              </a:rPr>
              <a:t>довідкою</a:t>
            </a:r>
            <a:r>
              <a:rPr kumimoji="0" lang="uk-UA" sz="1313" b="0" i="0" strike="noStrike" kern="0" cap="none" spc="0" normalizeH="0" baseline="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наданою підприємством, установою, організацією</a:t>
            </a:r>
            <a:r>
              <a:rPr kumimoji="0" lang="uk-UA" sz="1313" b="0" i="0"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a:t>
            </a:r>
            <a:endParaRPr kumimoji="0" lang="en-US" sz="1313" b="1" i="0"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5" name="TextBox 18">
            <a:extLst>
              <a:ext uri="{FF2B5EF4-FFF2-40B4-BE49-F238E27FC236}">
                <a16:creationId xmlns:a16="http://schemas.microsoft.com/office/drawing/2014/main" id="{EAE0A6C7-A6E8-51C0-4ACF-65BDA3539219}"/>
              </a:ext>
            </a:extLst>
          </p:cNvPr>
          <p:cNvSpPr txBox="1"/>
          <p:nvPr/>
        </p:nvSpPr>
        <p:spPr>
          <a:xfrm>
            <a:off x="3341277" y="1892941"/>
            <a:ext cx="641334" cy="439223"/>
          </a:xfrm>
          <a:prstGeom prst="rect">
            <a:avLst/>
          </a:prstGeom>
        </p:spPr>
        <p:txBody>
          <a:bodyPr lIns="0" tIns="0" rIns="0" bIns="0" rtlCol="0" anchor="t">
            <a:spAutoFit/>
          </a:bodyPr>
          <a:lstStyle/>
          <a:p>
            <a:pPr marL="0" marR="0" lvl="0" indent="0" algn="l" defTabSz="914400" rtl="0" eaLnBrk="1" fontAlgn="auto" latinLnBrk="0" hangingPunct="1">
              <a:lnSpc>
                <a:spcPts val="3841"/>
              </a:lnSpc>
              <a:spcBef>
                <a:spcPts val="0"/>
              </a:spcBef>
              <a:spcAft>
                <a:spcPts val="0"/>
              </a:spcAft>
              <a:buClr>
                <a:srgbClr val="000000"/>
              </a:buClr>
              <a:buSzTx/>
              <a:buFont typeface="Arial"/>
              <a:buNone/>
              <a:tabLst/>
              <a:defRPr/>
            </a:pPr>
            <a:r>
              <a:rPr kumimoji="0" lang="uk-UA" sz="2800" b="0" i="0" u="none" strike="noStrike" kern="0" cap="none" spc="0" normalizeH="0" baseline="0" noProof="0" dirty="0">
                <a:ln>
                  <a:noFill/>
                </a:ln>
                <a:solidFill>
                  <a:srgbClr val="203965"/>
                </a:solidFill>
                <a:effectLst/>
                <a:uLnTx/>
                <a:uFillTx/>
                <a:latin typeface="Tahoma" panose="020B0604030504040204" pitchFamily="34" charset="0"/>
                <a:ea typeface="Tahoma" panose="020B0604030504040204" pitchFamily="34" charset="0"/>
                <a:cs typeface="Tahoma" panose="020B0604030504040204" pitchFamily="34" charset="0"/>
                <a:sym typeface="Arial"/>
              </a:rPr>
              <a:t>5)</a:t>
            </a:r>
            <a:endParaRPr kumimoji="0" lang="en-US" sz="2800" b="0" i="0" u="none" strike="noStrike" kern="0" cap="none" spc="0" normalizeH="0" baseline="0" noProof="0" dirty="0">
              <a:ln>
                <a:noFill/>
              </a:ln>
              <a:solidFill>
                <a:srgbClr val="203965"/>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6" name="TextBox 25">
            <a:extLst>
              <a:ext uri="{FF2B5EF4-FFF2-40B4-BE49-F238E27FC236}">
                <a16:creationId xmlns:a16="http://schemas.microsoft.com/office/drawing/2014/main" id="{5AFBB9D3-1E5E-24EF-4D11-5DFBE8E4E0E4}"/>
              </a:ext>
            </a:extLst>
          </p:cNvPr>
          <p:cNvSpPr txBox="1"/>
          <p:nvPr/>
        </p:nvSpPr>
        <p:spPr>
          <a:xfrm>
            <a:off x="3749469" y="1933487"/>
            <a:ext cx="5573677" cy="1823513"/>
          </a:xfrm>
          <a:prstGeom prst="rect">
            <a:avLst/>
          </a:prstGeom>
        </p:spPr>
        <p:txBody>
          <a:bodyPr wrap="square" lIns="0" tIns="0" rIns="0" bIns="0" rtlCol="0" anchor="t">
            <a:spAutoFit/>
          </a:bodyPr>
          <a:lstStyle/>
          <a:p>
            <a:pPr marL="0" marR="0" lvl="0" indent="0" algn="just" defTabSz="914400" rtl="0" eaLnBrk="1" fontAlgn="auto" latinLnBrk="0" hangingPunct="1">
              <a:lnSpc>
                <a:spcPts val="1800"/>
              </a:lnSpc>
              <a:spcBef>
                <a:spcPts val="0"/>
              </a:spcBef>
              <a:spcAft>
                <a:spcPts val="0"/>
              </a:spcAft>
              <a:buClr>
                <a:srgbClr val="000000"/>
              </a:buClr>
              <a:buSzTx/>
              <a:buFont typeface="Arial"/>
              <a:buNone/>
              <a:tabLst/>
              <a:defRPr/>
            </a:pPr>
            <a:r>
              <a:rPr kumimoji="0" lang="uk-UA" sz="1313" b="1" i="0" u="none" strike="noStrike" kern="0" cap="none" spc="0" normalizeH="0" baseline="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відсутність заборгованості із сплати податків до державного і місцевих бюджетів та єдиного внеску на загальнообов’язкове державне соціальне страхування, </a:t>
            </a:r>
            <a:r>
              <a:rPr kumimoji="0" lang="uk-UA" sz="1313" i="0" u="none" strike="noStrike" kern="0" cap="none" spc="0" normalizeH="0" baseline="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що підтверджується </a:t>
            </a:r>
            <a:r>
              <a:rPr kumimoji="0" lang="uk-UA" sz="1313" i="0" u="none" strike="noStrike" kern="0" cap="none" spc="0" normalizeH="0" baseline="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sym typeface="Arial"/>
              </a:rPr>
              <a:t>довідкою</a:t>
            </a:r>
            <a:r>
              <a:rPr kumimoji="0" lang="uk-UA" sz="1313" i="0" u="none" strike="noStrike" kern="0" cap="none" spc="0" normalizeH="0" baseline="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про відсутність заборгованості з платежів, контроль за справлянням яких покладено на контролюючі органи, або </a:t>
            </a:r>
            <a:r>
              <a:rPr kumimoji="0" lang="uk-UA" sz="1313" i="0" u="none" strike="noStrike" kern="0" cap="none" spc="0" normalizeH="0" baseline="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sym typeface="Arial"/>
              </a:rPr>
              <a:t>витягом</a:t>
            </a:r>
            <a:r>
              <a:rPr kumimoji="0" lang="uk-UA" sz="1313" i="0" u="none" strike="noStrike" kern="0" cap="none" spc="0" normalizeH="0" baseline="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з інформаційної системи органів ДПС щодо статусу розрахунків платника з бюджетом та цільовими фондами, засвідченим керівником підприємства, установи, організації</a:t>
            </a:r>
          </a:p>
        </p:txBody>
      </p:sp>
      <p:pic>
        <p:nvPicPr>
          <p:cNvPr id="8" name="Місце для зображення 7">
            <a:extLst>
              <a:ext uri="{FF2B5EF4-FFF2-40B4-BE49-F238E27FC236}">
                <a16:creationId xmlns:a16="http://schemas.microsoft.com/office/drawing/2014/main" id="{E28E2F08-9224-F3C5-69A8-09E1751E6820}"/>
              </a:ext>
            </a:extLst>
          </p:cNvPr>
          <p:cNvPicPr>
            <a:picLocks noGrp="1" noChangeAspect="1"/>
          </p:cNvPicPr>
          <p:nvPr>
            <p:ph type="pic" sz="quarter" idx="10"/>
          </p:nvPr>
        </p:nvPicPr>
        <p:blipFill>
          <a:blip r:embed="rId3"/>
          <a:srcRect l="29393" r="29393"/>
          <a:stretch>
            <a:fillRect/>
          </a:stretch>
        </p:blipFill>
        <p:spPr>
          <a:xfrm>
            <a:off x="9466126" y="914398"/>
            <a:ext cx="2724287" cy="5945189"/>
          </a:xfrm>
        </p:spPr>
      </p:pic>
    </p:spTree>
    <p:extLst>
      <p:ext uri="{BB962C8B-B14F-4D97-AF65-F5344CB8AC3E}">
        <p14:creationId xmlns:p14="http://schemas.microsoft.com/office/powerpoint/2010/main" val="44015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69" name="Google Shape;369;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29791" y="6189717"/>
            <a:ext cx="1137629" cy="579460"/>
          </a:xfrm>
          <a:prstGeom prst="rect">
            <a:avLst/>
          </a:prstGeom>
          <a:noFill/>
          <a:ln>
            <a:noFill/>
          </a:ln>
        </p:spPr>
      </p:pic>
      <p:sp>
        <p:nvSpPr>
          <p:cNvPr id="8" name="Заголовок 7">
            <a:extLst>
              <a:ext uri="{FF2B5EF4-FFF2-40B4-BE49-F238E27FC236}">
                <a16:creationId xmlns:a16="http://schemas.microsoft.com/office/drawing/2014/main" id="{8FDCA92B-EDCD-863D-1662-145F845F665E}"/>
              </a:ext>
            </a:extLst>
          </p:cNvPr>
          <p:cNvSpPr>
            <a:spLocks noGrp="1"/>
          </p:cNvSpPr>
          <p:nvPr>
            <p:ph type="title"/>
          </p:nvPr>
        </p:nvSpPr>
        <p:spPr>
          <a:xfrm>
            <a:off x="486972" y="235551"/>
            <a:ext cx="8374000" cy="554870"/>
          </a:xfrm>
        </p:spPr>
        <p:txBody>
          <a:bodyPr/>
          <a:lstStyle/>
          <a:p>
            <a:r>
              <a:rPr lang="uk-UA" sz="2400" dirty="0">
                <a:latin typeface="Tahoma" panose="020B0604030504040204" pitchFamily="34" charset="0"/>
                <a:ea typeface="Tahoma" panose="020B0604030504040204" pitchFamily="34" charset="0"/>
                <a:cs typeface="Tahoma" panose="020B0604030504040204" pitchFamily="34" charset="0"/>
                <a:sym typeface="Nunito Sans"/>
              </a:rPr>
              <a:t>Порядок дій</a:t>
            </a:r>
            <a:r>
              <a:rPr lang="ru-RU" sz="2400" b="1" dirty="0">
                <a:latin typeface="Tahoma" panose="020B0604030504040204" pitchFamily="34" charset="0"/>
                <a:ea typeface="Tahoma" panose="020B0604030504040204" pitchFamily="34" charset="0"/>
                <a:cs typeface="Tahoma" panose="020B0604030504040204" pitchFamily="34" charset="0"/>
                <a:sym typeface="Nunito Sans"/>
              </a:rPr>
              <a:t> </a:t>
            </a:r>
            <a:endParaRPr lang="ru-RU" sz="24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Схема 5">
            <a:extLst>
              <a:ext uri="{FF2B5EF4-FFF2-40B4-BE49-F238E27FC236}">
                <a16:creationId xmlns:a16="http://schemas.microsoft.com/office/drawing/2014/main" id="{7D26091B-5568-B93D-631B-91D5FF0BF92D}"/>
              </a:ext>
            </a:extLst>
          </p:cNvPr>
          <p:cNvGraphicFramePr/>
          <p:nvPr>
            <p:extLst>
              <p:ext uri="{D42A27DB-BD31-4B8C-83A1-F6EECF244321}">
                <p14:modId xmlns:p14="http://schemas.microsoft.com/office/powerpoint/2010/main" val="179058049"/>
              </p:ext>
            </p:extLst>
          </p:nvPr>
        </p:nvGraphicFramePr>
        <p:xfrm>
          <a:off x="3431030" y="1754591"/>
          <a:ext cx="8098972" cy="19995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Схема 6">
            <a:extLst>
              <a:ext uri="{FF2B5EF4-FFF2-40B4-BE49-F238E27FC236}">
                <a16:creationId xmlns:a16="http://schemas.microsoft.com/office/drawing/2014/main" id="{E8D901B7-44C7-F666-00C7-B99911D71CF9}"/>
              </a:ext>
            </a:extLst>
          </p:cNvPr>
          <p:cNvGraphicFramePr/>
          <p:nvPr>
            <p:extLst>
              <p:ext uri="{D42A27DB-BD31-4B8C-83A1-F6EECF244321}">
                <p14:modId xmlns:p14="http://schemas.microsoft.com/office/powerpoint/2010/main" val="837376846"/>
              </p:ext>
            </p:extLst>
          </p:nvPr>
        </p:nvGraphicFramePr>
        <p:xfrm>
          <a:off x="580953" y="1658829"/>
          <a:ext cx="1922761" cy="207818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9" name="Группа 8">
            <a:extLst>
              <a:ext uri="{FF2B5EF4-FFF2-40B4-BE49-F238E27FC236}">
                <a16:creationId xmlns:a16="http://schemas.microsoft.com/office/drawing/2014/main" id="{C930724E-6DFE-B9F0-81F2-597BE1C4B8C3}"/>
              </a:ext>
            </a:extLst>
          </p:cNvPr>
          <p:cNvGrpSpPr/>
          <p:nvPr/>
        </p:nvGrpSpPr>
        <p:grpSpPr>
          <a:xfrm>
            <a:off x="6671740" y="4286089"/>
            <a:ext cx="1250522" cy="1592873"/>
            <a:chOff x="2899437" y="451663"/>
            <a:chExt cx="1044367" cy="858921"/>
          </a:xfrm>
          <a:solidFill>
            <a:srgbClr val="203965"/>
          </a:solidFill>
        </p:grpSpPr>
        <p:sp>
          <p:nvSpPr>
            <p:cNvPr id="11" name="Скругленный прямоугольник 31">
              <a:extLst>
                <a:ext uri="{FF2B5EF4-FFF2-40B4-BE49-F238E27FC236}">
                  <a16:creationId xmlns:a16="http://schemas.microsoft.com/office/drawing/2014/main" id="{937C14FA-333D-2926-5638-F918C65ECDCB}"/>
                </a:ext>
              </a:extLst>
            </p:cNvPr>
            <p:cNvSpPr/>
            <p:nvPr/>
          </p:nvSpPr>
          <p:spPr>
            <a:xfrm>
              <a:off x="2899437" y="451663"/>
              <a:ext cx="1044367" cy="858921"/>
            </a:xfrm>
            <a:prstGeom prst="roundRect">
              <a:avLst>
                <a:gd name="adj" fmla="val 10000"/>
              </a:avLst>
            </a:prstGeom>
            <a:grpFill/>
            <a:ln>
              <a:solidFill>
                <a:srgbClr val="203965"/>
              </a:solidFill>
            </a:ln>
          </p:spPr>
          <p:style>
            <a:lnRef idx="3">
              <a:schemeClr val="lt1">
                <a:hueOff val="0"/>
                <a:satOff val="0"/>
                <a:lumOff val="0"/>
                <a:alphaOff val="0"/>
              </a:schemeClr>
            </a:lnRef>
            <a:fillRef idx="1">
              <a:schemeClr val="accent6">
                <a:shade val="80000"/>
                <a:hueOff val="160640"/>
                <a:satOff val="-6455"/>
                <a:lumOff val="13814"/>
                <a:alphaOff val="0"/>
              </a:schemeClr>
            </a:fillRef>
            <a:effectRef idx="1">
              <a:schemeClr val="accent6">
                <a:shade val="80000"/>
                <a:hueOff val="160640"/>
                <a:satOff val="-6455"/>
                <a:lumOff val="13814"/>
                <a:alphaOff val="0"/>
              </a:schemeClr>
            </a:effectRef>
            <a:fontRef idx="minor">
              <a:schemeClr val="lt1"/>
            </a:fontRef>
          </p:style>
        </p:sp>
        <p:sp>
          <p:nvSpPr>
            <p:cNvPr id="13" name="Скругленный прямоугольник 4">
              <a:extLst>
                <a:ext uri="{FF2B5EF4-FFF2-40B4-BE49-F238E27FC236}">
                  <a16:creationId xmlns:a16="http://schemas.microsoft.com/office/drawing/2014/main" id="{83B8E209-8563-AF30-3418-20A0859FB1DF}"/>
                </a:ext>
              </a:extLst>
            </p:cNvPr>
            <p:cNvSpPr txBox="1"/>
            <p:nvPr/>
          </p:nvSpPr>
          <p:spPr>
            <a:xfrm>
              <a:off x="2924594" y="476820"/>
              <a:ext cx="994053" cy="808607"/>
            </a:xfrm>
            <a:prstGeom prst="rect">
              <a:avLst/>
            </a:prstGeom>
            <a:grpFill/>
            <a:ln>
              <a:solidFill>
                <a:srgbClr val="203965"/>
              </a:solid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ru-RU" sz="2100" kern="1200" dirty="0"/>
            </a:p>
          </p:txBody>
        </p:sp>
      </p:grpSp>
      <p:grpSp>
        <p:nvGrpSpPr>
          <p:cNvPr id="14" name="Группа 13">
            <a:extLst>
              <a:ext uri="{FF2B5EF4-FFF2-40B4-BE49-F238E27FC236}">
                <a16:creationId xmlns:a16="http://schemas.microsoft.com/office/drawing/2014/main" id="{30926148-20EB-CF4F-6236-F69AA27F6739}"/>
              </a:ext>
            </a:extLst>
          </p:cNvPr>
          <p:cNvGrpSpPr/>
          <p:nvPr/>
        </p:nvGrpSpPr>
        <p:grpSpPr>
          <a:xfrm rot="5400000">
            <a:off x="5558418" y="3837719"/>
            <a:ext cx="280886" cy="313374"/>
            <a:chOff x="2607247" y="751622"/>
            <a:chExt cx="206480" cy="259003"/>
          </a:xfrm>
          <a:solidFill>
            <a:srgbClr val="C00000"/>
          </a:solidFill>
        </p:grpSpPr>
        <p:sp>
          <p:nvSpPr>
            <p:cNvPr id="15" name="Стрелка вправо 34">
              <a:extLst>
                <a:ext uri="{FF2B5EF4-FFF2-40B4-BE49-F238E27FC236}">
                  <a16:creationId xmlns:a16="http://schemas.microsoft.com/office/drawing/2014/main" id="{BE06686B-3767-E46D-196A-1650938D57CD}"/>
                </a:ext>
              </a:extLst>
            </p:cNvPr>
            <p:cNvSpPr/>
            <p:nvPr/>
          </p:nvSpPr>
          <p:spPr>
            <a:xfrm>
              <a:off x="2607247" y="751622"/>
              <a:ext cx="206480" cy="259003"/>
            </a:xfrm>
            <a:prstGeom prst="rightArrow">
              <a:avLst>
                <a:gd name="adj1" fmla="val 60000"/>
                <a:gd name="adj2" fmla="val 50000"/>
              </a:avLst>
            </a:prstGeom>
            <a:grpFill/>
            <a:ln>
              <a:solidFill>
                <a:srgbClr val="C00000"/>
              </a:solidFill>
            </a:ln>
          </p:spPr>
          <p:style>
            <a:lnRef idx="0">
              <a:schemeClr val="accent6">
                <a:shade val="90000"/>
                <a:hueOff val="107129"/>
                <a:satOff val="-4218"/>
                <a:lumOff val="8394"/>
                <a:alphaOff val="0"/>
              </a:schemeClr>
            </a:lnRef>
            <a:fillRef idx="1">
              <a:schemeClr val="accent6">
                <a:shade val="90000"/>
                <a:hueOff val="107129"/>
                <a:satOff val="-4218"/>
                <a:lumOff val="8394"/>
                <a:alphaOff val="0"/>
              </a:schemeClr>
            </a:fillRef>
            <a:effectRef idx="1">
              <a:schemeClr val="accent6">
                <a:shade val="90000"/>
                <a:hueOff val="107129"/>
                <a:satOff val="-4218"/>
                <a:lumOff val="8394"/>
                <a:alphaOff val="0"/>
              </a:schemeClr>
            </a:effectRef>
            <a:fontRef idx="minor">
              <a:schemeClr val="lt1"/>
            </a:fontRef>
          </p:style>
        </p:sp>
        <p:sp>
          <p:nvSpPr>
            <p:cNvPr id="16" name="Стрелка вправо 4">
              <a:extLst>
                <a:ext uri="{FF2B5EF4-FFF2-40B4-BE49-F238E27FC236}">
                  <a16:creationId xmlns:a16="http://schemas.microsoft.com/office/drawing/2014/main" id="{6CDED176-5677-03B5-27D9-E3A7A81F98F0}"/>
                </a:ext>
              </a:extLst>
            </p:cNvPr>
            <p:cNvSpPr txBox="1"/>
            <p:nvPr/>
          </p:nvSpPr>
          <p:spPr>
            <a:xfrm>
              <a:off x="2607247" y="803423"/>
              <a:ext cx="144536" cy="155401"/>
            </a:xfrm>
            <a:prstGeom prst="rect">
              <a:avLst/>
            </a:prstGeom>
            <a:grpFill/>
            <a:ln>
              <a:solidFill>
                <a:srgbClr val="C00000"/>
              </a:solidFill>
            </a:ln>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dirty="0"/>
            </a:p>
          </p:txBody>
        </p:sp>
      </p:grpSp>
      <p:sp>
        <p:nvSpPr>
          <p:cNvPr id="17" name="Стрелка вправо 4">
            <a:extLst>
              <a:ext uri="{FF2B5EF4-FFF2-40B4-BE49-F238E27FC236}">
                <a16:creationId xmlns:a16="http://schemas.microsoft.com/office/drawing/2014/main" id="{5B3D3546-74D8-7803-C999-589AE400D07C}"/>
              </a:ext>
            </a:extLst>
          </p:cNvPr>
          <p:cNvSpPr txBox="1"/>
          <p:nvPr/>
        </p:nvSpPr>
        <p:spPr>
          <a:xfrm rot="5400000">
            <a:off x="5399620" y="3329612"/>
            <a:ext cx="196620" cy="1880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dirty="0"/>
          </a:p>
        </p:txBody>
      </p:sp>
      <p:grpSp>
        <p:nvGrpSpPr>
          <p:cNvPr id="18" name="Группа 17">
            <a:extLst>
              <a:ext uri="{FF2B5EF4-FFF2-40B4-BE49-F238E27FC236}">
                <a16:creationId xmlns:a16="http://schemas.microsoft.com/office/drawing/2014/main" id="{D1BDC8DD-9A03-726B-54ED-DD214EEFE7B2}"/>
              </a:ext>
            </a:extLst>
          </p:cNvPr>
          <p:cNvGrpSpPr/>
          <p:nvPr/>
        </p:nvGrpSpPr>
        <p:grpSpPr>
          <a:xfrm rot="1587897">
            <a:off x="5530627" y="4873889"/>
            <a:ext cx="280886" cy="313374"/>
            <a:chOff x="2607247" y="751622"/>
            <a:chExt cx="206480" cy="259003"/>
          </a:xfrm>
          <a:solidFill>
            <a:srgbClr val="FEBF0E"/>
          </a:solidFill>
        </p:grpSpPr>
        <p:sp>
          <p:nvSpPr>
            <p:cNvPr id="19" name="Стрелка вправо 38">
              <a:extLst>
                <a:ext uri="{FF2B5EF4-FFF2-40B4-BE49-F238E27FC236}">
                  <a16:creationId xmlns:a16="http://schemas.microsoft.com/office/drawing/2014/main" id="{DCAF99DD-4301-300C-4A2E-32AB83CC716F}"/>
                </a:ext>
              </a:extLst>
            </p:cNvPr>
            <p:cNvSpPr/>
            <p:nvPr/>
          </p:nvSpPr>
          <p:spPr>
            <a:xfrm>
              <a:off x="2607247" y="751622"/>
              <a:ext cx="206480" cy="259003"/>
            </a:xfrm>
            <a:prstGeom prst="rightArrow">
              <a:avLst>
                <a:gd name="adj1" fmla="val 60000"/>
                <a:gd name="adj2" fmla="val 50000"/>
              </a:avLst>
            </a:prstGeom>
            <a:grpFill/>
            <a:ln>
              <a:solidFill>
                <a:srgbClr val="FEBF0E"/>
              </a:solidFill>
            </a:ln>
          </p:spPr>
          <p:style>
            <a:lnRef idx="0">
              <a:schemeClr val="accent6">
                <a:shade val="90000"/>
                <a:hueOff val="107129"/>
                <a:satOff val="-4218"/>
                <a:lumOff val="8394"/>
                <a:alphaOff val="0"/>
              </a:schemeClr>
            </a:lnRef>
            <a:fillRef idx="1">
              <a:schemeClr val="accent6">
                <a:shade val="90000"/>
                <a:hueOff val="107129"/>
                <a:satOff val="-4218"/>
                <a:lumOff val="8394"/>
                <a:alphaOff val="0"/>
              </a:schemeClr>
            </a:fillRef>
            <a:effectRef idx="1">
              <a:schemeClr val="accent6">
                <a:shade val="90000"/>
                <a:hueOff val="107129"/>
                <a:satOff val="-4218"/>
                <a:lumOff val="8394"/>
                <a:alphaOff val="0"/>
              </a:schemeClr>
            </a:effectRef>
            <a:fontRef idx="minor">
              <a:schemeClr val="lt1"/>
            </a:fontRef>
          </p:style>
        </p:sp>
        <p:sp>
          <p:nvSpPr>
            <p:cNvPr id="20" name="Стрелка вправо 4">
              <a:extLst>
                <a:ext uri="{FF2B5EF4-FFF2-40B4-BE49-F238E27FC236}">
                  <a16:creationId xmlns:a16="http://schemas.microsoft.com/office/drawing/2014/main" id="{2A620B84-C553-2CC1-FF31-E3B7BB8425A7}"/>
                </a:ext>
              </a:extLst>
            </p:cNvPr>
            <p:cNvSpPr txBox="1"/>
            <p:nvPr/>
          </p:nvSpPr>
          <p:spPr>
            <a:xfrm>
              <a:off x="2607247" y="803423"/>
              <a:ext cx="144536" cy="155401"/>
            </a:xfrm>
            <a:prstGeom prst="rect">
              <a:avLst/>
            </a:prstGeom>
            <a:grpFill/>
            <a:ln>
              <a:solidFill>
                <a:srgbClr val="FEBF0E"/>
              </a:solidFill>
            </a:ln>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dirty="0"/>
            </a:p>
          </p:txBody>
        </p:sp>
      </p:grpSp>
      <p:sp>
        <p:nvSpPr>
          <p:cNvPr id="21" name="Прямоугольник 20">
            <a:extLst>
              <a:ext uri="{FF2B5EF4-FFF2-40B4-BE49-F238E27FC236}">
                <a16:creationId xmlns:a16="http://schemas.microsoft.com/office/drawing/2014/main" id="{BF70E2CC-2EA6-4DA5-09E4-6F81FDA5921C}"/>
              </a:ext>
            </a:extLst>
          </p:cNvPr>
          <p:cNvSpPr/>
          <p:nvPr/>
        </p:nvSpPr>
        <p:spPr>
          <a:xfrm>
            <a:off x="6425084" y="4838532"/>
            <a:ext cx="1731818" cy="892552"/>
          </a:xfrm>
          <a:prstGeom prst="rect">
            <a:avLst/>
          </a:prstGeom>
        </p:spPr>
        <p:txBody>
          <a:bodyPr wrap="square">
            <a:spAutoFit/>
          </a:bodyPr>
          <a:lstStyle/>
          <a:p>
            <a:pPr algn="ctr"/>
            <a:r>
              <a:rPr lang="uk-UA" sz="1300" dirty="0">
                <a:ln>
                  <a:solidFill>
                    <a:schemeClr val="bg1"/>
                  </a:solidFill>
                </a:ln>
                <a:solidFill>
                  <a:schemeClr val="bg1"/>
                </a:solidFill>
              </a:rPr>
              <a:t>Повідомлення підприємству, </a:t>
            </a:r>
          </a:p>
          <a:p>
            <a:pPr algn="ctr"/>
            <a:r>
              <a:rPr lang="uk-UA" sz="1300" dirty="0">
                <a:ln>
                  <a:solidFill>
                    <a:schemeClr val="bg1"/>
                  </a:solidFill>
                </a:ln>
                <a:solidFill>
                  <a:schemeClr val="bg1"/>
                </a:solidFill>
              </a:rPr>
              <a:t>установі, </a:t>
            </a:r>
          </a:p>
          <a:p>
            <a:pPr algn="ctr"/>
            <a:r>
              <a:rPr lang="uk-UA" sz="1300" dirty="0">
                <a:ln>
                  <a:solidFill>
                    <a:schemeClr val="bg1"/>
                  </a:solidFill>
                </a:ln>
                <a:solidFill>
                  <a:schemeClr val="bg1"/>
                </a:solidFill>
              </a:rPr>
              <a:t>організації</a:t>
            </a:r>
          </a:p>
        </p:txBody>
      </p:sp>
      <p:pic>
        <p:nvPicPr>
          <p:cNvPr id="22" name="Рисунок 21">
            <a:extLst>
              <a:ext uri="{FF2B5EF4-FFF2-40B4-BE49-F238E27FC236}">
                <a16:creationId xmlns:a16="http://schemas.microsoft.com/office/drawing/2014/main" id="{155DC46A-7132-FE7A-0058-85F82833416F}"/>
              </a:ext>
            </a:extLst>
          </p:cNvPr>
          <p:cNvPicPr>
            <a:picLocks noChangeAspect="1"/>
          </p:cNvPicPr>
          <p:nvPr/>
        </p:nvPicPr>
        <p:blipFill>
          <a:blip r:embed="rId14" cstate="print">
            <a:lum bright="70000" contrast="-70000"/>
            <a:extLst>
              <a:ext uri="{28A0092B-C50C-407E-A947-70E740481C1C}">
                <a14:useLocalDpi xmlns:a14="http://schemas.microsoft.com/office/drawing/2010/main" val="0"/>
              </a:ext>
            </a:extLst>
          </a:blip>
          <a:stretch>
            <a:fillRect/>
          </a:stretch>
        </p:blipFill>
        <p:spPr>
          <a:xfrm>
            <a:off x="5227489" y="3055677"/>
            <a:ext cx="942745" cy="342482"/>
          </a:xfrm>
          <a:prstGeom prst="rect">
            <a:avLst/>
          </a:prstGeom>
        </p:spPr>
      </p:pic>
      <p:pic>
        <p:nvPicPr>
          <p:cNvPr id="23" name="Рисунок 22">
            <a:extLst>
              <a:ext uri="{FF2B5EF4-FFF2-40B4-BE49-F238E27FC236}">
                <a16:creationId xmlns:a16="http://schemas.microsoft.com/office/drawing/2014/main" id="{7DDE2FF7-F213-779B-5457-CB928FC4964C}"/>
              </a:ext>
            </a:extLst>
          </p:cNvPr>
          <p:cNvPicPr>
            <a:picLocks noChangeAspect="1"/>
          </p:cNvPicPr>
          <p:nvPr/>
        </p:nvPicPr>
        <p:blipFill>
          <a:blip r:embed="rId15">
            <a:duotone>
              <a:prstClr val="black"/>
              <a:schemeClr val="bg2">
                <a:lumMod val="75000"/>
                <a:tint val="45000"/>
                <a:satMod val="400000"/>
              </a:schemeClr>
            </a:duotone>
          </a:blip>
          <a:stretch>
            <a:fillRect/>
          </a:stretch>
        </p:blipFill>
        <p:spPr>
          <a:xfrm>
            <a:off x="7046724" y="1895059"/>
            <a:ext cx="475667" cy="475667"/>
          </a:xfrm>
          <a:prstGeom prst="rect">
            <a:avLst/>
          </a:prstGeom>
        </p:spPr>
      </p:pic>
      <p:sp>
        <p:nvSpPr>
          <p:cNvPr id="25" name="Скругленный прямоугольник 57">
            <a:extLst>
              <a:ext uri="{FF2B5EF4-FFF2-40B4-BE49-F238E27FC236}">
                <a16:creationId xmlns:a16="http://schemas.microsoft.com/office/drawing/2014/main" id="{3D799215-CF04-4315-6993-68BAA0FE46B4}"/>
              </a:ext>
            </a:extLst>
          </p:cNvPr>
          <p:cNvSpPr/>
          <p:nvPr/>
        </p:nvSpPr>
        <p:spPr>
          <a:xfrm>
            <a:off x="5059146" y="4301827"/>
            <a:ext cx="1223847" cy="1567092"/>
          </a:xfrm>
          <a:prstGeom prst="roundRect">
            <a:avLst>
              <a:gd name="adj" fmla="val 10000"/>
            </a:avLst>
          </a:prstGeom>
          <a:solidFill>
            <a:srgbClr val="203965"/>
          </a:solidFill>
          <a:ln>
            <a:solidFill>
              <a:srgbClr val="203965"/>
            </a:solidFill>
          </a:ln>
        </p:spPr>
        <p:style>
          <a:lnRef idx="3">
            <a:schemeClr val="lt1">
              <a:hueOff val="0"/>
              <a:satOff val="0"/>
              <a:lumOff val="0"/>
              <a:alphaOff val="0"/>
            </a:schemeClr>
          </a:lnRef>
          <a:fillRef idx="1">
            <a:schemeClr val="accent6">
              <a:shade val="80000"/>
              <a:hueOff val="160640"/>
              <a:satOff val="-6455"/>
              <a:lumOff val="13814"/>
              <a:alphaOff val="0"/>
            </a:schemeClr>
          </a:fillRef>
          <a:effectRef idx="1">
            <a:schemeClr val="accent6">
              <a:shade val="80000"/>
              <a:hueOff val="160640"/>
              <a:satOff val="-6455"/>
              <a:lumOff val="13814"/>
              <a:alphaOff val="0"/>
            </a:schemeClr>
          </a:effectRef>
          <a:fontRef idx="minor">
            <a:schemeClr val="lt1"/>
          </a:fontRef>
        </p:style>
      </p:sp>
      <p:pic>
        <p:nvPicPr>
          <p:cNvPr id="28" name="Рисунок 27">
            <a:extLst>
              <a:ext uri="{FF2B5EF4-FFF2-40B4-BE49-F238E27FC236}">
                <a16:creationId xmlns:a16="http://schemas.microsoft.com/office/drawing/2014/main" id="{9A1867CD-98C1-EB27-0403-8C15051F560D}"/>
              </a:ext>
            </a:extLst>
          </p:cNvPr>
          <p:cNvPicPr>
            <a:picLocks noChangeAspect="1"/>
          </p:cNvPicPr>
          <p:nvPr/>
        </p:nvPicPr>
        <p:blipFill>
          <a:blip r:embed="rId15">
            <a:duotone>
              <a:prstClr val="black"/>
              <a:srgbClr val="203965">
                <a:tint val="45000"/>
                <a:satMod val="400000"/>
              </a:srgbClr>
            </a:duotone>
          </a:blip>
          <a:stretch>
            <a:fillRect/>
          </a:stretch>
        </p:blipFill>
        <p:spPr>
          <a:xfrm>
            <a:off x="5447893" y="4321903"/>
            <a:ext cx="475667" cy="475667"/>
          </a:xfrm>
          <a:prstGeom prst="rect">
            <a:avLst/>
          </a:prstGeom>
        </p:spPr>
      </p:pic>
      <p:pic>
        <p:nvPicPr>
          <p:cNvPr id="30" name="Рисунок 29">
            <a:extLst>
              <a:ext uri="{FF2B5EF4-FFF2-40B4-BE49-F238E27FC236}">
                <a16:creationId xmlns:a16="http://schemas.microsoft.com/office/drawing/2014/main" id="{BA3C839A-F04B-A552-BD43-096B730AD4C6}"/>
              </a:ext>
            </a:extLst>
          </p:cNvPr>
          <p:cNvPicPr>
            <a:picLocks noChangeAspect="1"/>
          </p:cNvPicPr>
          <p:nvPr/>
        </p:nvPicPr>
        <p:blipFill>
          <a:blip r:embed="rId16">
            <a:duotone>
              <a:prstClr val="black"/>
              <a:srgbClr val="203965">
                <a:tint val="45000"/>
                <a:satMod val="400000"/>
              </a:srgbClr>
            </a:duotone>
          </a:blip>
          <a:stretch>
            <a:fillRect/>
          </a:stretch>
        </p:blipFill>
        <p:spPr>
          <a:xfrm>
            <a:off x="8899067" y="1895059"/>
            <a:ext cx="377768" cy="377768"/>
          </a:xfrm>
          <a:prstGeom prst="rect">
            <a:avLst/>
          </a:prstGeom>
        </p:spPr>
      </p:pic>
      <p:pic>
        <p:nvPicPr>
          <p:cNvPr id="34" name="Рисунок 33">
            <a:extLst>
              <a:ext uri="{FF2B5EF4-FFF2-40B4-BE49-F238E27FC236}">
                <a16:creationId xmlns:a16="http://schemas.microsoft.com/office/drawing/2014/main" id="{34DF4E32-E1CC-E0C4-E9CC-D6DBCBFD0C11}"/>
              </a:ext>
            </a:extLst>
          </p:cNvPr>
          <p:cNvPicPr>
            <a:picLocks noChangeAspect="1"/>
          </p:cNvPicPr>
          <p:nvPr/>
        </p:nvPicPr>
        <p:blipFill>
          <a:blip r:embed="rId17">
            <a:lum bright="70000" contrast="-70000"/>
          </a:blip>
          <a:stretch>
            <a:fillRect/>
          </a:stretch>
        </p:blipFill>
        <p:spPr>
          <a:xfrm>
            <a:off x="3644459" y="1035599"/>
            <a:ext cx="743776" cy="646232"/>
          </a:xfrm>
          <a:prstGeom prst="rect">
            <a:avLst/>
          </a:prstGeom>
        </p:spPr>
      </p:pic>
      <p:sp>
        <p:nvSpPr>
          <p:cNvPr id="35" name="Прямоугольник 34">
            <a:extLst>
              <a:ext uri="{FF2B5EF4-FFF2-40B4-BE49-F238E27FC236}">
                <a16:creationId xmlns:a16="http://schemas.microsoft.com/office/drawing/2014/main" id="{5CB71800-B2B5-0945-3743-D531BE688C71}"/>
              </a:ext>
            </a:extLst>
          </p:cNvPr>
          <p:cNvSpPr/>
          <p:nvPr/>
        </p:nvSpPr>
        <p:spPr>
          <a:xfrm>
            <a:off x="232916" y="5935547"/>
            <a:ext cx="10996875" cy="907941"/>
          </a:xfrm>
          <a:prstGeom prst="rect">
            <a:avLst/>
          </a:prstGeom>
        </p:spPr>
        <p:txBody>
          <a:bodyPr wrap="square">
            <a:spAutoFit/>
          </a:bodyPr>
          <a:lstStyle/>
          <a:p>
            <a:r>
              <a:rPr lang="uk-UA" b="1" dirty="0">
                <a:solidFill>
                  <a:srgbClr val="203965"/>
                </a:solidFill>
              </a:rPr>
              <a:t>*Комісія з визначення підприємств, установ і організацій області, які є критично важливими для функціонування економіки та забезпечення життєдіяльності населення в особливий період                                                                               </a:t>
            </a:r>
            <a:r>
              <a:rPr lang="uk-UA" sz="1100" b="1" dirty="0">
                <a:solidFill>
                  <a:srgbClr val="203965"/>
                </a:solidFill>
              </a:rPr>
              <a:t>(склад затверджено Розпорядженням обласної державної адміністрації (обласної військової адміністрації) від 09 березня 2023 року № 143-р (із змінами)</a:t>
            </a:r>
          </a:p>
          <a:p>
            <a:endParaRPr lang="en-US" b="1" dirty="0">
              <a:solidFill>
                <a:srgbClr val="203965"/>
              </a:solidFill>
            </a:endParaRPr>
          </a:p>
        </p:txBody>
      </p:sp>
      <p:sp>
        <p:nvSpPr>
          <p:cNvPr id="36" name="Прямоугольник 35">
            <a:extLst>
              <a:ext uri="{FF2B5EF4-FFF2-40B4-BE49-F238E27FC236}">
                <a16:creationId xmlns:a16="http://schemas.microsoft.com/office/drawing/2014/main" id="{C5BC5E28-73E5-BD48-A6A7-709E31080BF9}"/>
              </a:ext>
            </a:extLst>
          </p:cNvPr>
          <p:cNvSpPr/>
          <p:nvPr/>
        </p:nvSpPr>
        <p:spPr>
          <a:xfrm>
            <a:off x="4819817" y="4880973"/>
            <a:ext cx="1731818" cy="892552"/>
          </a:xfrm>
          <a:prstGeom prst="rect">
            <a:avLst/>
          </a:prstGeom>
        </p:spPr>
        <p:txBody>
          <a:bodyPr wrap="square">
            <a:spAutoFit/>
          </a:bodyPr>
          <a:lstStyle/>
          <a:p>
            <a:pPr algn="ctr"/>
            <a:r>
              <a:rPr lang="uk-UA" sz="1300" dirty="0">
                <a:ln>
                  <a:solidFill>
                    <a:schemeClr val="bg1"/>
                  </a:solidFill>
                </a:ln>
                <a:solidFill>
                  <a:schemeClr val="bg1"/>
                </a:solidFill>
              </a:rPr>
              <a:t>Рішення </a:t>
            </a:r>
          </a:p>
          <a:p>
            <a:pPr algn="ctr"/>
            <a:r>
              <a:rPr lang="uk-UA" sz="1300" dirty="0">
                <a:ln>
                  <a:solidFill>
                    <a:schemeClr val="bg1"/>
                  </a:solidFill>
                </a:ln>
                <a:solidFill>
                  <a:schemeClr val="bg1"/>
                </a:solidFill>
              </a:rPr>
              <a:t>про</a:t>
            </a:r>
          </a:p>
          <a:p>
            <a:pPr algn="ctr"/>
            <a:r>
              <a:rPr lang="uk-UA" sz="1300" dirty="0">
                <a:ln>
                  <a:solidFill>
                    <a:schemeClr val="bg1"/>
                  </a:solidFill>
                </a:ln>
                <a:solidFill>
                  <a:schemeClr val="bg1"/>
                </a:solidFill>
              </a:rPr>
              <a:t>невідповідність критеріям</a:t>
            </a:r>
          </a:p>
        </p:txBody>
      </p:sp>
      <p:pic>
        <p:nvPicPr>
          <p:cNvPr id="37" name="Рисунок 36">
            <a:extLst>
              <a:ext uri="{FF2B5EF4-FFF2-40B4-BE49-F238E27FC236}">
                <a16:creationId xmlns:a16="http://schemas.microsoft.com/office/drawing/2014/main" id="{6CA64886-8A1E-3877-A8B5-D7746F512002}"/>
              </a:ext>
            </a:extLst>
          </p:cNvPr>
          <p:cNvPicPr>
            <a:picLocks noChangeAspect="1"/>
          </p:cNvPicPr>
          <p:nvPr/>
        </p:nvPicPr>
        <p:blipFill>
          <a:blip r:embed="rId16">
            <a:duotone>
              <a:prstClr val="black"/>
              <a:srgbClr val="203965">
                <a:tint val="45000"/>
                <a:satMod val="400000"/>
              </a:srgbClr>
            </a:duotone>
          </a:blip>
          <a:stretch>
            <a:fillRect/>
          </a:stretch>
        </p:blipFill>
        <p:spPr>
          <a:xfrm>
            <a:off x="7084137" y="4421746"/>
            <a:ext cx="377768" cy="377768"/>
          </a:xfrm>
          <a:prstGeom prst="rect">
            <a:avLst/>
          </a:prstGeom>
        </p:spPr>
      </p:pic>
      <p:grpSp>
        <p:nvGrpSpPr>
          <p:cNvPr id="39" name="Группа 38">
            <a:extLst>
              <a:ext uri="{FF2B5EF4-FFF2-40B4-BE49-F238E27FC236}">
                <a16:creationId xmlns:a16="http://schemas.microsoft.com/office/drawing/2014/main" id="{B6971AEC-BF00-ADE1-7814-1276D8C013E5}"/>
              </a:ext>
            </a:extLst>
          </p:cNvPr>
          <p:cNvGrpSpPr/>
          <p:nvPr/>
        </p:nvGrpSpPr>
        <p:grpSpPr>
          <a:xfrm>
            <a:off x="6343642" y="4960565"/>
            <a:ext cx="248981" cy="272867"/>
            <a:chOff x="4647002" y="863341"/>
            <a:chExt cx="248981" cy="272867"/>
          </a:xfrm>
          <a:solidFill>
            <a:srgbClr val="C00000"/>
          </a:solidFill>
        </p:grpSpPr>
        <p:sp>
          <p:nvSpPr>
            <p:cNvPr id="42" name="Стрелка: вправо 41">
              <a:extLst>
                <a:ext uri="{FF2B5EF4-FFF2-40B4-BE49-F238E27FC236}">
                  <a16:creationId xmlns:a16="http://schemas.microsoft.com/office/drawing/2014/main" id="{B44F1B14-9D48-9A03-0C21-AC0B0775A2AA}"/>
                </a:ext>
              </a:extLst>
            </p:cNvPr>
            <p:cNvSpPr/>
            <p:nvPr/>
          </p:nvSpPr>
          <p:spPr>
            <a:xfrm>
              <a:off x="4647002" y="863341"/>
              <a:ext cx="248981" cy="272867"/>
            </a:xfrm>
            <a:prstGeom prst="rightArrow">
              <a:avLst>
                <a:gd name="adj1" fmla="val 60000"/>
                <a:gd name="adj2" fmla="val 50000"/>
              </a:avLst>
            </a:prstGeom>
            <a:grpFill/>
            <a:ln>
              <a:solidFill>
                <a:srgbClr val="C00000"/>
              </a:solidFill>
            </a:ln>
          </p:spPr>
          <p:style>
            <a:lnRef idx="0">
              <a:scrgbClr r="0" g="0" b="0"/>
            </a:lnRef>
            <a:fillRef idx="1">
              <a:scrgbClr r="0" g="0" b="0"/>
            </a:fillRef>
            <a:effectRef idx="1">
              <a:schemeClr val="accent6">
                <a:shade val="90000"/>
                <a:hueOff val="-254490"/>
                <a:satOff val="5078"/>
                <a:lumOff val="13785"/>
                <a:alphaOff val="0"/>
              </a:schemeClr>
            </a:effectRef>
            <a:fontRef idx="minor">
              <a:schemeClr val="lt1"/>
            </a:fontRef>
          </p:style>
        </p:sp>
        <p:sp>
          <p:nvSpPr>
            <p:cNvPr id="43" name="Стрелка: вправо 4">
              <a:extLst>
                <a:ext uri="{FF2B5EF4-FFF2-40B4-BE49-F238E27FC236}">
                  <a16:creationId xmlns:a16="http://schemas.microsoft.com/office/drawing/2014/main" id="{B8DF91E7-63C8-C144-C5B6-A1202B354C1B}"/>
                </a:ext>
              </a:extLst>
            </p:cNvPr>
            <p:cNvSpPr txBox="1"/>
            <p:nvPr/>
          </p:nvSpPr>
          <p:spPr>
            <a:xfrm>
              <a:off x="4647002" y="917914"/>
              <a:ext cx="174287" cy="163721"/>
            </a:xfrm>
            <a:prstGeom prst="rect">
              <a:avLst/>
            </a:prstGeom>
            <a:grpFill/>
            <a:ln>
              <a:solidFill>
                <a:srgbClr val="C00000"/>
              </a:solidFill>
            </a:ln>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ru-RU" sz="1200" kern="1200" dirty="0"/>
            </a:p>
          </p:txBody>
        </p:sp>
      </p:grpSp>
      <p:pic>
        <p:nvPicPr>
          <p:cNvPr id="45" name="Рисунок 44" descr="Контрольный список">
            <a:extLst>
              <a:ext uri="{FF2B5EF4-FFF2-40B4-BE49-F238E27FC236}">
                <a16:creationId xmlns:a16="http://schemas.microsoft.com/office/drawing/2014/main" id="{2F137B4C-A389-8E27-D268-F673FF40768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285492" y="1681831"/>
            <a:ext cx="914400" cy="914400"/>
          </a:xfrm>
          <a:prstGeom prst="rect">
            <a:avLst/>
          </a:prstGeom>
        </p:spPr>
      </p:pic>
      <p:sp>
        <p:nvSpPr>
          <p:cNvPr id="46" name="Прямоугольник 45">
            <a:extLst>
              <a:ext uri="{FF2B5EF4-FFF2-40B4-BE49-F238E27FC236}">
                <a16:creationId xmlns:a16="http://schemas.microsoft.com/office/drawing/2014/main" id="{B154496F-FB82-1C6E-A6CC-6728E08E28C2}"/>
              </a:ext>
            </a:extLst>
          </p:cNvPr>
          <p:cNvSpPr/>
          <p:nvPr/>
        </p:nvSpPr>
        <p:spPr>
          <a:xfrm>
            <a:off x="1979136" y="2593336"/>
            <a:ext cx="1511432" cy="461665"/>
          </a:xfrm>
          <a:prstGeom prst="rect">
            <a:avLst/>
          </a:prstGeom>
        </p:spPr>
        <p:txBody>
          <a:bodyPr wrap="square">
            <a:spAutoFit/>
          </a:bodyPr>
          <a:lstStyle/>
          <a:p>
            <a:pPr algn="ctr"/>
            <a:r>
              <a:rPr lang="uk-UA" sz="1200" b="1" dirty="0">
                <a:solidFill>
                  <a:srgbClr val="203965"/>
                </a:solidFill>
              </a:rPr>
              <a:t>Звернення до ОВА</a:t>
            </a:r>
            <a:endParaRPr lang="en-US" sz="1200" b="1" dirty="0">
              <a:solidFill>
                <a:srgbClr val="203965"/>
              </a:solidFill>
            </a:endParaRPr>
          </a:p>
        </p:txBody>
      </p:sp>
      <p:sp>
        <p:nvSpPr>
          <p:cNvPr id="2" name="Прямоугольник 45">
            <a:extLst>
              <a:ext uri="{FF2B5EF4-FFF2-40B4-BE49-F238E27FC236}">
                <a16:creationId xmlns:a16="http://schemas.microsoft.com/office/drawing/2014/main" id="{F234084A-003D-477B-32CD-0034CC8F3D55}"/>
              </a:ext>
            </a:extLst>
          </p:cNvPr>
          <p:cNvSpPr/>
          <p:nvPr/>
        </p:nvSpPr>
        <p:spPr>
          <a:xfrm>
            <a:off x="1919598" y="3303854"/>
            <a:ext cx="1511432" cy="646331"/>
          </a:xfrm>
          <a:prstGeom prst="rect">
            <a:avLst/>
          </a:prstGeom>
        </p:spPr>
        <p:txBody>
          <a:bodyPr wrap="square">
            <a:spAutoFit/>
          </a:bodyPr>
          <a:lstStyle/>
          <a:p>
            <a:pPr algn="ctr"/>
            <a:r>
              <a:rPr lang="uk-UA" sz="1200" b="1" dirty="0">
                <a:solidFill>
                  <a:srgbClr val="203965"/>
                </a:solidFill>
              </a:rPr>
              <a:t>Копії підтверджуючих документів</a:t>
            </a:r>
            <a:endParaRPr lang="en-US" sz="1200" b="1" dirty="0">
              <a:solidFill>
                <a:srgbClr val="203965"/>
              </a:solidFill>
            </a:endParaRPr>
          </a:p>
        </p:txBody>
      </p:sp>
      <p:sp>
        <p:nvSpPr>
          <p:cNvPr id="3" name="Прямоугольник 45">
            <a:extLst>
              <a:ext uri="{FF2B5EF4-FFF2-40B4-BE49-F238E27FC236}">
                <a16:creationId xmlns:a16="http://schemas.microsoft.com/office/drawing/2014/main" id="{32ED4795-1A9D-2914-3278-7A9F97CC3901}"/>
              </a:ext>
            </a:extLst>
          </p:cNvPr>
          <p:cNvSpPr/>
          <p:nvPr/>
        </p:nvSpPr>
        <p:spPr>
          <a:xfrm>
            <a:off x="1321414" y="4244679"/>
            <a:ext cx="2820875" cy="1200329"/>
          </a:xfrm>
          <a:prstGeom prst="rect">
            <a:avLst/>
          </a:prstGeom>
        </p:spPr>
        <p:txBody>
          <a:bodyPr wrap="square">
            <a:spAutoFit/>
          </a:bodyPr>
          <a:lstStyle/>
          <a:p>
            <a:pPr algn="ctr"/>
            <a:r>
              <a:rPr lang="uk-UA" sz="1200" b="1" dirty="0">
                <a:solidFill>
                  <a:srgbClr val="203965"/>
                </a:solidFill>
              </a:rPr>
              <a:t>Інформація про подання підприємством, установою, організацією в установленому законодавством порядку податкової звітності </a:t>
            </a:r>
            <a:r>
              <a:rPr lang="uk-UA" sz="1200" b="1" dirty="0">
                <a:solidFill>
                  <a:srgbClr val="00B050"/>
                </a:solidFill>
              </a:rPr>
              <a:t>за останній податковий період</a:t>
            </a:r>
            <a:endParaRPr lang="en-US" sz="1200" b="1" dirty="0">
              <a:solidFill>
                <a:srgbClr val="00B050"/>
              </a:solidFill>
            </a:endParaRPr>
          </a:p>
        </p:txBody>
      </p:sp>
      <p:pic>
        <p:nvPicPr>
          <p:cNvPr id="10" name="Рисунок 9">
            <a:extLst>
              <a:ext uri="{FF2B5EF4-FFF2-40B4-BE49-F238E27FC236}">
                <a16:creationId xmlns:a16="http://schemas.microsoft.com/office/drawing/2014/main" id="{E70D4349-E27D-1AD5-0276-66439A97BD30}"/>
              </a:ext>
            </a:extLst>
          </p:cNvPr>
          <p:cNvPicPr>
            <a:picLocks noChangeAspect="1"/>
          </p:cNvPicPr>
          <p:nvPr/>
        </p:nvPicPr>
        <p:blipFill>
          <a:blip r:embed="rId20"/>
          <a:stretch>
            <a:fillRect/>
          </a:stretch>
        </p:blipFill>
        <p:spPr>
          <a:xfrm>
            <a:off x="2538012" y="3085130"/>
            <a:ext cx="342234" cy="236889"/>
          </a:xfrm>
          <a:prstGeom prst="rect">
            <a:avLst/>
          </a:prstGeom>
        </p:spPr>
      </p:pic>
      <p:pic>
        <p:nvPicPr>
          <p:cNvPr id="12" name="Рисунок 11">
            <a:extLst>
              <a:ext uri="{FF2B5EF4-FFF2-40B4-BE49-F238E27FC236}">
                <a16:creationId xmlns:a16="http://schemas.microsoft.com/office/drawing/2014/main" id="{46F4FB63-3800-E576-CF2C-096B62929128}"/>
              </a:ext>
            </a:extLst>
          </p:cNvPr>
          <p:cNvPicPr>
            <a:picLocks noChangeAspect="1"/>
          </p:cNvPicPr>
          <p:nvPr/>
        </p:nvPicPr>
        <p:blipFill>
          <a:blip r:embed="rId20"/>
          <a:stretch>
            <a:fillRect/>
          </a:stretch>
        </p:blipFill>
        <p:spPr>
          <a:xfrm>
            <a:off x="2538012" y="3986545"/>
            <a:ext cx="342234" cy="236889"/>
          </a:xfrm>
          <a:prstGeom prst="rect">
            <a:avLst/>
          </a:prstGeom>
        </p:spPr>
      </p:pic>
      <p:grpSp>
        <p:nvGrpSpPr>
          <p:cNvPr id="53" name="Группа 13">
            <a:extLst>
              <a:ext uri="{FF2B5EF4-FFF2-40B4-BE49-F238E27FC236}">
                <a16:creationId xmlns:a16="http://schemas.microsoft.com/office/drawing/2014/main" id="{EB5FB866-35D6-ACBA-6296-E5EF14A720E4}"/>
              </a:ext>
            </a:extLst>
          </p:cNvPr>
          <p:cNvGrpSpPr/>
          <p:nvPr/>
        </p:nvGrpSpPr>
        <p:grpSpPr>
          <a:xfrm rot="5400000">
            <a:off x="8986417" y="3835773"/>
            <a:ext cx="280886" cy="313374"/>
            <a:chOff x="2607247" y="751622"/>
            <a:chExt cx="206480" cy="259003"/>
          </a:xfrm>
          <a:solidFill>
            <a:srgbClr val="38853E"/>
          </a:solidFill>
        </p:grpSpPr>
        <p:sp>
          <p:nvSpPr>
            <p:cNvPr id="54" name="Стрелка вправо 34">
              <a:extLst>
                <a:ext uri="{FF2B5EF4-FFF2-40B4-BE49-F238E27FC236}">
                  <a16:creationId xmlns:a16="http://schemas.microsoft.com/office/drawing/2014/main" id="{E711B9E7-042D-6C71-EA1B-1DF6FB89D251}"/>
                </a:ext>
              </a:extLst>
            </p:cNvPr>
            <p:cNvSpPr/>
            <p:nvPr/>
          </p:nvSpPr>
          <p:spPr>
            <a:xfrm>
              <a:off x="2607247" y="751622"/>
              <a:ext cx="206480" cy="259003"/>
            </a:xfrm>
            <a:prstGeom prst="rightArrow">
              <a:avLst>
                <a:gd name="adj1" fmla="val 60000"/>
                <a:gd name="adj2" fmla="val 50000"/>
              </a:avLst>
            </a:prstGeom>
            <a:grpFill/>
            <a:ln>
              <a:solidFill>
                <a:srgbClr val="38853E"/>
              </a:solidFill>
            </a:ln>
          </p:spPr>
          <p:style>
            <a:lnRef idx="0">
              <a:schemeClr val="accent6">
                <a:shade val="90000"/>
                <a:hueOff val="107129"/>
                <a:satOff val="-4218"/>
                <a:lumOff val="8394"/>
                <a:alphaOff val="0"/>
              </a:schemeClr>
            </a:lnRef>
            <a:fillRef idx="1">
              <a:schemeClr val="accent6">
                <a:shade val="90000"/>
                <a:hueOff val="107129"/>
                <a:satOff val="-4218"/>
                <a:lumOff val="8394"/>
                <a:alphaOff val="0"/>
              </a:schemeClr>
            </a:fillRef>
            <a:effectRef idx="1">
              <a:schemeClr val="accent6">
                <a:shade val="90000"/>
                <a:hueOff val="107129"/>
                <a:satOff val="-4218"/>
                <a:lumOff val="8394"/>
                <a:alphaOff val="0"/>
              </a:schemeClr>
            </a:effectRef>
            <a:fontRef idx="minor">
              <a:schemeClr val="lt1"/>
            </a:fontRef>
          </p:style>
        </p:sp>
        <p:sp>
          <p:nvSpPr>
            <p:cNvPr id="55" name="Стрелка вправо 4">
              <a:extLst>
                <a:ext uri="{FF2B5EF4-FFF2-40B4-BE49-F238E27FC236}">
                  <a16:creationId xmlns:a16="http://schemas.microsoft.com/office/drawing/2014/main" id="{0997FE9F-7648-9549-7DE2-FB7812D3CB59}"/>
                </a:ext>
              </a:extLst>
            </p:cNvPr>
            <p:cNvSpPr txBox="1"/>
            <p:nvPr/>
          </p:nvSpPr>
          <p:spPr>
            <a:xfrm>
              <a:off x="2607247" y="803423"/>
              <a:ext cx="144536" cy="155401"/>
            </a:xfrm>
            <a:prstGeom prst="rect">
              <a:avLst/>
            </a:prstGeom>
            <a:grpFill/>
            <a:ln>
              <a:solidFill>
                <a:srgbClr val="38853E"/>
              </a:solidFill>
            </a:ln>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dirty="0"/>
            </a:p>
          </p:txBody>
        </p:sp>
      </p:grpSp>
      <p:grpSp>
        <p:nvGrpSpPr>
          <p:cNvPr id="60" name="Группа 8">
            <a:extLst>
              <a:ext uri="{FF2B5EF4-FFF2-40B4-BE49-F238E27FC236}">
                <a16:creationId xmlns:a16="http://schemas.microsoft.com/office/drawing/2014/main" id="{E98A1065-82DB-F30F-B673-938F4A6C0871}"/>
              </a:ext>
            </a:extLst>
          </p:cNvPr>
          <p:cNvGrpSpPr/>
          <p:nvPr/>
        </p:nvGrpSpPr>
        <p:grpSpPr>
          <a:xfrm>
            <a:off x="8545649" y="4237753"/>
            <a:ext cx="1250522" cy="1592873"/>
            <a:chOff x="2899437" y="451663"/>
            <a:chExt cx="1044367" cy="858921"/>
          </a:xfrm>
          <a:solidFill>
            <a:srgbClr val="203965"/>
          </a:solidFill>
        </p:grpSpPr>
        <p:sp>
          <p:nvSpPr>
            <p:cNvPr id="61" name="Скругленный прямоугольник 31">
              <a:extLst>
                <a:ext uri="{FF2B5EF4-FFF2-40B4-BE49-F238E27FC236}">
                  <a16:creationId xmlns:a16="http://schemas.microsoft.com/office/drawing/2014/main" id="{FA2E5ACA-0C9E-C810-1D2D-74E9A7DE5250}"/>
                </a:ext>
              </a:extLst>
            </p:cNvPr>
            <p:cNvSpPr/>
            <p:nvPr/>
          </p:nvSpPr>
          <p:spPr>
            <a:xfrm>
              <a:off x="2899437" y="451663"/>
              <a:ext cx="1044367" cy="858921"/>
            </a:xfrm>
            <a:prstGeom prst="roundRect">
              <a:avLst>
                <a:gd name="adj" fmla="val 10000"/>
              </a:avLst>
            </a:prstGeom>
            <a:grpFill/>
            <a:ln>
              <a:solidFill>
                <a:srgbClr val="203965"/>
              </a:solidFill>
            </a:ln>
          </p:spPr>
          <p:style>
            <a:lnRef idx="3">
              <a:schemeClr val="lt1">
                <a:hueOff val="0"/>
                <a:satOff val="0"/>
                <a:lumOff val="0"/>
                <a:alphaOff val="0"/>
              </a:schemeClr>
            </a:lnRef>
            <a:fillRef idx="1">
              <a:schemeClr val="accent6">
                <a:shade val="80000"/>
                <a:hueOff val="160640"/>
                <a:satOff val="-6455"/>
                <a:lumOff val="13814"/>
                <a:alphaOff val="0"/>
              </a:schemeClr>
            </a:fillRef>
            <a:effectRef idx="1">
              <a:schemeClr val="accent6">
                <a:shade val="80000"/>
                <a:hueOff val="160640"/>
                <a:satOff val="-6455"/>
                <a:lumOff val="13814"/>
                <a:alphaOff val="0"/>
              </a:schemeClr>
            </a:effectRef>
            <a:fontRef idx="minor">
              <a:schemeClr val="lt1"/>
            </a:fontRef>
          </p:style>
        </p:sp>
        <p:sp>
          <p:nvSpPr>
            <p:cNvPr id="62" name="Скругленный прямоугольник 4">
              <a:extLst>
                <a:ext uri="{FF2B5EF4-FFF2-40B4-BE49-F238E27FC236}">
                  <a16:creationId xmlns:a16="http://schemas.microsoft.com/office/drawing/2014/main" id="{907A9D36-6E3A-F92F-A896-3AC8C2C901CC}"/>
                </a:ext>
              </a:extLst>
            </p:cNvPr>
            <p:cNvSpPr txBox="1"/>
            <p:nvPr/>
          </p:nvSpPr>
          <p:spPr>
            <a:xfrm>
              <a:off x="2924594" y="476820"/>
              <a:ext cx="994053" cy="808607"/>
            </a:xfrm>
            <a:prstGeom prst="rect">
              <a:avLst/>
            </a:prstGeom>
            <a:grpFill/>
            <a:ln>
              <a:solidFill>
                <a:srgbClr val="203965"/>
              </a:solid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ru-RU" sz="2100" kern="1200" dirty="0"/>
            </a:p>
          </p:txBody>
        </p:sp>
      </p:grpSp>
      <p:sp>
        <p:nvSpPr>
          <p:cNvPr id="63" name="Прямоугольник 20">
            <a:extLst>
              <a:ext uri="{FF2B5EF4-FFF2-40B4-BE49-F238E27FC236}">
                <a16:creationId xmlns:a16="http://schemas.microsoft.com/office/drawing/2014/main" id="{0CE17154-F62F-2520-BC88-EFBBC0FBED66}"/>
              </a:ext>
            </a:extLst>
          </p:cNvPr>
          <p:cNvSpPr/>
          <p:nvPr/>
        </p:nvSpPr>
        <p:spPr>
          <a:xfrm>
            <a:off x="8371698" y="4695634"/>
            <a:ext cx="1598424" cy="1200329"/>
          </a:xfrm>
          <a:prstGeom prst="rect">
            <a:avLst/>
          </a:prstGeom>
        </p:spPr>
        <p:txBody>
          <a:bodyPr wrap="square">
            <a:spAutoFit/>
          </a:bodyPr>
          <a:lstStyle/>
          <a:p>
            <a:pPr algn="ctr"/>
            <a:r>
              <a:rPr lang="uk-UA" sz="1200" dirty="0">
                <a:ln>
                  <a:solidFill>
                    <a:schemeClr val="bg1"/>
                  </a:solidFill>
                </a:ln>
                <a:solidFill>
                  <a:schemeClr val="bg1"/>
                </a:solidFill>
              </a:rPr>
              <a:t>Внесення підприємства, </a:t>
            </a:r>
          </a:p>
          <a:p>
            <a:pPr algn="ctr"/>
            <a:r>
              <a:rPr lang="uk-UA" sz="1200" dirty="0">
                <a:ln>
                  <a:solidFill>
                    <a:schemeClr val="bg1"/>
                  </a:solidFill>
                </a:ln>
                <a:solidFill>
                  <a:schemeClr val="bg1"/>
                </a:solidFill>
              </a:rPr>
              <a:t>установи, </a:t>
            </a:r>
          </a:p>
          <a:p>
            <a:pPr algn="ctr"/>
            <a:r>
              <a:rPr lang="uk-UA" sz="1200" dirty="0">
                <a:ln>
                  <a:solidFill>
                    <a:schemeClr val="bg1"/>
                  </a:solidFill>
                </a:ln>
                <a:solidFill>
                  <a:schemeClr val="bg1"/>
                </a:solidFill>
              </a:rPr>
              <a:t>організації до переліку на сайті ДІЯ </a:t>
            </a:r>
          </a:p>
        </p:txBody>
      </p:sp>
      <p:pic>
        <p:nvPicPr>
          <p:cNvPr id="352" name="Рисунок 351">
            <a:extLst>
              <a:ext uri="{FF2B5EF4-FFF2-40B4-BE49-F238E27FC236}">
                <a16:creationId xmlns:a16="http://schemas.microsoft.com/office/drawing/2014/main" id="{9ABFC65F-9C49-67B1-942E-080C0F37CBC1}"/>
              </a:ext>
            </a:extLst>
          </p:cNvPr>
          <p:cNvPicPr>
            <a:picLocks noChangeAspect="1"/>
          </p:cNvPicPr>
          <p:nvPr/>
        </p:nvPicPr>
        <p:blipFill>
          <a:blip r:embed="rId16">
            <a:duotone>
              <a:prstClr val="black"/>
              <a:srgbClr val="203965">
                <a:tint val="45000"/>
                <a:satMod val="400000"/>
              </a:srgbClr>
            </a:duotone>
          </a:blip>
          <a:stretch>
            <a:fillRect/>
          </a:stretch>
        </p:blipFill>
        <p:spPr>
          <a:xfrm>
            <a:off x="8958046" y="4373410"/>
            <a:ext cx="377768" cy="377768"/>
          </a:xfrm>
          <a:prstGeom prst="rect">
            <a:avLst/>
          </a:prstGeom>
        </p:spPr>
      </p:pic>
    </p:spTree>
    <p:extLst>
      <p:ext uri="{BB962C8B-B14F-4D97-AF65-F5344CB8AC3E}">
        <p14:creationId xmlns:p14="http://schemas.microsoft.com/office/powerpoint/2010/main" val="4120171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400" dirty="0">
                <a:latin typeface="Tahoma" panose="020B0604030504040204" pitchFamily="34" charset="0"/>
                <a:ea typeface="Tahoma" panose="020B0604030504040204" pitchFamily="34" charset="0"/>
                <a:cs typeface="Tahoma" panose="020B0604030504040204" pitchFamily="34" charset="0"/>
              </a:rPr>
              <a:t>Нормативно правові документи</a:t>
            </a:r>
          </a:p>
        </p:txBody>
      </p:sp>
      <p:cxnSp>
        <p:nvCxnSpPr>
          <p:cNvPr id="5" name="Пряма сполучна лінія 4"/>
          <p:cNvCxnSpPr/>
          <p:nvPr/>
        </p:nvCxnSpPr>
        <p:spPr>
          <a:xfrm>
            <a:off x="4202725" y="885398"/>
            <a:ext cx="0" cy="597419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6" name="Прямокутник 5"/>
          <p:cNvSpPr/>
          <p:nvPr/>
        </p:nvSpPr>
        <p:spPr>
          <a:xfrm>
            <a:off x="178187" y="1067867"/>
            <a:ext cx="3932096" cy="174067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uk-UA" sz="1866"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7" name="Прямокутник 6"/>
          <p:cNvSpPr/>
          <p:nvPr/>
        </p:nvSpPr>
        <p:spPr>
          <a:xfrm>
            <a:off x="539367" y="1257334"/>
            <a:ext cx="3037480" cy="461665"/>
          </a:xfrm>
          <a:prstGeom prst="rect">
            <a:avLst/>
          </a:prstGeom>
          <a:noFill/>
          <a:ln>
            <a:noFill/>
          </a:ln>
        </p:spPr>
        <p:txBody>
          <a:bodyPr spcFirstLastPara="1" wrap="square" lIns="121884" tIns="60925" rIns="121884" bIns="609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uk-UA" sz="1800" b="1" i="0" u="none" strike="noStrike" kern="0" cap="none" spc="0"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Постанова КМУ </a:t>
            </a: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uk-UA" sz="1800" b="1" i="0" u="none" strike="noStrike" kern="0" cap="none" spc="0"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від 27</a:t>
            </a:r>
            <a:r>
              <a:rPr kumimoji="0" lang="ru-RU" sz="1800" b="1" i="0" u="none" strike="noStrike" kern="0" cap="none" spc="0"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uk-UA" sz="1800" b="1" i="0" u="none" strike="noStrike" kern="0" cap="none" spc="0" normalizeH="0" baseline="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січня</a:t>
            </a:r>
            <a:r>
              <a:rPr kumimoji="0" lang="ru-RU" sz="1800" b="1" i="0" u="none" strike="noStrike" kern="0" cap="none" spc="0"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 2023 року № 76 (</a:t>
            </a:r>
            <a:r>
              <a:rPr kumimoji="0" lang="uk-UA" sz="1800" b="1" i="0" u="none" strike="noStrike" kern="0" cap="none" spc="0" normalizeH="0" baseline="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із змінами)</a:t>
            </a:r>
            <a:endParaRPr kumimoji="0" lang="uk-UA" sz="1800" b="0" i="0" u="none" strike="noStrike" kern="0" cap="none" spc="0" normalizeH="0" baseline="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9" name="Прямокутник 8"/>
          <p:cNvSpPr/>
          <p:nvPr/>
        </p:nvSpPr>
        <p:spPr>
          <a:xfrm>
            <a:off x="814160" y="1843313"/>
            <a:ext cx="2619628" cy="461665"/>
          </a:xfrm>
          <a:prstGeom prst="rect">
            <a:avLst/>
          </a:prstGeom>
          <a:noFill/>
          <a:ln>
            <a:noFill/>
          </a:ln>
        </p:spPr>
        <p:txBody>
          <a:bodyPr spcFirstLastPara="1" wrap="square" lIns="121884" tIns="60925" rIns="121884" bIns="609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lang="uk-UA" sz="2400" b="0" i="0" u="none" strike="noStrike" kern="0" cap="none" spc="0"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8" name="Прямокутник 27"/>
          <p:cNvSpPr/>
          <p:nvPr/>
        </p:nvSpPr>
        <p:spPr>
          <a:xfrm>
            <a:off x="-73765" y="3467181"/>
            <a:ext cx="4301937" cy="1573333"/>
          </a:xfrm>
          <a:prstGeom prst="rect">
            <a:avLst/>
          </a:prstGeom>
          <a:noFill/>
          <a:ln>
            <a:noFill/>
          </a:ln>
        </p:spPr>
        <p:txBody>
          <a:bodyPr spcFirstLastPara="1" wrap="square" lIns="121884" tIns="60925" rIns="121884" bIns="609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uk-UA" sz="1600" b="0" i="0" u="none" strike="noStrike" kern="0" cap="none" spc="0"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КРИТЕРІЇ ТА ПОРЯДОК</a:t>
            </a:r>
            <a:r>
              <a:rPr kumimoji="0" lang="uk-UA" b="0" i="0" u="none" strike="noStrike" kern="0" cap="none" spc="0"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a:t>
            </a: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uk-UA" b="0" i="0" u="none" strike="noStrike" kern="0" cap="none" spc="0"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за якими здійснюється визначення підприємств, установ та організацій, які є критично важливими для функціонування економіки та забезпечення життєдіяльності населення в особливий період, а також критично важливими для забезпечення потреб Збройних Сил, інших військових формувань в особливий період </a:t>
            </a: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uk-UA" b="0" i="0" u="none" strike="noStrike" kern="0" cap="none" spc="0"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(далі – Критерії та порядок)</a:t>
            </a:r>
          </a:p>
        </p:txBody>
      </p:sp>
      <p:cxnSp>
        <p:nvCxnSpPr>
          <p:cNvPr id="8" name="Пряма зі стрілкою 45">
            <a:extLst>
              <a:ext uri="{FF2B5EF4-FFF2-40B4-BE49-F238E27FC236}">
                <a16:creationId xmlns:a16="http://schemas.microsoft.com/office/drawing/2014/main" id="{A6D11C56-4DAD-4488-9BCB-35341BC69CCB}"/>
              </a:ext>
            </a:extLst>
          </p:cNvPr>
          <p:cNvCxnSpPr>
            <a:cxnSpLocks/>
          </p:cNvCxnSpPr>
          <p:nvPr/>
        </p:nvCxnSpPr>
        <p:spPr>
          <a:xfrm>
            <a:off x="2051671" y="2870792"/>
            <a:ext cx="0" cy="360000"/>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9">
            <a:extLst>
              <a:ext uri="{FF2B5EF4-FFF2-40B4-BE49-F238E27FC236}">
                <a16:creationId xmlns:a16="http://schemas.microsoft.com/office/drawing/2014/main" id="{B414BCE0-A6AE-13FB-211C-92182FB3FFFF}"/>
              </a:ext>
            </a:extLst>
          </p:cNvPr>
          <p:cNvCxnSpPr>
            <a:cxnSpLocks/>
          </p:cNvCxnSpPr>
          <p:nvPr/>
        </p:nvCxnSpPr>
        <p:spPr>
          <a:xfrm>
            <a:off x="178187" y="5339114"/>
            <a:ext cx="3600000" cy="0"/>
          </a:xfrm>
          <a:prstGeom prst="line">
            <a:avLst/>
          </a:prstGeom>
          <a:ln w="19050">
            <a:solidFill>
              <a:srgbClr val="FEBF0E"/>
            </a:solidFill>
          </a:ln>
        </p:spPr>
        <p:style>
          <a:lnRef idx="1">
            <a:schemeClr val="accent1"/>
          </a:lnRef>
          <a:fillRef idx="0">
            <a:schemeClr val="accent1"/>
          </a:fillRef>
          <a:effectRef idx="0">
            <a:schemeClr val="accent1"/>
          </a:effectRef>
          <a:fontRef idx="minor">
            <a:schemeClr val="tx1"/>
          </a:fontRef>
        </p:style>
      </p:cxnSp>
      <p:sp>
        <p:nvSpPr>
          <p:cNvPr id="26" name="Прямокутник 27">
            <a:extLst>
              <a:ext uri="{FF2B5EF4-FFF2-40B4-BE49-F238E27FC236}">
                <a16:creationId xmlns:a16="http://schemas.microsoft.com/office/drawing/2014/main" id="{DF876EEE-F721-29F7-76AC-3280D530AFB1}"/>
              </a:ext>
            </a:extLst>
          </p:cNvPr>
          <p:cNvSpPr/>
          <p:nvPr/>
        </p:nvSpPr>
        <p:spPr>
          <a:xfrm>
            <a:off x="-88128" y="5416857"/>
            <a:ext cx="4228849" cy="1573333"/>
          </a:xfrm>
          <a:prstGeom prst="rect">
            <a:avLst/>
          </a:prstGeom>
          <a:noFill/>
          <a:ln>
            <a:noFill/>
          </a:ln>
        </p:spPr>
        <p:txBody>
          <a:bodyPr spcFirstLastPara="1" wrap="square" lIns="121884" tIns="60925" rIns="121884" bIns="609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ru-RU" sz="1600" b="0" i="0" u="none" strike="noStrike" kern="0" cap="none" spc="0"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ПОРЯДОК </a:t>
            </a: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uk-UA" sz="1600" b="0" i="0" u="none" strike="noStrike" kern="0" cap="none" spc="0" normalizeH="0" baseline="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бронювання військовозобов’язаних під час воєнного </a:t>
            </a:r>
            <a:r>
              <a:rPr kumimoji="0" lang="ru-RU" sz="1600" b="0" i="0" u="none" strike="noStrike" kern="0" cap="none" spc="0"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стану</a:t>
            </a:r>
            <a:endParaRPr kumimoji="0" lang="uk-UA" sz="1600" b="0" i="0" u="none" strike="noStrike" kern="0" cap="none" spc="0"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cxnSp>
        <p:nvCxnSpPr>
          <p:cNvPr id="27" name="Прямая соединительная линия 9">
            <a:extLst>
              <a:ext uri="{FF2B5EF4-FFF2-40B4-BE49-F238E27FC236}">
                <a16:creationId xmlns:a16="http://schemas.microsoft.com/office/drawing/2014/main" id="{4959DC05-6994-3F11-6D67-3AD84B3BDF73}"/>
              </a:ext>
            </a:extLst>
          </p:cNvPr>
          <p:cNvCxnSpPr>
            <a:cxnSpLocks/>
          </p:cNvCxnSpPr>
          <p:nvPr/>
        </p:nvCxnSpPr>
        <p:spPr>
          <a:xfrm>
            <a:off x="210091" y="6754870"/>
            <a:ext cx="3600000" cy="0"/>
          </a:xfrm>
          <a:prstGeom prst="line">
            <a:avLst/>
          </a:prstGeom>
          <a:ln w="19050">
            <a:solidFill>
              <a:srgbClr val="FEBF0E"/>
            </a:solidFill>
          </a:ln>
        </p:spPr>
        <p:style>
          <a:lnRef idx="1">
            <a:schemeClr val="accent1"/>
          </a:lnRef>
          <a:fillRef idx="0">
            <a:schemeClr val="accent1"/>
          </a:fillRef>
          <a:effectRef idx="0">
            <a:schemeClr val="accent1"/>
          </a:effectRef>
          <a:fontRef idx="minor">
            <a:schemeClr val="tx1"/>
          </a:fontRef>
        </p:style>
      </p:cxnSp>
      <p:sp>
        <p:nvSpPr>
          <p:cNvPr id="29" name="Прямокутник 17">
            <a:extLst>
              <a:ext uri="{FF2B5EF4-FFF2-40B4-BE49-F238E27FC236}">
                <a16:creationId xmlns:a16="http://schemas.microsoft.com/office/drawing/2014/main" id="{D74F8DAC-2753-B98C-2D23-3F6868698BDE}"/>
              </a:ext>
            </a:extLst>
          </p:cNvPr>
          <p:cNvSpPr/>
          <p:nvPr/>
        </p:nvSpPr>
        <p:spPr>
          <a:xfrm>
            <a:off x="178187" y="2083329"/>
            <a:ext cx="3815318" cy="461665"/>
          </a:xfrm>
          <a:prstGeom prst="rect">
            <a:avLst/>
          </a:prstGeom>
          <a:noFill/>
          <a:ln>
            <a:noFill/>
          </a:ln>
        </p:spPr>
        <p:txBody>
          <a:bodyPr spcFirstLastPara="1" wrap="square" lIns="121884" tIns="60925" rIns="121884" bIns="609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uk-UA" sz="1200" b="1" i="0" u="none" strike="noStrike" kern="0" cap="none" spc="0"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Деякі питання реалізації положень Закону України “Про мобілізаційну підготовку та мобілізацію” щодо бронювання військовозобов'язаних на період мобілізації та на воєнний час</a:t>
            </a:r>
            <a:endParaRPr kumimoji="0" lang="uk-UA" sz="1200" b="0" i="0" u="none" strike="noStrike" kern="0" cap="none" spc="0"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cxnSp>
        <p:nvCxnSpPr>
          <p:cNvPr id="39" name="Пряма зі стрілкою 45">
            <a:extLst>
              <a:ext uri="{FF2B5EF4-FFF2-40B4-BE49-F238E27FC236}">
                <a16:creationId xmlns:a16="http://schemas.microsoft.com/office/drawing/2014/main" id="{23B0F80D-7BE7-D1AF-428E-277363DA8AB3}"/>
              </a:ext>
            </a:extLst>
          </p:cNvPr>
          <p:cNvCxnSpPr>
            <a:cxnSpLocks/>
          </p:cNvCxnSpPr>
          <p:nvPr/>
        </p:nvCxnSpPr>
        <p:spPr>
          <a:xfrm>
            <a:off x="2010091" y="5430902"/>
            <a:ext cx="0" cy="360000"/>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Прямокутник 5">
            <a:extLst>
              <a:ext uri="{FF2B5EF4-FFF2-40B4-BE49-F238E27FC236}">
                <a16:creationId xmlns:a16="http://schemas.microsoft.com/office/drawing/2014/main" id="{51C2AF30-B004-CE23-EBCF-80DDC6BCC8B6}"/>
              </a:ext>
            </a:extLst>
          </p:cNvPr>
          <p:cNvSpPr/>
          <p:nvPr/>
        </p:nvSpPr>
        <p:spPr>
          <a:xfrm>
            <a:off x="4339413" y="1067867"/>
            <a:ext cx="4358698" cy="174067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uk-UA" sz="1866"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41" name="Прямокутник 6">
            <a:extLst>
              <a:ext uri="{FF2B5EF4-FFF2-40B4-BE49-F238E27FC236}">
                <a16:creationId xmlns:a16="http://schemas.microsoft.com/office/drawing/2014/main" id="{B94FFFC9-15BE-B27B-F45F-622F48907F29}"/>
              </a:ext>
            </a:extLst>
          </p:cNvPr>
          <p:cNvSpPr/>
          <p:nvPr/>
        </p:nvSpPr>
        <p:spPr>
          <a:xfrm>
            <a:off x="4829410" y="1476541"/>
            <a:ext cx="3662310" cy="828437"/>
          </a:xfrm>
          <a:prstGeom prst="rect">
            <a:avLst/>
          </a:prstGeom>
          <a:noFill/>
          <a:ln>
            <a:noFill/>
          </a:ln>
        </p:spPr>
        <p:txBody>
          <a:bodyPr spcFirstLastPara="1" wrap="square" lIns="121884" tIns="60925" rIns="121884" bIns="609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lang="uk-UA" sz="1800" b="1" dirty="0">
                <a:solidFill>
                  <a:srgbClr val="1F497D">
                    <a:lumMod val="50000"/>
                  </a:srgbClr>
                </a:solidFill>
                <a:latin typeface="Tahoma" panose="020B0604030504040204" pitchFamily="34" charset="0"/>
                <a:ea typeface="Tahoma" panose="020B0604030504040204" pitchFamily="34" charset="0"/>
                <a:cs typeface="Tahoma" panose="020B0604030504040204" pitchFamily="34" charset="0"/>
              </a:rPr>
              <a:t>Р</a:t>
            </a:r>
            <a:r>
              <a:rPr kumimoji="0" lang="uk-UA" sz="1800" b="1" i="0" u="none" strike="noStrike" kern="0" cap="none" spc="0" normalizeH="0" baseline="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озпорядження</a:t>
            </a:r>
            <a:r>
              <a:rPr kumimoji="0" lang="uk-UA" sz="1800" b="1" i="0" u="none" strike="noStrike" kern="0" cap="none" spc="0"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uk-UA" sz="1800" b="1" i="0" u="none" strike="noStrike" kern="0" cap="none" spc="0" normalizeH="0" baseline="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Чернівецько</a:t>
            </a:r>
            <a:r>
              <a:rPr lang="uk-UA" sz="1800" b="1" dirty="0">
                <a:solidFill>
                  <a:srgbClr val="1F497D">
                    <a:lumMod val="50000"/>
                  </a:srgbClr>
                </a:solidFill>
                <a:latin typeface="Tahoma" panose="020B0604030504040204" pitchFamily="34" charset="0"/>
                <a:ea typeface="Tahoma" panose="020B0604030504040204" pitchFamily="34" charset="0"/>
                <a:cs typeface="Tahoma" panose="020B0604030504040204" pitchFamily="34" charset="0"/>
              </a:rPr>
              <a:t>ї обласної державної адміністрації (обласної військової адміністрації)</a:t>
            </a:r>
            <a:endParaRPr kumimoji="0" lang="uk-UA" sz="1800" b="0" i="0" u="none" strike="noStrike" kern="0" cap="none" spc="0"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cxnSp>
        <p:nvCxnSpPr>
          <p:cNvPr id="42" name="Пряма зі стрілкою 45">
            <a:extLst>
              <a:ext uri="{FF2B5EF4-FFF2-40B4-BE49-F238E27FC236}">
                <a16:creationId xmlns:a16="http://schemas.microsoft.com/office/drawing/2014/main" id="{848910C9-B77A-B7F7-1A3E-4E35D7A37A1D}"/>
              </a:ext>
            </a:extLst>
          </p:cNvPr>
          <p:cNvCxnSpPr>
            <a:cxnSpLocks/>
          </p:cNvCxnSpPr>
          <p:nvPr/>
        </p:nvCxnSpPr>
        <p:spPr>
          <a:xfrm>
            <a:off x="6694018" y="2870792"/>
            <a:ext cx="0" cy="396000"/>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Прямокутник 27">
            <a:extLst>
              <a:ext uri="{FF2B5EF4-FFF2-40B4-BE49-F238E27FC236}">
                <a16:creationId xmlns:a16="http://schemas.microsoft.com/office/drawing/2014/main" id="{D19D1E73-4037-45D5-3CF8-0BF316D32469}"/>
              </a:ext>
            </a:extLst>
          </p:cNvPr>
          <p:cNvSpPr/>
          <p:nvPr/>
        </p:nvSpPr>
        <p:spPr>
          <a:xfrm>
            <a:off x="4476303" y="2837357"/>
            <a:ext cx="4228849" cy="2379295"/>
          </a:xfrm>
          <a:prstGeom prst="rect">
            <a:avLst/>
          </a:prstGeom>
          <a:noFill/>
          <a:ln>
            <a:noFill/>
          </a:ln>
        </p:spPr>
        <p:txBody>
          <a:bodyPr spcFirstLastPara="1" wrap="square" lIns="121884" tIns="60925" rIns="121884" bIns="609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uk-UA" sz="1200" b="0" i="0" u="none" strike="noStrike" kern="0" cap="none" spc="0"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Від 16 січня 2025 року № 22-р </a:t>
            </a:r>
            <a:r>
              <a:rPr kumimoji="0" lang="uk-UA" sz="1200" b="0" i="0" u="none" strike="noStrike" kern="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uk-UA" sz="1200" b="0" i="0" u="none" strike="noStrike" kern="0" cap="none" spc="0"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«Про затвердження Критеріїв, за якими здійснюється визначення підприємств, установ і організацій, які мають важливе значення для забезпечення потреб територіальних громад Чернівецької області», </a:t>
            </a:r>
            <a:r>
              <a:rPr kumimoji="0" lang="ru-RU" sz="1200" b="0" i="0" u="none" strike="noStrike" kern="0" cap="none" spc="0"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зареєстроване у </a:t>
            </a:r>
            <a:r>
              <a:rPr kumimoji="0" lang="uk-UA" sz="1200" b="0" i="0" u="none" strike="noStrike" kern="0" cap="none" spc="0" normalizeH="0" baseline="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Західному міжрегіональному управлінні Міністерства юстиції 24 січня </a:t>
            </a:r>
            <a:r>
              <a:rPr kumimoji="0" lang="ru-RU" sz="1200" b="0" i="0" u="none" strike="noStrike" kern="0" cap="none" spc="0"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2025 року за № 10/646</a:t>
            </a:r>
            <a:r>
              <a:rPr kumimoji="0" lang="uk-UA" sz="1200" b="0" i="0" u="none" strike="noStrike" kern="0" cap="none" spc="0"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endParaRPr kumimoji="0" lang="uk-UA" sz="1200" b="0" i="0" u="none" strike="noStrike" kern="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lang="uk-UA" sz="1200" b="0" i="0" u="none" strike="noStrike" kern="0" cap="none" spc="0"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cxnSp>
        <p:nvCxnSpPr>
          <p:cNvPr id="47" name="Прямая соединительная линия 9">
            <a:extLst>
              <a:ext uri="{FF2B5EF4-FFF2-40B4-BE49-F238E27FC236}">
                <a16:creationId xmlns:a16="http://schemas.microsoft.com/office/drawing/2014/main" id="{92284BC9-6F85-BAD4-956B-E81C52F47FCC}"/>
              </a:ext>
            </a:extLst>
          </p:cNvPr>
          <p:cNvCxnSpPr>
            <a:cxnSpLocks/>
          </p:cNvCxnSpPr>
          <p:nvPr/>
        </p:nvCxnSpPr>
        <p:spPr>
          <a:xfrm>
            <a:off x="4829410" y="4664792"/>
            <a:ext cx="3600000" cy="0"/>
          </a:xfrm>
          <a:prstGeom prst="line">
            <a:avLst/>
          </a:prstGeom>
          <a:ln w="19050">
            <a:solidFill>
              <a:srgbClr val="FEBF0E"/>
            </a:solidFill>
          </a:ln>
        </p:spPr>
        <p:style>
          <a:lnRef idx="1">
            <a:schemeClr val="accent1"/>
          </a:lnRef>
          <a:fillRef idx="0">
            <a:schemeClr val="accent1"/>
          </a:fillRef>
          <a:effectRef idx="0">
            <a:schemeClr val="accent1"/>
          </a:effectRef>
          <a:fontRef idx="minor">
            <a:schemeClr val="tx1"/>
          </a:fontRef>
        </p:style>
      </p:cxnSp>
      <p:pic>
        <p:nvPicPr>
          <p:cNvPr id="53" name="Місце для зображення 52">
            <a:extLst>
              <a:ext uri="{FF2B5EF4-FFF2-40B4-BE49-F238E27FC236}">
                <a16:creationId xmlns:a16="http://schemas.microsoft.com/office/drawing/2014/main" id="{83EE6DC4-D326-3F5A-2284-E07E942826A1}"/>
              </a:ext>
            </a:extLst>
          </p:cNvPr>
          <p:cNvPicPr>
            <a:picLocks noGrp="1" noChangeAspect="1"/>
          </p:cNvPicPr>
          <p:nvPr>
            <p:ph type="pic" sz="quarter" idx="10"/>
          </p:nvPr>
        </p:nvPicPr>
        <p:blipFill>
          <a:blip r:embed="rId2"/>
          <a:srcRect l="3561" r="3561"/>
          <a:stretch>
            <a:fillRect/>
          </a:stretch>
        </p:blipFill>
        <p:spPr>
          <a:xfrm>
            <a:off x="8907332" y="914398"/>
            <a:ext cx="3283081" cy="5945189"/>
          </a:xfrm>
        </p:spPr>
      </p:pic>
      <p:pic>
        <p:nvPicPr>
          <p:cNvPr id="13" name="Рисунок 12">
            <a:extLst>
              <a:ext uri="{FF2B5EF4-FFF2-40B4-BE49-F238E27FC236}">
                <a16:creationId xmlns:a16="http://schemas.microsoft.com/office/drawing/2014/main" id="{28751367-E633-3244-BC6B-27817E2DEF8C}"/>
              </a:ext>
            </a:extLst>
          </p:cNvPr>
          <p:cNvPicPr>
            <a:picLocks noChangeAspect="1"/>
          </p:cNvPicPr>
          <p:nvPr/>
        </p:nvPicPr>
        <p:blipFill>
          <a:blip r:embed="rId3"/>
          <a:stretch>
            <a:fillRect/>
          </a:stretch>
        </p:blipFill>
        <p:spPr>
          <a:xfrm>
            <a:off x="6248247" y="6043146"/>
            <a:ext cx="619178" cy="801474"/>
          </a:xfrm>
          <a:prstGeom prst="rect">
            <a:avLst/>
          </a:prstGeom>
        </p:spPr>
      </p:pic>
      <p:sp>
        <p:nvSpPr>
          <p:cNvPr id="3" name="Прямокутник 27">
            <a:extLst>
              <a:ext uri="{FF2B5EF4-FFF2-40B4-BE49-F238E27FC236}">
                <a16:creationId xmlns:a16="http://schemas.microsoft.com/office/drawing/2014/main" id="{3835C366-84C1-0BD5-5A63-201C543ACD03}"/>
              </a:ext>
            </a:extLst>
          </p:cNvPr>
          <p:cNvSpPr/>
          <p:nvPr/>
        </p:nvSpPr>
        <p:spPr>
          <a:xfrm>
            <a:off x="4330553" y="4375575"/>
            <a:ext cx="4380656" cy="2379295"/>
          </a:xfrm>
          <a:prstGeom prst="rect">
            <a:avLst/>
          </a:prstGeom>
          <a:noFill/>
          <a:ln>
            <a:noFill/>
          </a:ln>
        </p:spPr>
        <p:txBody>
          <a:bodyPr spcFirstLastPara="1" wrap="square" lIns="121884" tIns="60925" rIns="121884" bIns="609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uk-UA" sz="1200" b="0" i="0" u="none" strike="noStrike" kern="0" cap="none" spc="0"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Від </a:t>
            </a:r>
            <a:r>
              <a:rPr kumimoji="0" lang="uk-UA" sz="1200" b="0" i="0" u="none" strike="noStrike" kern="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sym typeface="Arial"/>
              </a:rPr>
              <a:t>09 вересня 2025 року № 1218-р</a:t>
            </a:r>
            <a:r>
              <a:rPr kumimoji="0" lang="uk-UA" sz="1200" b="0" i="0" u="none" strike="noStrike" kern="0" cap="none" spc="0"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uk-UA" sz="1200" b="0" i="0" u="none" strike="noStrike" kern="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uk-UA" sz="1200" b="0" i="0" u="none" strike="noStrike" kern="0" cap="none" spc="0"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«Про внесення змін до Критеріїв, за якими здійснюється визначення підприємств, установ і організацій, які мають важливе значення для забезпечення потреб територіальних громад Чернівецької області», </a:t>
            </a:r>
            <a:r>
              <a:rPr kumimoji="0" lang="ru-RU" sz="1200" b="0" i="0" u="none" strike="noStrike" kern="0" cap="none" spc="0"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зареєстроване у </a:t>
            </a:r>
            <a:r>
              <a:rPr kumimoji="0" lang="uk-UA" sz="1200" b="0" i="0" u="none" strike="noStrike" kern="0" cap="none" spc="0" normalizeH="0" baseline="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Західному міжрегіональному управлінні Міністерства юстиції </a:t>
            </a:r>
            <a:r>
              <a:rPr kumimoji="0" lang="ru-RU" sz="1200" b="0" i="0" u="none" strike="noStrike" kern="0" cap="none" spc="0" normalizeH="0" baseline="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15 вересня 2025 року за № 124/760</a:t>
            </a:r>
            <a:r>
              <a:rPr kumimoji="0" lang="uk-UA" sz="1200" b="0" i="0" u="none" strike="noStrike" kern="0" cap="none" spc="0"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rPr>
              <a:t> - </a:t>
            </a:r>
            <a:r>
              <a:rPr kumimoji="0" lang="uk-UA" sz="1200" b="0" i="0" u="none" strike="noStrike" kern="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sym typeface="Arial"/>
              </a:rPr>
              <a:t> нова редакція </a:t>
            </a: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lang="uk-UA" sz="1200" b="0" i="0" u="none" strike="noStrike" kern="0" cap="none" spc="0" normalizeH="0" baseline="0" noProof="0" dirty="0">
              <a:ln>
                <a:noFill/>
              </a:ln>
              <a:solidFill>
                <a:srgbClr val="1F497D">
                  <a:lumMod val="50000"/>
                </a:srgbClr>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Tree>
    <p:extLst>
      <p:ext uri="{BB962C8B-B14F-4D97-AF65-F5344CB8AC3E}">
        <p14:creationId xmlns:p14="http://schemas.microsoft.com/office/powerpoint/2010/main" val="2673284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69" name="Google Shape;369;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29791" y="6189717"/>
            <a:ext cx="1137629" cy="579460"/>
          </a:xfrm>
          <a:prstGeom prst="rect">
            <a:avLst/>
          </a:prstGeom>
          <a:noFill/>
          <a:ln>
            <a:noFill/>
          </a:ln>
        </p:spPr>
      </p:pic>
      <p:sp>
        <p:nvSpPr>
          <p:cNvPr id="8" name="Заголовок 7">
            <a:extLst>
              <a:ext uri="{FF2B5EF4-FFF2-40B4-BE49-F238E27FC236}">
                <a16:creationId xmlns:a16="http://schemas.microsoft.com/office/drawing/2014/main" id="{8FDCA92B-EDCD-863D-1662-145F845F665E}"/>
              </a:ext>
            </a:extLst>
          </p:cNvPr>
          <p:cNvSpPr>
            <a:spLocks noGrp="1"/>
          </p:cNvSpPr>
          <p:nvPr>
            <p:ph type="title"/>
          </p:nvPr>
        </p:nvSpPr>
        <p:spPr>
          <a:xfrm>
            <a:off x="486972" y="235551"/>
            <a:ext cx="8374000" cy="554870"/>
          </a:xfrm>
        </p:spPr>
        <p:txBody>
          <a:bodyPr/>
          <a:lstStyle/>
          <a:p>
            <a:r>
              <a:rPr lang="uk-UA" sz="2400" dirty="0">
                <a:latin typeface="Tahoma" panose="020B0604030504040204" pitchFamily="34" charset="0"/>
                <a:ea typeface="Tahoma" panose="020B0604030504040204" pitchFamily="34" charset="0"/>
                <a:cs typeface="Tahoma" panose="020B0604030504040204" pitchFamily="34" charset="0"/>
                <a:sym typeface="Nunito Sans"/>
              </a:rPr>
              <a:t>Інша важлива інформація</a:t>
            </a:r>
            <a:r>
              <a:rPr lang="ru-RU" sz="2400" b="1" dirty="0">
                <a:latin typeface="Tahoma" panose="020B0604030504040204" pitchFamily="34" charset="0"/>
                <a:ea typeface="Tahoma" panose="020B0604030504040204" pitchFamily="34" charset="0"/>
                <a:cs typeface="Tahoma" panose="020B0604030504040204" pitchFamily="34" charset="0"/>
                <a:sym typeface="Nunito Sans"/>
              </a:rPr>
              <a:t> </a:t>
            </a:r>
            <a:endParaRPr lang="ru-RU" sz="2400" dirty="0">
              <a:latin typeface="Tahoma" panose="020B0604030504040204" pitchFamily="34" charset="0"/>
              <a:ea typeface="Tahoma" panose="020B0604030504040204" pitchFamily="34" charset="0"/>
              <a:cs typeface="Tahoma" panose="020B0604030504040204" pitchFamily="34" charset="0"/>
            </a:endParaRPr>
          </a:p>
        </p:txBody>
      </p:sp>
      <p:grpSp>
        <p:nvGrpSpPr>
          <p:cNvPr id="2" name="Группа 1">
            <a:extLst>
              <a:ext uri="{FF2B5EF4-FFF2-40B4-BE49-F238E27FC236}">
                <a16:creationId xmlns:a16="http://schemas.microsoft.com/office/drawing/2014/main" id="{AE76AA85-4939-9ED2-049A-8D1B9D7E83FE}"/>
              </a:ext>
            </a:extLst>
          </p:cNvPr>
          <p:cNvGrpSpPr/>
          <p:nvPr/>
        </p:nvGrpSpPr>
        <p:grpSpPr>
          <a:xfrm>
            <a:off x="188140" y="1130391"/>
            <a:ext cx="5130991" cy="2369876"/>
            <a:chOff x="2899437" y="451663"/>
            <a:chExt cx="1044367" cy="858921"/>
          </a:xfrm>
          <a:solidFill>
            <a:srgbClr val="203965"/>
          </a:solidFill>
        </p:grpSpPr>
        <p:sp>
          <p:nvSpPr>
            <p:cNvPr id="3" name="Скругленный прямоугольник 31">
              <a:extLst>
                <a:ext uri="{FF2B5EF4-FFF2-40B4-BE49-F238E27FC236}">
                  <a16:creationId xmlns:a16="http://schemas.microsoft.com/office/drawing/2014/main" id="{281B5BB1-C2A2-8962-7054-59E8602B8293}"/>
                </a:ext>
              </a:extLst>
            </p:cNvPr>
            <p:cNvSpPr/>
            <p:nvPr/>
          </p:nvSpPr>
          <p:spPr>
            <a:xfrm>
              <a:off x="2899437" y="451663"/>
              <a:ext cx="1044367" cy="858921"/>
            </a:xfrm>
            <a:prstGeom prst="roundRect">
              <a:avLst>
                <a:gd name="adj" fmla="val 10000"/>
              </a:avLst>
            </a:prstGeom>
            <a:grpFill/>
            <a:ln>
              <a:solidFill>
                <a:srgbClr val="203965"/>
              </a:solidFill>
            </a:ln>
          </p:spPr>
          <p:style>
            <a:lnRef idx="3">
              <a:schemeClr val="lt1">
                <a:hueOff val="0"/>
                <a:satOff val="0"/>
                <a:lumOff val="0"/>
                <a:alphaOff val="0"/>
              </a:schemeClr>
            </a:lnRef>
            <a:fillRef idx="1">
              <a:schemeClr val="accent6">
                <a:shade val="80000"/>
                <a:hueOff val="160640"/>
                <a:satOff val="-6455"/>
                <a:lumOff val="13814"/>
                <a:alphaOff val="0"/>
              </a:schemeClr>
            </a:fillRef>
            <a:effectRef idx="1">
              <a:schemeClr val="accent6">
                <a:shade val="80000"/>
                <a:hueOff val="160640"/>
                <a:satOff val="-6455"/>
                <a:lumOff val="13814"/>
                <a:alphaOff val="0"/>
              </a:schemeClr>
            </a:effectRef>
            <a:fontRef idx="minor">
              <a:schemeClr val="lt1"/>
            </a:fontRef>
          </p:style>
        </p:sp>
        <p:sp>
          <p:nvSpPr>
            <p:cNvPr id="4" name="Скругленный прямоугольник 4">
              <a:extLst>
                <a:ext uri="{FF2B5EF4-FFF2-40B4-BE49-F238E27FC236}">
                  <a16:creationId xmlns:a16="http://schemas.microsoft.com/office/drawing/2014/main" id="{A34A1C5D-F388-DC92-50CB-30F50338C3FE}"/>
                </a:ext>
              </a:extLst>
            </p:cNvPr>
            <p:cNvSpPr txBox="1"/>
            <p:nvPr/>
          </p:nvSpPr>
          <p:spPr>
            <a:xfrm>
              <a:off x="2924594" y="476820"/>
              <a:ext cx="994053" cy="808607"/>
            </a:xfrm>
            <a:prstGeom prst="rect">
              <a:avLst/>
            </a:prstGeom>
            <a:grpFill/>
            <a:ln>
              <a:solidFill>
                <a:srgbClr val="203965"/>
              </a:solid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ru-RU" sz="2100" kern="1200" dirty="0"/>
            </a:p>
          </p:txBody>
        </p:sp>
      </p:grpSp>
      <p:sp>
        <p:nvSpPr>
          <p:cNvPr id="5" name="Прямоугольник 4">
            <a:extLst>
              <a:ext uri="{FF2B5EF4-FFF2-40B4-BE49-F238E27FC236}">
                <a16:creationId xmlns:a16="http://schemas.microsoft.com/office/drawing/2014/main" id="{B07ACD31-395F-21F9-8AFE-1E071B7C7E95}"/>
              </a:ext>
            </a:extLst>
          </p:cNvPr>
          <p:cNvSpPr/>
          <p:nvPr/>
        </p:nvSpPr>
        <p:spPr>
          <a:xfrm>
            <a:off x="367080" y="1161166"/>
            <a:ext cx="4883797" cy="2308324"/>
          </a:xfrm>
          <a:prstGeom prst="rect">
            <a:avLst/>
          </a:prstGeom>
        </p:spPr>
        <p:txBody>
          <a:bodyPr wrap="square">
            <a:spAutoFit/>
          </a:bodyPr>
          <a:lstStyle/>
          <a:p>
            <a:r>
              <a:rPr lang="uk-UA" sz="1600" dirty="0">
                <a:ln>
                  <a:solidFill>
                    <a:schemeClr val="bg1"/>
                  </a:solidFill>
                </a:ln>
                <a:solidFill>
                  <a:schemeClr val="bg1"/>
                </a:solidFill>
              </a:rPr>
              <a:t>Орган, який прийняв рішення про визначення підприємства, установи, організації критично важливими для функціонування економіки та забезпечення життєдіяльності населення в особливий період, </a:t>
            </a:r>
            <a:r>
              <a:rPr lang="uk-UA" sz="1600" u="sng" dirty="0">
                <a:ln>
                  <a:solidFill>
                    <a:schemeClr val="bg1"/>
                  </a:solidFill>
                </a:ln>
                <a:solidFill>
                  <a:schemeClr val="bg1"/>
                </a:solidFill>
              </a:rPr>
              <a:t>здійснює моніторинг діяльності</a:t>
            </a:r>
            <a:r>
              <a:rPr lang="uk-UA" sz="1600" dirty="0">
                <a:ln>
                  <a:solidFill>
                    <a:schemeClr val="bg1"/>
                  </a:solidFill>
                </a:ln>
                <a:solidFill>
                  <a:schemeClr val="bg1"/>
                </a:solidFill>
              </a:rPr>
              <a:t> таких підприємств, установ, організацій за звітний податковий період, зокрема щодо виконання вимог, визначених в абзаці третьому пункту 8 Порядку бронювання</a:t>
            </a:r>
          </a:p>
        </p:txBody>
      </p:sp>
      <p:grpSp>
        <p:nvGrpSpPr>
          <p:cNvPr id="29" name="Группа 28">
            <a:extLst>
              <a:ext uri="{FF2B5EF4-FFF2-40B4-BE49-F238E27FC236}">
                <a16:creationId xmlns:a16="http://schemas.microsoft.com/office/drawing/2014/main" id="{C246339B-BC3B-29FF-C50E-1931DFB75ABF}"/>
              </a:ext>
            </a:extLst>
          </p:cNvPr>
          <p:cNvGrpSpPr/>
          <p:nvPr/>
        </p:nvGrpSpPr>
        <p:grpSpPr>
          <a:xfrm>
            <a:off x="188140" y="4120479"/>
            <a:ext cx="5130989" cy="2369876"/>
            <a:chOff x="2899437" y="451663"/>
            <a:chExt cx="1044367" cy="858921"/>
          </a:xfrm>
          <a:solidFill>
            <a:srgbClr val="203965"/>
          </a:solidFill>
        </p:grpSpPr>
        <p:sp>
          <p:nvSpPr>
            <p:cNvPr id="31" name="Скругленный прямоугольник 31">
              <a:extLst>
                <a:ext uri="{FF2B5EF4-FFF2-40B4-BE49-F238E27FC236}">
                  <a16:creationId xmlns:a16="http://schemas.microsoft.com/office/drawing/2014/main" id="{C2EB4DA3-DEB6-BC76-054E-392BC207A845}"/>
                </a:ext>
              </a:extLst>
            </p:cNvPr>
            <p:cNvSpPr/>
            <p:nvPr/>
          </p:nvSpPr>
          <p:spPr>
            <a:xfrm>
              <a:off x="2899437" y="451663"/>
              <a:ext cx="1044367" cy="858921"/>
            </a:xfrm>
            <a:prstGeom prst="roundRect">
              <a:avLst>
                <a:gd name="adj" fmla="val 10000"/>
              </a:avLst>
            </a:prstGeom>
            <a:grpFill/>
            <a:ln>
              <a:solidFill>
                <a:srgbClr val="203965"/>
              </a:solidFill>
            </a:ln>
          </p:spPr>
          <p:style>
            <a:lnRef idx="3">
              <a:schemeClr val="lt1">
                <a:hueOff val="0"/>
                <a:satOff val="0"/>
                <a:lumOff val="0"/>
                <a:alphaOff val="0"/>
              </a:schemeClr>
            </a:lnRef>
            <a:fillRef idx="1">
              <a:schemeClr val="accent6">
                <a:shade val="80000"/>
                <a:hueOff val="160640"/>
                <a:satOff val="-6455"/>
                <a:lumOff val="13814"/>
                <a:alphaOff val="0"/>
              </a:schemeClr>
            </a:fillRef>
            <a:effectRef idx="1">
              <a:schemeClr val="accent6">
                <a:shade val="80000"/>
                <a:hueOff val="160640"/>
                <a:satOff val="-6455"/>
                <a:lumOff val="13814"/>
                <a:alphaOff val="0"/>
              </a:schemeClr>
            </a:effectRef>
            <a:fontRef idx="minor">
              <a:schemeClr val="lt1"/>
            </a:fontRef>
          </p:style>
        </p:sp>
        <p:sp>
          <p:nvSpPr>
            <p:cNvPr id="32" name="Скругленный прямоугольник 4">
              <a:extLst>
                <a:ext uri="{FF2B5EF4-FFF2-40B4-BE49-F238E27FC236}">
                  <a16:creationId xmlns:a16="http://schemas.microsoft.com/office/drawing/2014/main" id="{7B63CD0F-E2C1-CDAA-4C49-1E65EC7312C8}"/>
                </a:ext>
              </a:extLst>
            </p:cNvPr>
            <p:cNvSpPr txBox="1"/>
            <p:nvPr/>
          </p:nvSpPr>
          <p:spPr>
            <a:xfrm>
              <a:off x="2924594" y="476820"/>
              <a:ext cx="994053" cy="808607"/>
            </a:xfrm>
            <a:prstGeom prst="rect">
              <a:avLst/>
            </a:prstGeom>
            <a:grpFill/>
            <a:ln>
              <a:solidFill>
                <a:srgbClr val="203965"/>
              </a:solid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ru-RU" sz="2100" kern="1200" dirty="0"/>
            </a:p>
          </p:txBody>
        </p:sp>
      </p:grpSp>
      <p:sp>
        <p:nvSpPr>
          <p:cNvPr id="33" name="Прямоугольник 32">
            <a:extLst>
              <a:ext uri="{FF2B5EF4-FFF2-40B4-BE49-F238E27FC236}">
                <a16:creationId xmlns:a16="http://schemas.microsoft.com/office/drawing/2014/main" id="{EF25273F-4E22-5DF3-06B7-F1FBE1373415}"/>
              </a:ext>
            </a:extLst>
          </p:cNvPr>
          <p:cNvSpPr/>
          <p:nvPr/>
        </p:nvSpPr>
        <p:spPr>
          <a:xfrm>
            <a:off x="264851" y="4189890"/>
            <a:ext cx="4960064" cy="2308324"/>
          </a:xfrm>
          <a:prstGeom prst="rect">
            <a:avLst/>
          </a:prstGeom>
        </p:spPr>
        <p:txBody>
          <a:bodyPr wrap="square">
            <a:spAutoFit/>
          </a:bodyPr>
          <a:lstStyle/>
          <a:p>
            <a:r>
              <a:rPr lang="uk-UA" sz="1600" dirty="0">
                <a:ln>
                  <a:solidFill>
                    <a:schemeClr val="bg1"/>
                  </a:solidFill>
                </a:ln>
                <a:solidFill>
                  <a:schemeClr val="bg1"/>
                </a:solidFill>
              </a:rPr>
              <a:t>Рішення про відповідність підприємств, установ і організацій критеріям, зазначеним у пункті 2 Критеріїв та порядку, і визначення їх критично важливими для функціонування економіки та забезпечення життєдіяльності населення в особливий період </a:t>
            </a:r>
            <a:r>
              <a:rPr lang="uk-UA" sz="1600" u="sng" dirty="0">
                <a:ln>
                  <a:solidFill>
                    <a:schemeClr val="bg1"/>
                  </a:solidFill>
                </a:ln>
                <a:solidFill>
                  <a:schemeClr val="bg1"/>
                </a:solidFill>
              </a:rPr>
              <a:t>оформляється розпорядженням</a:t>
            </a:r>
            <a:r>
              <a:rPr lang="uk-UA" sz="1600" dirty="0">
                <a:ln>
                  <a:solidFill>
                    <a:schemeClr val="bg1"/>
                  </a:solidFill>
                </a:ln>
                <a:solidFill>
                  <a:schemeClr val="bg1"/>
                </a:solidFill>
              </a:rPr>
              <a:t> Чернівецької обласної державної адміністрації (Чернівецької обласної військової адміністрації)</a:t>
            </a:r>
          </a:p>
        </p:txBody>
      </p:sp>
      <p:pic>
        <p:nvPicPr>
          <p:cNvPr id="49" name="Рисунок 48">
            <a:extLst>
              <a:ext uri="{FF2B5EF4-FFF2-40B4-BE49-F238E27FC236}">
                <a16:creationId xmlns:a16="http://schemas.microsoft.com/office/drawing/2014/main" id="{D01B9D3A-D741-82F7-D51E-02FA38F60599}"/>
              </a:ext>
            </a:extLst>
          </p:cNvPr>
          <p:cNvPicPr>
            <a:picLocks noChangeAspect="1"/>
          </p:cNvPicPr>
          <p:nvPr/>
        </p:nvPicPr>
        <p:blipFill>
          <a:blip r:embed="rId4">
            <a:grayscl/>
          </a:blip>
          <a:stretch>
            <a:fillRect/>
          </a:stretch>
        </p:blipFill>
        <p:spPr>
          <a:xfrm>
            <a:off x="5565236" y="3360382"/>
            <a:ext cx="694378" cy="650980"/>
          </a:xfrm>
          <a:prstGeom prst="rect">
            <a:avLst/>
          </a:prstGeom>
        </p:spPr>
      </p:pic>
      <p:grpSp>
        <p:nvGrpSpPr>
          <p:cNvPr id="7" name="Группа 1">
            <a:extLst>
              <a:ext uri="{FF2B5EF4-FFF2-40B4-BE49-F238E27FC236}">
                <a16:creationId xmlns:a16="http://schemas.microsoft.com/office/drawing/2014/main" id="{FA6AD64E-7B12-23AA-9C03-1640A8D00FC9}"/>
              </a:ext>
            </a:extLst>
          </p:cNvPr>
          <p:cNvGrpSpPr/>
          <p:nvPr/>
        </p:nvGrpSpPr>
        <p:grpSpPr>
          <a:xfrm>
            <a:off x="6410024" y="4164199"/>
            <a:ext cx="5533960" cy="2326156"/>
            <a:chOff x="2899437" y="451663"/>
            <a:chExt cx="1044367" cy="858921"/>
          </a:xfrm>
          <a:solidFill>
            <a:srgbClr val="203965"/>
          </a:solidFill>
        </p:grpSpPr>
        <p:sp>
          <p:nvSpPr>
            <p:cNvPr id="9" name="Скругленный прямоугольник 31">
              <a:extLst>
                <a:ext uri="{FF2B5EF4-FFF2-40B4-BE49-F238E27FC236}">
                  <a16:creationId xmlns:a16="http://schemas.microsoft.com/office/drawing/2014/main" id="{69C0E542-15D8-695B-6B62-C9B2BA71B3A7}"/>
                </a:ext>
              </a:extLst>
            </p:cNvPr>
            <p:cNvSpPr/>
            <p:nvPr/>
          </p:nvSpPr>
          <p:spPr>
            <a:xfrm>
              <a:off x="2899437" y="451663"/>
              <a:ext cx="1044367" cy="858921"/>
            </a:xfrm>
            <a:prstGeom prst="roundRect">
              <a:avLst>
                <a:gd name="adj" fmla="val 10000"/>
              </a:avLst>
            </a:prstGeom>
            <a:grpFill/>
            <a:ln>
              <a:solidFill>
                <a:srgbClr val="203965"/>
              </a:solidFill>
            </a:ln>
          </p:spPr>
          <p:style>
            <a:lnRef idx="3">
              <a:schemeClr val="lt1">
                <a:hueOff val="0"/>
                <a:satOff val="0"/>
                <a:lumOff val="0"/>
                <a:alphaOff val="0"/>
              </a:schemeClr>
            </a:lnRef>
            <a:fillRef idx="1">
              <a:schemeClr val="accent6">
                <a:shade val="80000"/>
                <a:hueOff val="160640"/>
                <a:satOff val="-6455"/>
                <a:lumOff val="13814"/>
                <a:alphaOff val="0"/>
              </a:schemeClr>
            </a:fillRef>
            <a:effectRef idx="1">
              <a:schemeClr val="accent6">
                <a:shade val="80000"/>
                <a:hueOff val="160640"/>
                <a:satOff val="-6455"/>
                <a:lumOff val="13814"/>
                <a:alphaOff val="0"/>
              </a:schemeClr>
            </a:effectRef>
            <a:fontRef idx="minor">
              <a:schemeClr val="lt1"/>
            </a:fontRef>
          </p:style>
        </p:sp>
        <p:sp>
          <p:nvSpPr>
            <p:cNvPr id="10" name="Скругленный прямоугольник 4">
              <a:extLst>
                <a:ext uri="{FF2B5EF4-FFF2-40B4-BE49-F238E27FC236}">
                  <a16:creationId xmlns:a16="http://schemas.microsoft.com/office/drawing/2014/main" id="{2FE99DE4-0F42-24A9-D5FC-020BFC2ED1E8}"/>
                </a:ext>
              </a:extLst>
            </p:cNvPr>
            <p:cNvSpPr txBox="1"/>
            <p:nvPr/>
          </p:nvSpPr>
          <p:spPr>
            <a:xfrm>
              <a:off x="2924594" y="476820"/>
              <a:ext cx="994053" cy="808607"/>
            </a:xfrm>
            <a:prstGeom prst="rect">
              <a:avLst/>
            </a:prstGeom>
            <a:grpFill/>
            <a:ln>
              <a:solidFill>
                <a:srgbClr val="203965"/>
              </a:solid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ru-RU" sz="2100" kern="1200" dirty="0"/>
            </a:p>
          </p:txBody>
        </p:sp>
      </p:grpSp>
      <p:sp>
        <p:nvSpPr>
          <p:cNvPr id="11" name="Прямоугольник 4">
            <a:extLst>
              <a:ext uri="{FF2B5EF4-FFF2-40B4-BE49-F238E27FC236}">
                <a16:creationId xmlns:a16="http://schemas.microsoft.com/office/drawing/2014/main" id="{DCD1F1D7-463D-84A2-9075-02FF13AC87E5}"/>
              </a:ext>
            </a:extLst>
          </p:cNvPr>
          <p:cNvSpPr/>
          <p:nvPr/>
        </p:nvSpPr>
        <p:spPr>
          <a:xfrm>
            <a:off x="6743282" y="4421834"/>
            <a:ext cx="5267353" cy="1815882"/>
          </a:xfrm>
          <a:prstGeom prst="rect">
            <a:avLst/>
          </a:prstGeom>
        </p:spPr>
        <p:txBody>
          <a:bodyPr wrap="square">
            <a:spAutoFit/>
          </a:bodyPr>
          <a:lstStyle/>
          <a:p>
            <a:r>
              <a:rPr lang="uk-UA" sz="1600" u="sng" dirty="0">
                <a:ln>
                  <a:solidFill>
                    <a:schemeClr val="bg1"/>
                  </a:solidFill>
                </a:ln>
                <a:solidFill>
                  <a:schemeClr val="bg1"/>
                </a:solidFill>
              </a:rPr>
              <a:t>Підтвердження статусу</a:t>
            </a:r>
            <a:r>
              <a:rPr lang="uk-UA" sz="1600" dirty="0">
                <a:ln>
                  <a:solidFill>
                    <a:schemeClr val="bg1"/>
                  </a:solidFill>
                </a:ln>
                <a:solidFill>
                  <a:schemeClr val="bg1"/>
                </a:solidFill>
              </a:rPr>
              <a:t> підприємства, установи, організації, постійних представництв нерезидентів (іноземних компаній, організацій), які провадять в Україні діяльність, які є критично важливими для функціонування економіки та забезпечення життєдіяльності населення в особливий період, здійснюється ними </a:t>
            </a:r>
            <a:r>
              <a:rPr lang="uk-UA" sz="1600" u="sng" dirty="0">
                <a:ln>
                  <a:solidFill>
                    <a:schemeClr val="bg1"/>
                  </a:solidFill>
                </a:ln>
                <a:solidFill>
                  <a:schemeClr val="bg1"/>
                </a:solidFill>
              </a:rPr>
              <a:t>не рідше ніж один раз на рік</a:t>
            </a:r>
          </a:p>
        </p:txBody>
      </p:sp>
      <p:grpSp>
        <p:nvGrpSpPr>
          <p:cNvPr id="12" name="Группа 1">
            <a:extLst>
              <a:ext uri="{FF2B5EF4-FFF2-40B4-BE49-F238E27FC236}">
                <a16:creationId xmlns:a16="http://schemas.microsoft.com/office/drawing/2014/main" id="{0A47131D-6915-EC3C-04FD-E1214F0F9D9E}"/>
              </a:ext>
            </a:extLst>
          </p:cNvPr>
          <p:cNvGrpSpPr/>
          <p:nvPr/>
        </p:nvGrpSpPr>
        <p:grpSpPr>
          <a:xfrm>
            <a:off x="6410024" y="1057332"/>
            <a:ext cx="5533960" cy="2553104"/>
            <a:chOff x="2899437" y="451663"/>
            <a:chExt cx="1044367" cy="858921"/>
          </a:xfrm>
          <a:solidFill>
            <a:srgbClr val="203965"/>
          </a:solidFill>
        </p:grpSpPr>
        <p:sp>
          <p:nvSpPr>
            <p:cNvPr id="13" name="Скругленный прямоугольник 31">
              <a:extLst>
                <a:ext uri="{FF2B5EF4-FFF2-40B4-BE49-F238E27FC236}">
                  <a16:creationId xmlns:a16="http://schemas.microsoft.com/office/drawing/2014/main" id="{8A3DEC88-7332-8234-D7EC-1E7F2DF4E3A0}"/>
                </a:ext>
              </a:extLst>
            </p:cNvPr>
            <p:cNvSpPr/>
            <p:nvPr/>
          </p:nvSpPr>
          <p:spPr>
            <a:xfrm>
              <a:off x="2899437" y="451663"/>
              <a:ext cx="1044367" cy="858921"/>
            </a:xfrm>
            <a:prstGeom prst="roundRect">
              <a:avLst>
                <a:gd name="adj" fmla="val 10000"/>
              </a:avLst>
            </a:prstGeom>
            <a:grpFill/>
            <a:ln>
              <a:solidFill>
                <a:srgbClr val="203965"/>
              </a:solidFill>
            </a:ln>
          </p:spPr>
          <p:style>
            <a:lnRef idx="3">
              <a:schemeClr val="lt1">
                <a:hueOff val="0"/>
                <a:satOff val="0"/>
                <a:lumOff val="0"/>
                <a:alphaOff val="0"/>
              </a:schemeClr>
            </a:lnRef>
            <a:fillRef idx="1">
              <a:schemeClr val="accent6">
                <a:shade val="80000"/>
                <a:hueOff val="160640"/>
                <a:satOff val="-6455"/>
                <a:lumOff val="13814"/>
                <a:alphaOff val="0"/>
              </a:schemeClr>
            </a:fillRef>
            <a:effectRef idx="1">
              <a:schemeClr val="accent6">
                <a:shade val="80000"/>
                <a:hueOff val="160640"/>
                <a:satOff val="-6455"/>
                <a:lumOff val="13814"/>
                <a:alphaOff val="0"/>
              </a:schemeClr>
            </a:effectRef>
            <a:fontRef idx="minor">
              <a:schemeClr val="lt1"/>
            </a:fontRef>
          </p:style>
        </p:sp>
        <p:sp>
          <p:nvSpPr>
            <p:cNvPr id="14" name="Скругленный прямоугольник 4">
              <a:extLst>
                <a:ext uri="{FF2B5EF4-FFF2-40B4-BE49-F238E27FC236}">
                  <a16:creationId xmlns:a16="http://schemas.microsoft.com/office/drawing/2014/main" id="{BBDEBB10-9376-7322-49CA-A971F0CBA77B}"/>
                </a:ext>
              </a:extLst>
            </p:cNvPr>
            <p:cNvSpPr txBox="1"/>
            <p:nvPr/>
          </p:nvSpPr>
          <p:spPr>
            <a:xfrm>
              <a:off x="2924594" y="476820"/>
              <a:ext cx="994053" cy="808607"/>
            </a:xfrm>
            <a:prstGeom prst="rect">
              <a:avLst/>
            </a:prstGeom>
            <a:grpFill/>
            <a:ln>
              <a:solidFill>
                <a:srgbClr val="203965"/>
              </a:solid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ru-RU" sz="2100" kern="1200" dirty="0"/>
            </a:p>
          </p:txBody>
        </p:sp>
      </p:grpSp>
      <p:sp>
        <p:nvSpPr>
          <p:cNvPr id="15" name="Прямоугольник 4">
            <a:extLst>
              <a:ext uri="{FF2B5EF4-FFF2-40B4-BE49-F238E27FC236}">
                <a16:creationId xmlns:a16="http://schemas.microsoft.com/office/drawing/2014/main" id="{F43DA3F8-179C-70FA-D2AF-EBC9B985409C}"/>
              </a:ext>
            </a:extLst>
          </p:cNvPr>
          <p:cNvSpPr/>
          <p:nvPr/>
        </p:nvSpPr>
        <p:spPr>
          <a:xfrm>
            <a:off x="6529633" y="1130391"/>
            <a:ext cx="5344064" cy="2462213"/>
          </a:xfrm>
          <a:prstGeom prst="rect">
            <a:avLst/>
          </a:prstGeom>
        </p:spPr>
        <p:txBody>
          <a:bodyPr wrap="square">
            <a:spAutoFit/>
          </a:bodyPr>
          <a:lstStyle/>
          <a:p>
            <a:r>
              <a:rPr lang="uk-UA" dirty="0">
                <a:ln>
                  <a:solidFill>
                    <a:schemeClr val="bg1"/>
                  </a:solidFill>
                </a:ln>
                <a:solidFill>
                  <a:schemeClr val="bg1"/>
                </a:solidFill>
              </a:rPr>
              <a:t>Підприємства, установи, організації, яким </a:t>
            </a:r>
            <a:r>
              <a:rPr lang="uk-UA" u="sng" dirty="0">
                <a:ln>
                  <a:solidFill>
                    <a:schemeClr val="bg1"/>
                  </a:solidFill>
                </a:ln>
                <a:solidFill>
                  <a:schemeClr val="bg1"/>
                </a:solidFill>
              </a:rPr>
              <a:t>скасовано статус </a:t>
            </a:r>
            <a:r>
              <a:rPr lang="uk-UA" dirty="0">
                <a:ln>
                  <a:solidFill>
                    <a:schemeClr val="bg1"/>
                  </a:solidFill>
                </a:ln>
                <a:solidFill>
                  <a:schemeClr val="bg1"/>
                </a:solidFill>
              </a:rPr>
              <a:t>критично важливих для функціонування економіки та забезпечення життєдіяльності населення в особливий період </a:t>
            </a:r>
            <a:r>
              <a:rPr lang="uk-UA" u="sng" dirty="0">
                <a:ln>
                  <a:solidFill>
                    <a:schemeClr val="bg1"/>
                  </a:solidFill>
                </a:ln>
                <a:solidFill>
                  <a:schemeClr val="bg1"/>
                </a:solidFill>
              </a:rPr>
              <a:t>у зв’язку з невиконанням вимог, визначених в абзаці третьому пункту 8 Порядку бронювання </a:t>
            </a:r>
            <a:r>
              <a:rPr lang="uk-UA" dirty="0">
                <a:ln>
                  <a:solidFill>
                    <a:schemeClr val="bg1"/>
                  </a:solidFill>
                </a:ln>
                <a:solidFill>
                  <a:schemeClr val="bg1"/>
                </a:solidFill>
              </a:rPr>
              <a:t>військовозобов’язаних на період мобілізації та на воєнний час, затвердженого постановою Кабінету Міністрів України від 27 січня 2023 р. № 76, не можуть бути визначені критично важливими для функціонування економіки та забезпечення життєдіяльності населення в особливий період </a:t>
            </a:r>
            <a:r>
              <a:rPr lang="uk-UA" u="sng" dirty="0">
                <a:ln>
                  <a:solidFill>
                    <a:schemeClr val="bg1"/>
                  </a:solidFill>
                </a:ln>
                <a:solidFill>
                  <a:schemeClr val="bg1"/>
                </a:solidFill>
              </a:rPr>
              <a:t>раніше ніж через шість місяців</a:t>
            </a:r>
            <a:r>
              <a:rPr lang="uk-UA" dirty="0">
                <a:ln>
                  <a:solidFill>
                    <a:schemeClr val="bg1"/>
                  </a:solidFill>
                </a:ln>
                <a:solidFill>
                  <a:schemeClr val="bg1"/>
                </a:solidFill>
              </a:rPr>
              <a:t> після скасування зазначеного статусу.</a:t>
            </a:r>
          </a:p>
        </p:txBody>
      </p:sp>
    </p:spTree>
    <p:extLst>
      <p:ext uri="{BB962C8B-B14F-4D97-AF65-F5344CB8AC3E}">
        <p14:creationId xmlns:p14="http://schemas.microsoft.com/office/powerpoint/2010/main" val="3018969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69" name="Google Shape;369;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29791" y="6189717"/>
            <a:ext cx="1137629" cy="579460"/>
          </a:xfrm>
          <a:prstGeom prst="rect">
            <a:avLst/>
          </a:prstGeom>
          <a:noFill/>
          <a:ln>
            <a:noFill/>
          </a:ln>
        </p:spPr>
      </p:pic>
      <p:sp>
        <p:nvSpPr>
          <p:cNvPr id="8" name="Заголовок 7">
            <a:extLst>
              <a:ext uri="{FF2B5EF4-FFF2-40B4-BE49-F238E27FC236}">
                <a16:creationId xmlns:a16="http://schemas.microsoft.com/office/drawing/2014/main" id="{8FDCA92B-EDCD-863D-1662-145F845F665E}"/>
              </a:ext>
            </a:extLst>
          </p:cNvPr>
          <p:cNvSpPr>
            <a:spLocks noGrp="1"/>
          </p:cNvSpPr>
          <p:nvPr>
            <p:ph type="title"/>
          </p:nvPr>
        </p:nvSpPr>
        <p:spPr>
          <a:xfrm>
            <a:off x="486972" y="235551"/>
            <a:ext cx="9453094" cy="554870"/>
          </a:xfrm>
        </p:spPr>
        <p:txBody>
          <a:bodyPr/>
          <a:lstStyle/>
          <a:p>
            <a:r>
              <a:rPr lang="uk-UA" sz="2400" dirty="0">
                <a:latin typeface="Tahoma" panose="020B0604030504040204" pitchFamily="34" charset="0"/>
                <a:ea typeface="Tahoma" panose="020B0604030504040204" pitchFamily="34" charset="0"/>
                <a:cs typeface="Tahoma" panose="020B0604030504040204" pitchFamily="34" charset="0"/>
                <a:sym typeface="Nunito Sans"/>
              </a:rPr>
              <a:t>Бронювання військовозобов’язаних</a:t>
            </a:r>
            <a:endParaRPr lang="ru-RU" sz="2400" dirty="0">
              <a:latin typeface="Tahoma" panose="020B0604030504040204" pitchFamily="34" charset="0"/>
              <a:ea typeface="Tahoma" panose="020B0604030504040204" pitchFamily="34" charset="0"/>
              <a:cs typeface="Tahoma" panose="020B0604030504040204" pitchFamily="34" charset="0"/>
            </a:endParaRPr>
          </a:p>
        </p:txBody>
      </p:sp>
      <p:sp>
        <p:nvSpPr>
          <p:cNvPr id="6" name="Прямоугольник 45">
            <a:extLst>
              <a:ext uri="{FF2B5EF4-FFF2-40B4-BE49-F238E27FC236}">
                <a16:creationId xmlns:a16="http://schemas.microsoft.com/office/drawing/2014/main" id="{4D509182-EE69-63C3-E3E5-E3DB5996D42E}"/>
              </a:ext>
            </a:extLst>
          </p:cNvPr>
          <p:cNvSpPr/>
          <p:nvPr/>
        </p:nvSpPr>
        <p:spPr>
          <a:xfrm>
            <a:off x="2925086" y="3774355"/>
            <a:ext cx="9040172" cy="1169551"/>
          </a:xfrm>
          <a:prstGeom prst="rect">
            <a:avLst/>
          </a:prstGeom>
        </p:spPr>
        <p:txBody>
          <a:bodyPr wrap="square">
            <a:spAutoFit/>
          </a:bodyPr>
          <a:lstStyle/>
          <a:p>
            <a:r>
              <a:rPr lang="uk-UA" b="1" dirty="0">
                <a:solidFill>
                  <a:srgbClr val="203965"/>
                </a:solidFill>
              </a:rPr>
              <a:t>Кількість військовозобов’язаних, які займають посади на критично важливому підприємстві, в критично важливій установі і відповідно до закону підлягають бронюванню, крім військовозобов’язаних, зазначених в абзацах сьомому – двадцять першому пункту 5 Порядку бронювання, повинна становити не більше 50 відсотків загальної кількості військовозобов’язаних працівників</a:t>
            </a:r>
            <a:endParaRPr lang="en-US" b="1" dirty="0">
              <a:solidFill>
                <a:srgbClr val="203965"/>
              </a:solidFill>
            </a:endParaRPr>
          </a:p>
        </p:txBody>
      </p:sp>
      <p:sp>
        <p:nvSpPr>
          <p:cNvPr id="7" name="Прямоугольник 45">
            <a:extLst>
              <a:ext uri="{FF2B5EF4-FFF2-40B4-BE49-F238E27FC236}">
                <a16:creationId xmlns:a16="http://schemas.microsoft.com/office/drawing/2014/main" id="{3BAE14FA-0015-8898-258C-C77E34F0017D}"/>
              </a:ext>
            </a:extLst>
          </p:cNvPr>
          <p:cNvSpPr/>
          <p:nvPr/>
        </p:nvSpPr>
        <p:spPr>
          <a:xfrm>
            <a:off x="2587294" y="2938300"/>
            <a:ext cx="9377964" cy="738664"/>
          </a:xfrm>
          <a:prstGeom prst="rect">
            <a:avLst/>
          </a:prstGeom>
        </p:spPr>
        <p:txBody>
          <a:bodyPr wrap="square">
            <a:spAutoFit/>
          </a:bodyPr>
          <a:lstStyle/>
          <a:p>
            <a:r>
              <a:rPr lang="uk-UA" b="1" dirty="0">
                <a:solidFill>
                  <a:srgbClr val="203965"/>
                </a:solidFill>
              </a:rPr>
              <a:t>Строк дії відстрочки – 12 місяців для військовозобов’язаних, які працюють на підприємствах, в установах та організаціях, які в установленому порядку визначено </a:t>
            </a:r>
            <a:r>
              <a:rPr lang="ru-RU" b="1" dirty="0">
                <a:solidFill>
                  <a:srgbClr val="203965"/>
                </a:solidFill>
              </a:rPr>
              <a:t>критично </a:t>
            </a:r>
            <a:r>
              <a:rPr lang="uk-UA" b="1" dirty="0">
                <a:solidFill>
                  <a:srgbClr val="203965"/>
                </a:solidFill>
              </a:rPr>
              <a:t>важливими для функціонування економіки та забезпечення життєдіяльності населення в особливий період </a:t>
            </a:r>
            <a:endParaRPr lang="en-US" b="1" dirty="0">
              <a:solidFill>
                <a:srgbClr val="203965"/>
              </a:solidFill>
            </a:endParaRPr>
          </a:p>
        </p:txBody>
      </p:sp>
      <p:sp>
        <p:nvSpPr>
          <p:cNvPr id="9" name="Прямоугольник 45">
            <a:extLst>
              <a:ext uri="{FF2B5EF4-FFF2-40B4-BE49-F238E27FC236}">
                <a16:creationId xmlns:a16="http://schemas.microsoft.com/office/drawing/2014/main" id="{BE35375E-76CD-43DC-4308-2972B22F05CF}"/>
              </a:ext>
            </a:extLst>
          </p:cNvPr>
          <p:cNvSpPr/>
          <p:nvPr/>
        </p:nvSpPr>
        <p:spPr>
          <a:xfrm>
            <a:off x="1555212" y="1187394"/>
            <a:ext cx="9453095" cy="738664"/>
          </a:xfrm>
          <a:prstGeom prst="rect">
            <a:avLst/>
          </a:prstGeom>
        </p:spPr>
        <p:txBody>
          <a:bodyPr wrap="square">
            <a:spAutoFit/>
          </a:bodyPr>
          <a:lstStyle/>
          <a:p>
            <a:r>
              <a:rPr lang="uk-UA" b="1" dirty="0">
                <a:solidFill>
                  <a:srgbClr val="203965"/>
                </a:solidFill>
              </a:rPr>
              <a:t>Бронювання військовозобов’язаних, зазначених у пункті 1 Порядку бронювання, здійснюється за списками військовозобов’язаних, які пропонуються до бронювання на період мобілізації та на воєнний час (далі - список), в електронній формі засобами Порталу Дія</a:t>
            </a:r>
          </a:p>
        </p:txBody>
      </p:sp>
      <p:sp>
        <p:nvSpPr>
          <p:cNvPr id="11" name="Прямоугольник 45">
            <a:extLst>
              <a:ext uri="{FF2B5EF4-FFF2-40B4-BE49-F238E27FC236}">
                <a16:creationId xmlns:a16="http://schemas.microsoft.com/office/drawing/2014/main" id="{8067F233-4017-71E9-4626-0FAFAEC75A8D}"/>
              </a:ext>
            </a:extLst>
          </p:cNvPr>
          <p:cNvSpPr/>
          <p:nvPr/>
        </p:nvSpPr>
        <p:spPr>
          <a:xfrm>
            <a:off x="2007789" y="2223720"/>
            <a:ext cx="9713501" cy="523220"/>
          </a:xfrm>
          <a:prstGeom prst="rect">
            <a:avLst/>
          </a:prstGeom>
        </p:spPr>
        <p:txBody>
          <a:bodyPr wrap="square">
            <a:spAutoFit/>
          </a:bodyPr>
          <a:lstStyle/>
          <a:p>
            <a:r>
              <a:rPr lang="uk-UA" b="1" dirty="0">
                <a:solidFill>
                  <a:srgbClr val="203965"/>
                </a:solidFill>
              </a:rPr>
              <a:t>Військовозобов’язані, зазначені у пункті 1 Порядку бронювання, підлягають бронюванню незалежно від військового звання, віку та військово-облікової спеціальності</a:t>
            </a:r>
          </a:p>
        </p:txBody>
      </p:sp>
      <p:sp>
        <p:nvSpPr>
          <p:cNvPr id="14" name="Прямоугольник 45">
            <a:extLst>
              <a:ext uri="{FF2B5EF4-FFF2-40B4-BE49-F238E27FC236}">
                <a16:creationId xmlns:a16="http://schemas.microsoft.com/office/drawing/2014/main" id="{386F8583-8BC9-1531-6481-2AD52BDBEECB}"/>
              </a:ext>
            </a:extLst>
          </p:cNvPr>
          <p:cNvSpPr/>
          <p:nvPr/>
        </p:nvSpPr>
        <p:spPr>
          <a:xfrm>
            <a:off x="3401122" y="5079223"/>
            <a:ext cx="8789291" cy="1384995"/>
          </a:xfrm>
          <a:prstGeom prst="rect">
            <a:avLst/>
          </a:prstGeom>
        </p:spPr>
        <p:txBody>
          <a:bodyPr wrap="square">
            <a:spAutoFit/>
          </a:bodyPr>
          <a:lstStyle/>
          <a:p>
            <a:r>
              <a:rPr lang="uk-UA" b="1" dirty="0">
                <a:solidFill>
                  <a:srgbClr val="203965"/>
                </a:solidFill>
              </a:rPr>
              <a:t>Військовозобов’язаним працівникам критично важливих підприємств, критично важливих установ, які включаються до списків, повинна бути нарахована щомісячна заробітна плата протягом строку, на який надано відстрочку від призову на військову службу під час мобілізації та на воєнний час, не нижче за розмір мінімальної заробітної плати по країні, помноженої на коефіцієнт 2,5 (крім державних і комунальних підприємств, установ і організацій, інших окремих суб'єктів господарювання) (абзац третій пункту 8 Порядку бронювання) </a:t>
            </a:r>
          </a:p>
        </p:txBody>
      </p:sp>
      <p:sp>
        <p:nvSpPr>
          <p:cNvPr id="17" name="Google Shape;1359;p124">
            <a:extLst>
              <a:ext uri="{FF2B5EF4-FFF2-40B4-BE49-F238E27FC236}">
                <a16:creationId xmlns:a16="http://schemas.microsoft.com/office/drawing/2014/main" id="{2F7E2BEE-A410-0756-F6E3-D683E1A241BB}"/>
              </a:ext>
            </a:extLst>
          </p:cNvPr>
          <p:cNvSpPr/>
          <p:nvPr/>
        </p:nvSpPr>
        <p:spPr>
          <a:xfrm>
            <a:off x="542400" y="1312433"/>
            <a:ext cx="1465389" cy="2388499"/>
          </a:xfrm>
          <a:custGeom>
            <a:avLst/>
            <a:gdLst/>
            <a:ahLst/>
            <a:cxnLst/>
            <a:rect l="l" t="t" r="r" b="b"/>
            <a:pathLst>
              <a:path w="1465580" h="1866900" extrusionOk="0">
                <a:moveTo>
                  <a:pt x="233921" y="195618"/>
                </a:moveTo>
                <a:lnTo>
                  <a:pt x="87287" y="0"/>
                </a:lnTo>
                <a:lnTo>
                  <a:pt x="0" y="0"/>
                </a:lnTo>
                <a:lnTo>
                  <a:pt x="146634" y="195618"/>
                </a:lnTo>
                <a:lnTo>
                  <a:pt x="0" y="391248"/>
                </a:lnTo>
                <a:lnTo>
                  <a:pt x="87287" y="391248"/>
                </a:lnTo>
                <a:lnTo>
                  <a:pt x="233921" y="195618"/>
                </a:lnTo>
                <a:close/>
              </a:path>
              <a:path w="1465580" h="1866900" extrusionOk="0">
                <a:moveTo>
                  <a:pt x="401497" y="195618"/>
                </a:moveTo>
                <a:lnTo>
                  <a:pt x="254863" y="0"/>
                </a:lnTo>
                <a:lnTo>
                  <a:pt x="167589" y="0"/>
                </a:lnTo>
                <a:lnTo>
                  <a:pt x="314223" y="195618"/>
                </a:lnTo>
                <a:lnTo>
                  <a:pt x="167589" y="391248"/>
                </a:lnTo>
                <a:lnTo>
                  <a:pt x="254863" y="391248"/>
                </a:lnTo>
                <a:lnTo>
                  <a:pt x="401497" y="195618"/>
                </a:lnTo>
                <a:close/>
              </a:path>
              <a:path w="1465580" h="1866900" extrusionOk="0">
                <a:moveTo>
                  <a:pt x="569074" y="195618"/>
                </a:moveTo>
                <a:lnTo>
                  <a:pt x="422452" y="0"/>
                </a:lnTo>
                <a:lnTo>
                  <a:pt x="335165" y="0"/>
                </a:lnTo>
                <a:lnTo>
                  <a:pt x="481799" y="195618"/>
                </a:lnTo>
                <a:lnTo>
                  <a:pt x="335165" y="391248"/>
                </a:lnTo>
                <a:lnTo>
                  <a:pt x="422452" y="391248"/>
                </a:lnTo>
                <a:lnTo>
                  <a:pt x="569074" y="195618"/>
                </a:lnTo>
                <a:close/>
              </a:path>
              <a:path w="1465580" h="1866900" extrusionOk="0">
                <a:moveTo>
                  <a:pt x="672833" y="948474"/>
                </a:moveTo>
                <a:lnTo>
                  <a:pt x="526199" y="752856"/>
                </a:lnTo>
                <a:lnTo>
                  <a:pt x="438912" y="752856"/>
                </a:lnTo>
                <a:lnTo>
                  <a:pt x="585546" y="948474"/>
                </a:lnTo>
                <a:lnTo>
                  <a:pt x="438912" y="1144104"/>
                </a:lnTo>
                <a:lnTo>
                  <a:pt x="526199" y="1144104"/>
                </a:lnTo>
                <a:lnTo>
                  <a:pt x="672833" y="948474"/>
                </a:lnTo>
                <a:close/>
              </a:path>
              <a:path w="1465580" h="1866900" extrusionOk="0">
                <a:moveTo>
                  <a:pt x="840409" y="948474"/>
                </a:moveTo>
                <a:lnTo>
                  <a:pt x="693775" y="752856"/>
                </a:lnTo>
                <a:lnTo>
                  <a:pt x="606501" y="752856"/>
                </a:lnTo>
                <a:lnTo>
                  <a:pt x="753135" y="948474"/>
                </a:lnTo>
                <a:lnTo>
                  <a:pt x="606501" y="1144104"/>
                </a:lnTo>
                <a:lnTo>
                  <a:pt x="693775" y="1144104"/>
                </a:lnTo>
                <a:lnTo>
                  <a:pt x="840409" y="948474"/>
                </a:lnTo>
                <a:close/>
              </a:path>
              <a:path w="1465580" h="1866900" extrusionOk="0">
                <a:moveTo>
                  <a:pt x="1007986" y="948474"/>
                </a:moveTo>
                <a:lnTo>
                  <a:pt x="861364" y="752856"/>
                </a:lnTo>
                <a:lnTo>
                  <a:pt x="774077" y="752856"/>
                </a:lnTo>
                <a:lnTo>
                  <a:pt x="920711" y="948474"/>
                </a:lnTo>
                <a:lnTo>
                  <a:pt x="774077" y="1144104"/>
                </a:lnTo>
                <a:lnTo>
                  <a:pt x="861364" y="1144104"/>
                </a:lnTo>
                <a:lnTo>
                  <a:pt x="1007986" y="948474"/>
                </a:lnTo>
                <a:close/>
              </a:path>
              <a:path w="1465580" h="1866900" extrusionOk="0">
                <a:moveTo>
                  <a:pt x="1130033" y="1670850"/>
                </a:moveTo>
                <a:lnTo>
                  <a:pt x="983399" y="1475232"/>
                </a:lnTo>
                <a:lnTo>
                  <a:pt x="896112" y="1475232"/>
                </a:lnTo>
                <a:lnTo>
                  <a:pt x="1042746" y="1670850"/>
                </a:lnTo>
                <a:lnTo>
                  <a:pt x="896112" y="1866480"/>
                </a:lnTo>
                <a:lnTo>
                  <a:pt x="983399" y="1866480"/>
                </a:lnTo>
                <a:lnTo>
                  <a:pt x="1130033" y="1670850"/>
                </a:lnTo>
                <a:close/>
              </a:path>
              <a:path w="1465580" h="1866900" extrusionOk="0">
                <a:moveTo>
                  <a:pt x="1297609" y="1670850"/>
                </a:moveTo>
                <a:lnTo>
                  <a:pt x="1150975" y="1475232"/>
                </a:lnTo>
                <a:lnTo>
                  <a:pt x="1063701" y="1475232"/>
                </a:lnTo>
                <a:lnTo>
                  <a:pt x="1210335" y="1670850"/>
                </a:lnTo>
                <a:lnTo>
                  <a:pt x="1063701" y="1866480"/>
                </a:lnTo>
                <a:lnTo>
                  <a:pt x="1150975" y="1866480"/>
                </a:lnTo>
                <a:lnTo>
                  <a:pt x="1297609" y="1670850"/>
                </a:lnTo>
                <a:close/>
              </a:path>
              <a:path w="1465580" h="1866900" extrusionOk="0">
                <a:moveTo>
                  <a:pt x="1465186" y="1670850"/>
                </a:moveTo>
                <a:lnTo>
                  <a:pt x="1318564" y="1475232"/>
                </a:lnTo>
                <a:lnTo>
                  <a:pt x="1231277" y="1475232"/>
                </a:lnTo>
                <a:lnTo>
                  <a:pt x="1377911" y="1670850"/>
                </a:lnTo>
                <a:lnTo>
                  <a:pt x="1231277" y="1866480"/>
                </a:lnTo>
                <a:lnTo>
                  <a:pt x="1318564" y="1866480"/>
                </a:lnTo>
                <a:lnTo>
                  <a:pt x="1465186" y="1670850"/>
                </a:lnTo>
                <a:close/>
              </a:path>
            </a:pathLst>
          </a:custGeom>
          <a:solidFill>
            <a:srgbClr val="FFC000"/>
          </a:solidFill>
          <a:ln>
            <a:noFill/>
          </a:ln>
        </p:spPr>
        <p:txBody>
          <a:bodyPr spcFirstLastPara="1" wrap="square" lIns="0" tIns="0" rIns="0" bIns="0" anchor="t" anchorCtr="0">
            <a:noAutofit/>
          </a:bodyPr>
          <a:lstStyle/>
          <a:p>
            <a:endParaRPr sz="1800">
              <a:solidFill>
                <a:schemeClr val="dk1"/>
              </a:solidFill>
              <a:latin typeface="Calibri"/>
              <a:ea typeface="Calibri"/>
              <a:cs typeface="Calibri"/>
              <a:sym typeface="Calibri"/>
            </a:endParaRPr>
          </a:p>
        </p:txBody>
      </p:sp>
      <p:sp>
        <p:nvSpPr>
          <p:cNvPr id="19" name="Google Shape;1359;p124">
            <a:extLst>
              <a:ext uri="{FF2B5EF4-FFF2-40B4-BE49-F238E27FC236}">
                <a16:creationId xmlns:a16="http://schemas.microsoft.com/office/drawing/2014/main" id="{7C2E1B9E-ED83-966C-06E4-C4A317CF3C94}"/>
              </a:ext>
            </a:extLst>
          </p:cNvPr>
          <p:cNvSpPr/>
          <p:nvPr/>
        </p:nvSpPr>
        <p:spPr>
          <a:xfrm>
            <a:off x="1854600" y="4235538"/>
            <a:ext cx="1465389" cy="2388499"/>
          </a:xfrm>
          <a:custGeom>
            <a:avLst/>
            <a:gdLst/>
            <a:ahLst/>
            <a:cxnLst/>
            <a:rect l="l" t="t" r="r" b="b"/>
            <a:pathLst>
              <a:path w="1465580" h="1866900" extrusionOk="0">
                <a:moveTo>
                  <a:pt x="233921" y="195618"/>
                </a:moveTo>
                <a:lnTo>
                  <a:pt x="87287" y="0"/>
                </a:lnTo>
                <a:lnTo>
                  <a:pt x="0" y="0"/>
                </a:lnTo>
                <a:lnTo>
                  <a:pt x="146634" y="195618"/>
                </a:lnTo>
                <a:lnTo>
                  <a:pt x="0" y="391248"/>
                </a:lnTo>
                <a:lnTo>
                  <a:pt x="87287" y="391248"/>
                </a:lnTo>
                <a:lnTo>
                  <a:pt x="233921" y="195618"/>
                </a:lnTo>
                <a:close/>
              </a:path>
              <a:path w="1465580" h="1866900" extrusionOk="0">
                <a:moveTo>
                  <a:pt x="401497" y="195618"/>
                </a:moveTo>
                <a:lnTo>
                  <a:pt x="254863" y="0"/>
                </a:lnTo>
                <a:lnTo>
                  <a:pt x="167589" y="0"/>
                </a:lnTo>
                <a:lnTo>
                  <a:pt x="314223" y="195618"/>
                </a:lnTo>
                <a:lnTo>
                  <a:pt x="167589" y="391248"/>
                </a:lnTo>
                <a:lnTo>
                  <a:pt x="254863" y="391248"/>
                </a:lnTo>
                <a:lnTo>
                  <a:pt x="401497" y="195618"/>
                </a:lnTo>
                <a:close/>
              </a:path>
              <a:path w="1465580" h="1866900" extrusionOk="0">
                <a:moveTo>
                  <a:pt x="569074" y="195618"/>
                </a:moveTo>
                <a:lnTo>
                  <a:pt x="422452" y="0"/>
                </a:lnTo>
                <a:lnTo>
                  <a:pt x="335165" y="0"/>
                </a:lnTo>
                <a:lnTo>
                  <a:pt x="481799" y="195618"/>
                </a:lnTo>
                <a:lnTo>
                  <a:pt x="335165" y="391248"/>
                </a:lnTo>
                <a:lnTo>
                  <a:pt x="422452" y="391248"/>
                </a:lnTo>
                <a:lnTo>
                  <a:pt x="569074" y="195618"/>
                </a:lnTo>
                <a:close/>
              </a:path>
              <a:path w="1465580" h="1866900" extrusionOk="0">
                <a:moveTo>
                  <a:pt x="672833" y="948474"/>
                </a:moveTo>
                <a:lnTo>
                  <a:pt x="526199" y="752856"/>
                </a:lnTo>
                <a:lnTo>
                  <a:pt x="438912" y="752856"/>
                </a:lnTo>
                <a:lnTo>
                  <a:pt x="585546" y="948474"/>
                </a:lnTo>
                <a:lnTo>
                  <a:pt x="438912" y="1144104"/>
                </a:lnTo>
                <a:lnTo>
                  <a:pt x="526199" y="1144104"/>
                </a:lnTo>
                <a:lnTo>
                  <a:pt x="672833" y="948474"/>
                </a:lnTo>
                <a:close/>
              </a:path>
              <a:path w="1465580" h="1866900" extrusionOk="0">
                <a:moveTo>
                  <a:pt x="840409" y="948474"/>
                </a:moveTo>
                <a:lnTo>
                  <a:pt x="693775" y="752856"/>
                </a:lnTo>
                <a:lnTo>
                  <a:pt x="606501" y="752856"/>
                </a:lnTo>
                <a:lnTo>
                  <a:pt x="753135" y="948474"/>
                </a:lnTo>
                <a:lnTo>
                  <a:pt x="606501" y="1144104"/>
                </a:lnTo>
                <a:lnTo>
                  <a:pt x="693775" y="1144104"/>
                </a:lnTo>
                <a:lnTo>
                  <a:pt x="840409" y="948474"/>
                </a:lnTo>
                <a:close/>
              </a:path>
              <a:path w="1465580" h="1866900" extrusionOk="0">
                <a:moveTo>
                  <a:pt x="1007986" y="948474"/>
                </a:moveTo>
                <a:lnTo>
                  <a:pt x="861364" y="752856"/>
                </a:lnTo>
                <a:lnTo>
                  <a:pt x="774077" y="752856"/>
                </a:lnTo>
                <a:lnTo>
                  <a:pt x="920711" y="948474"/>
                </a:lnTo>
                <a:lnTo>
                  <a:pt x="774077" y="1144104"/>
                </a:lnTo>
                <a:lnTo>
                  <a:pt x="861364" y="1144104"/>
                </a:lnTo>
                <a:lnTo>
                  <a:pt x="1007986" y="948474"/>
                </a:lnTo>
                <a:close/>
              </a:path>
              <a:path w="1465580" h="1866900" extrusionOk="0">
                <a:moveTo>
                  <a:pt x="1130033" y="1670850"/>
                </a:moveTo>
                <a:lnTo>
                  <a:pt x="983399" y="1475232"/>
                </a:lnTo>
                <a:lnTo>
                  <a:pt x="896112" y="1475232"/>
                </a:lnTo>
                <a:lnTo>
                  <a:pt x="1042746" y="1670850"/>
                </a:lnTo>
                <a:lnTo>
                  <a:pt x="896112" y="1866480"/>
                </a:lnTo>
                <a:lnTo>
                  <a:pt x="983399" y="1866480"/>
                </a:lnTo>
                <a:lnTo>
                  <a:pt x="1130033" y="1670850"/>
                </a:lnTo>
                <a:close/>
              </a:path>
              <a:path w="1465580" h="1866900" extrusionOk="0">
                <a:moveTo>
                  <a:pt x="1297609" y="1670850"/>
                </a:moveTo>
                <a:lnTo>
                  <a:pt x="1150975" y="1475232"/>
                </a:lnTo>
                <a:lnTo>
                  <a:pt x="1063701" y="1475232"/>
                </a:lnTo>
                <a:lnTo>
                  <a:pt x="1210335" y="1670850"/>
                </a:lnTo>
                <a:lnTo>
                  <a:pt x="1063701" y="1866480"/>
                </a:lnTo>
                <a:lnTo>
                  <a:pt x="1150975" y="1866480"/>
                </a:lnTo>
                <a:lnTo>
                  <a:pt x="1297609" y="1670850"/>
                </a:lnTo>
                <a:close/>
              </a:path>
              <a:path w="1465580" h="1866900" extrusionOk="0">
                <a:moveTo>
                  <a:pt x="1465186" y="1670850"/>
                </a:moveTo>
                <a:lnTo>
                  <a:pt x="1318564" y="1475232"/>
                </a:lnTo>
                <a:lnTo>
                  <a:pt x="1231277" y="1475232"/>
                </a:lnTo>
                <a:lnTo>
                  <a:pt x="1377911" y="1670850"/>
                </a:lnTo>
                <a:lnTo>
                  <a:pt x="1231277" y="1866480"/>
                </a:lnTo>
                <a:lnTo>
                  <a:pt x="1318564" y="1866480"/>
                </a:lnTo>
                <a:lnTo>
                  <a:pt x="1465186" y="1670850"/>
                </a:lnTo>
                <a:close/>
              </a:path>
            </a:pathLst>
          </a:custGeom>
          <a:solidFill>
            <a:srgbClr val="FFC000"/>
          </a:solidFill>
          <a:ln>
            <a:noFill/>
          </a:ln>
        </p:spPr>
        <p:txBody>
          <a:bodyPr spcFirstLastPara="1" wrap="square" lIns="0" tIns="0" rIns="0" bIns="0" anchor="t" anchorCtr="0">
            <a:noAutofit/>
          </a:bodyPr>
          <a:lstStyle/>
          <a:p>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64840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24"/>
        <p:cNvGrpSpPr/>
        <p:nvPr/>
      </p:nvGrpSpPr>
      <p:grpSpPr>
        <a:xfrm>
          <a:off x="0" y="0"/>
          <a:ext cx="0" cy="0"/>
          <a:chOff x="0" y="0"/>
          <a:chExt cx="0" cy="0"/>
        </a:xfrm>
      </p:grpSpPr>
      <p:pic>
        <p:nvPicPr>
          <p:cNvPr id="2025" name="Google Shape;2025;p94" descr="https://lh3.googleusercontent.com/AtXNLUm-22WpodsnOY2nKZvsrg9ps3ch-OfHVY3_wBPwfguN06eYT8NSYJhRSQqcCpCwjNUAB257_32O72P9Fw5P85aGjeZWWhNJCRiMng0BpSOhtHiTghPLALQeV3acmoBG2Q-QEoE27mY=nw"/>
          <p:cNvPicPr preferRelativeResize="0"/>
          <p:nvPr/>
        </p:nvPicPr>
        <p:blipFill rotWithShape="1">
          <a:blip r:embed="rId3">
            <a:alphaModFix/>
          </a:blip>
          <a:srcRect/>
          <a:stretch/>
        </p:blipFill>
        <p:spPr>
          <a:xfrm>
            <a:off x="2" y="-69987"/>
            <a:ext cx="12571363" cy="6953755"/>
          </a:xfrm>
          <a:prstGeom prst="rect">
            <a:avLst/>
          </a:prstGeom>
          <a:noFill/>
          <a:ln>
            <a:noFill/>
          </a:ln>
        </p:spPr>
      </p:pic>
      <p:sp>
        <p:nvSpPr>
          <p:cNvPr id="2026" name="Google Shape;2026;p94"/>
          <p:cNvSpPr/>
          <p:nvPr/>
        </p:nvSpPr>
        <p:spPr>
          <a:xfrm>
            <a:off x="3365063" y="1397325"/>
            <a:ext cx="5460289" cy="4064941"/>
          </a:xfrm>
          <a:prstGeom prst="rect">
            <a:avLst/>
          </a:prstGeom>
          <a:solidFill>
            <a:srgbClr val="F8CF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2027;p94"/>
          <p:cNvGrpSpPr/>
          <p:nvPr/>
        </p:nvGrpSpPr>
        <p:grpSpPr>
          <a:xfrm>
            <a:off x="2930557" y="1994563"/>
            <a:ext cx="6351617" cy="2870463"/>
            <a:chOff x="0" y="0"/>
            <a:chExt cx="12704888" cy="5739597"/>
          </a:xfrm>
        </p:grpSpPr>
        <p:sp>
          <p:nvSpPr>
            <p:cNvPr id="2028" name="Google Shape;2028;p94"/>
            <p:cNvSpPr/>
            <p:nvPr/>
          </p:nvSpPr>
          <p:spPr>
            <a:xfrm>
              <a:off x="0" y="0"/>
              <a:ext cx="12704888" cy="5739597"/>
            </a:xfrm>
            <a:custGeom>
              <a:avLst/>
              <a:gdLst/>
              <a:ahLst/>
              <a:cxnLst/>
              <a:rect l="l" t="t" r="r" b="b"/>
              <a:pathLst>
                <a:path w="8096862" h="3657861" extrusionOk="0">
                  <a:moveTo>
                    <a:pt x="0" y="0"/>
                  </a:moveTo>
                  <a:lnTo>
                    <a:pt x="0" y="3657861"/>
                  </a:lnTo>
                  <a:lnTo>
                    <a:pt x="8096862" y="3657861"/>
                  </a:lnTo>
                  <a:lnTo>
                    <a:pt x="8096862" y="0"/>
                  </a:lnTo>
                  <a:lnTo>
                    <a:pt x="0" y="0"/>
                  </a:lnTo>
                  <a:close/>
                  <a:moveTo>
                    <a:pt x="8035903" y="3596901"/>
                  </a:moveTo>
                  <a:lnTo>
                    <a:pt x="59690" y="3596901"/>
                  </a:lnTo>
                  <a:lnTo>
                    <a:pt x="59690" y="59690"/>
                  </a:lnTo>
                  <a:lnTo>
                    <a:pt x="8035903" y="59690"/>
                  </a:lnTo>
                  <a:lnTo>
                    <a:pt x="8035903" y="3596901"/>
                  </a:lnTo>
                  <a:close/>
                </a:path>
              </a:pathLst>
            </a:custGeom>
            <a:solidFill>
              <a:srgbClr val="FFFEE6"/>
            </a:solidFill>
            <a:ln>
              <a:noFill/>
            </a:ln>
          </p:spPr>
        </p:sp>
        <p:sp>
          <p:nvSpPr>
            <p:cNvPr id="2029" name="Google Shape;2029;p94"/>
            <p:cNvSpPr txBox="1"/>
            <p:nvPr/>
          </p:nvSpPr>
          <p:spPr>
            <a:xfrm>
              <a:off x="1719670" y="1417236"/>
              <a:ext cx="9265550" cy="3175519"/>
            </a:xfrm>
            <a:prstGeom prst="rect">
              <a:avLst/>
            </a:prstGeom>
            <a:noFill/>
            <a:ln>
              <a:noFill/>
            </a:ln>
          </p:spPr>
          <p:txBody>
            <a:bodyPr spcFirstLastPara="1" wrap="square" lIns="0" tIns="0" rIns="0" bIns="0" anchor="t" anchorCtr="0">
              <a:spAutoFit/>
            </a:bodyPr>
            <a:lstStyle/>
            <a:p>
              <a:pPr marL="0" marR="0" lvl="0" indent="0" algn="ctr" rtl="0">
                <a:lnSpc>
                  <a:spcPct val="120023"/>
                </a:lnSpc>
                <a:spcBef>
                  <a:spcPts val="0"/>
                </a:spcBef>
                <a:spcAft>
                  <a:spcPts val="0"/>
                </a:spcAft>
                <a:buNone/>
              </a:pPr>
              <a:r>
                <a:rPr lang="uk-UA" sz="4300" dirty="0">
                  <a:solidFill>
                    <a:srgbClr val="252827"/>
                  </a:solidFill>
                  <a:latin typeface="Trebuchet MS" pitchFamily="34" charset="0"/>
                  <a:sym typeface="Arial"/>
                </a:rPr>
                <a:t>ДЯКУЄМО ЗА УВАГУ</a:t>
              </a:r>
              <a:r>
                <a:rPr lang="uk-UA" sz="4300" dirty="0">
                  <a:solidFill>
                    <a:srgbClr val="252827"/>
                  </a:solidFill>
                  <a:latin typeface="Arial"/>
                  <a:ea typeface="Arial"/>
                  <a:cs typeface="Arial"/>
                  <a:sym typeface="Arial"/>
                </a:rPr>
                <a:t>!</a:t>
              </a:r>
              <a:endParaRPr dirty="0"/>
            </a:p>
          </p:txBody>
        </p:sp>
      </p:grpSp>
      <p:pic>
        <p:nvPicPr>
          <p:cNvPr id="2030" name="Google Shape;2030;p94" descr="C:\Users\user\Desktop\gerb.png"/>
          <p:cNvPicPr preferRelativeResize="0"/>
          <p:nvPr/>
        </p:nvPicPr>
        <p:blipFill rotWithShape="1">
          <a:blip r:embed="rId4">
            <a:alphaModFix/>
          </a:blip>
          <a:srcRect/>
          <a:stretch/>
        </p:blipFill>
        <p:spPr>
          <a:xfrm>
            <a:off x="5392962" y="4084619"/>
            <a:ext cx="1404490" cy="732831"/>
          </a:xfrm>
          <a:prstGeom prst="rect">
            <a:avLst/>
          </a:prstGeom>
          <a:noFill/>
          <a:ln>
            <a:noFill/>
          </a:ln>
          <a:effectLst>
            <a:outerShdw blurRad="50800" dist="38100" dir="8100000" algn="tr" rotWithShape="0">
              <a:srgbClr val="000000">
                <a:alpha val="4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4">
          <a:extLst>
            <a:ext uri="{FF2B5EF4-FFF2-40B4-BE49-F238E27FC236}">
              <a16:creationId xmlns:a16="http://schemas.microsoft.com/office/drawing/2014/main" id="{18930812-A960-CB1F-6CCA-D27D02DCD333}"/>
            </a:ext>
          </a:extLst>
        </p:cNvPr>
        <p:cNvGrpSpPr/>
        <p:nvPr/>
      </p:nvGrpSpPr>
      <p:grpSpPr>
        <a:xfrm>
          <a:off x="0" y="0"/>
          <a:ext cx="0" cy="0"/>
          <a:chOff x="0" y="0"/>
          <a:chExt cx="0" cy="0"/>
        </a:xfrm>
      </p:grpSpPr>
      <p:sp>
        <p:nvSpPr>
          <p:cNvPr id="9" name="Google Shape;752;p23">
            <a:extLst>
              <a:ext uri="{FF2B5EF4-FFF2-40B4-BE49-F238E27FC236}">
                <a16:creationId xmlns:a16="http://schemas.microsoft.com/office/drawing/2014/main" id="{CE1A20D9-07AC-FBAA-79BA-BCF8E313FB6B}"/>
              </a:ext>
            </a:extLst>
          </p:cNvPr>
          <p:cNvSpPr/>
          <p:nvPr/>
        </p:nvSpPr>
        <p:spPr>
          <a:xfrm>
            <a:off x="-783" y="908178"/>
            <a:ext cx="3286590" cy="5952437"/>
          </a:xfrm>
          <a:custGeom>
            <a:avLst/>
            <a:gdLst/>
            <a:ahLst/>
            <a:cxnLst/>
            <a:rect l="l" t="t" r="r" b="b"/>
            <a:pathLst>
              <a:path w="2068819" h="2999023" extrusionOk="0">
                <a:moveTo>
                  <a:pt x="0" y="0"/>
                </a:moveTo>
                <a:lnTo>
                  <a:pt x="2068819" y="0"/>
                </a:lnTo>
                <a:lnTo>
                  <a:pt x="2068819" y="2999023"/>
                </a:lnTo>
                <a:lnTo>
                  <a:pt x="0" y="2999023"/>
                </a:lnTo>
                <a:close/>
              </a:path>
            </a:pathLst>
          </a:custGeom>
          <a:solidFill>
            <a:srgbClr val="FEBF0E"/>
          </a:solid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uk-UA"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 name="Заголовок 2">
            <a:extLst>
              <a:ext uri="{FF2B5EF4-FFF2-40B4-BE49-F238E27FC236}">
                <a16:creationId xmlns:a16="http://schemas.microsoft.com/office/drawing/2014/main" id="{8166B13A-144C-7352-9439-AE26A0E18C51}"/>
              </a:ext>
            </a:extLst>
          </p:cNvPr>
          <p:cNvSpPr>
            <a:spLocks noGrp="1"/>
          </p:cNvSpPr>
          <p:nvPr>
            <p:ph type="title"/>
          </p:nvPr>
        </p:nvSpPr>
        <p:spPr>
          <a:xfrm>
            <a:off x="132755" y="55758"/>
            <a:ext cx="11101302" cy="811347"/>
          </a:xfrm>
        </p:spPr>
        <p:txBody>
          <a:bodyPr/>
          <a:lstStyle/>
          <a:p>
            <a:r>
              <a:rPr lang="uk-UA" sz="1800" dirty="0">
                <a:latin typeface="Tahoma" panose="020B0604030504040204" pitchFamily="34" charset="0"/>
                <a:ea typeface="Tahoma" panose="020B0604030504040204" pitchFamily="34" charset="0"/>
                <a:cs typeface="Tahoma" panose="020B0604030504040204" pitchFamily="34" charset="0"/>
                <a:sym typeface="Times New Roman"/>
              </a:rPr>
              <a:t>Інформація щодо можливості визначення на територіальному рівні </a:t>
            </a:r>
            <a:endParaRPr lang="uk-UA" sz="1800" dirty="0">
              <a:latin typeface="Tahoma" panose="020B0604030504040204" pitchFamily="34" charset="0"/>
              <a:ea typeface="Tahoma" panose="020B0604030504040204" pitchFamily="34" charset="0"/>
              <a:cs typeface="Tahoma" panose="020B0604030504040204" pitchFamily="34" charset="0"/>
            </a:endParaRPr>
          </a:p>
        </p:txBody>
      </p:sp>
      <p:sp>
        <p:nvSpPr>
          <p:cNvPr id="64" name="TextBox 63">
            <a:extLst>
              <a:ext uri="{FF2B5EF4-FFF2-40B4-BE49-F238E27FC236}">
                <a16:creationId xmlns:a16="http://schemas.microsoft.com/office/drawing/2014/main" id="{FD3810FD-C1AC-44CF-502E-EDAEE437E9DA}"/>
              </a:ext>
            </a:extLst>
          </p:cNvPr>
          <p:cNvSpPr txBox="1"/>
          <p:nvPr/>
        </p:nvSpPr>
        <p:spPr>
          <a:xfrm>
            <a:off x="396446" y="3034595"/>
            <a:ext cx="2702029" cy="1365117"/>
          </a:xfrm>
          <a:prstGeom prst="rect">
            <a:avLst/>
          </a:prstGeom>
          <a:noFill/>
        </p:spPr>
        <p:txBody>
          <a:bodyPr wrap="square">
            <a:spAutoFit/>
          </a:bodyPr>
          <a:lstStyle/>
          <a:p>
            <a:pPr lvl="0" algn="ctr">
              <a:lnSpc>
                <a:spcPts val="3400"/>
              </a:lnSpc>
              <a:defRPr/>
            </a:pPr>
            <a:r>
              <a:rPr kumimoji="0" lang="uk-UA" sz="28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Пункт 4 Критеріїв та порядку</a:t>
            </a:r>
            <a:r>
              <a:rPr lang="ru-RU" sz="2800" dirty="0">
                <a:latin typeface="Tahoma" panose="020B0604030504040204" pitchFamily="34" charset="0"/>
                <a:ea typeface="Tahoma" panose="020B0604030504040204" pitchFamily="34" charset="0"/>
                <a:cs typeface="Tahoma" panose="020B0604030504040204" pitchFamily="34" charset="0"/>
              </a:rPr>
              <a:t> </a:t>
            </a:r>
            <a:endParaRPr kumimoji="0" lang="uk-UA" sz="28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8" name="TextBox 20">
            <a:extLst>
              <a:ext uri="{FF2B5EF4-FFF2-40B4-BE49-F238E27FC236}">
                <a16:creationId xmlns:a16="http://schemas.microsoft.com/office/drawing/2014/main" id="{E31272BC-6F1D-8C90-9369-FAC8C3A0E8EA}"/>
              </a:ext>
            </a:extLst>
          </p:cNvPr>
          <p:cNvSpPr txBox="1"/>
          <p:nvPr/>
        </p:nvSpPr>
        <p:spPr>
          <a:xfrm>
            <a:off x="3781057" y="1149592"/>
            <a:ext cx="8039236" cy="692497"/>
          </a:xfrm>
          <a:prstGeom prst="rect">
            <a:avLst/>
          </a:prstGeom>
        </p:spPr>
        <p:txBody>
          <a:bodyPr wrap="square" lIns="0" tIns="0" rIns="0" bIns="0" rtlCol="0" anchor="t">
            <a:spAutoFit/>
          </a:bodyPr>
          <a:lstStyle/>
          <a:p>
            <a:pPr marL="0" marR="0" lvl="0" indent="0" algn="just" defTabSz="914400" rtl="0" eaLnBrk="1" fontAlgn="auto" latinLnBrk="0" hangingPunct="1">
              <a:lnSpc>
                <a:spcPts val="1800"/>
              </a:lnSpc>
              <a:spcBef>
                <a:spcPts val="0"/>
              </a:spcBef>
              <a:spcAft>
                <a:spcPts val="0"/>
              </a:spcAft>
              <a:buClr>
                <a:srgbClr val="000000"/>
              </a:buClr>
              <a:buSzTx/>
              <a:buFont typeface="Arial"/>
              <a:buNone/>
              <a:tabLst/>
              <a:defRPr/>
            </a:pPr>
            <a:r>
              <a:rPr lang="uk-UA" sz="1600" b="1" dirty="0">
                <a:latin typeface="Tahoma" panose="020B0604030504040204" pitchFamily="34" charset="0"/>
                <a:ea typeface="Tahoma" panose="020B0604030504040204" pitchFamily="34" charset="0"/>
                <a:cs typeface="Tahoma" panose="020B0604030504040204" pitchFamily="34" charset="0"/>
              </a:rPr>
              <a:t>Визначення підприємства, установи, організації критично важливими для функціонування економіки та забезпечення життєдіяльності населення в особливий період здійснюється</a:t>
            </a:r>
            <a:r>
              <a:rPr lang="ru-RU" sz="1600" b="1" dirty="0">
                <a:latin typeface="Tahoma" panose="020B0604030504040204" pitchFamily="34" charset="0"/>
                <a:ea typeface="Tahoma" panose="020B0604030504040204" pitchFamily="34" charset="0"/>
                <a:cs typeface="Tahoma" panose="020B0604030504040204" pitchFamily="34" charset="0"/>
              </a:rPr>
              <a:t>:</a:t>
            </a:r>
            <a:endParaRPr lang="uk-UA" sz="1600" dirty="0">
              <a:latin typeface="Tahoma" panose="020B0604030504040204" pitchFamily="34" charset="0"/>
              <a:ea typeface="Tahoma" panose="020B0604030504040204" pitchFamily="34" charset="0"/>
              <a:cs typeface="Tahoma" panose="020B0604030504040204" pitchFamily="34" charset="0"/>
            </a:endParaRPr>
          </a:p>
        </p:txBody>
      </p:sp>
      <p:sp>
        <p:nvSpPr>
          <p:cNvPr id="14" name="Прямоугольник 45">
            <a:extLst>
              <a:ext uri="{FF2B5EF4-FFF2-40B4-BE49-F238E27FC236}">
                <a16:creationId xmlns:a16="http://schemas.microsoft.com/office/drawing/2014/main" id="{3FD5CBCF-AF94-7550-6876-3A599AF768DD}"/>
              </a:ext>
            </a:extLst>
          </p:cNvPr>
          <p:cNvSpPr/>
          <p:nvPr/>
        </p:nvSpPr>
        <p:spPr>
          <a:xfrm>
            <a:off x="4132122" y="1879381"/>
            <a:ext cx="7900044" cy="1477328"/>
          </a:xfrm>
          <a:prstGeom prst="rect">
            <a:avLst/>
          </a:prstGeom>
        </p:spPr>
        <p:txBody>
          <a:bodyPr wrap="square">
            <a:spAutoFit/>
          </a:bodyPr>
          <a:lstStyle/>
          <a:p>
            <a:r>
              <a:rPr lang="uk-UA" sz="1800" dirty="0">
                <a:solidFill>
                  <a:srgbClr val="00B050"/>
                </a:solidFill>
              </a:rPr>
              <a:t>обласною держадміністрацією (військовою адміністрацією)</a:t>
            </a:r>
            <a:r>
              <a:rPr lang="uk-UA" sz="1800" dirty="0">
                <a:solidFill>
                  <a:srgbClr val="203965"/>
                </a:solidFill>
              </a:rPr>
              <a:t> - щодо підприємств, установ, організацій </a:t>
            </a:r>
            <a:r>
              <a:rPr lang="uk-UA" sz="1800" u="sng" dirty="0">
                <a:solidFill>
                  <a:srgbClr val="203965"/>
                </a:solidFill>
              </a:rPr>
              <a:t>комунальної форми власності</a:t>
            </a:r>
            <a:r>
              <a:rPr lang="uk-UA" sz="1800" dirty="0">
                <a:solidFill>
                  <a:srgbClr val="203965"/>
                </a:solidFill>
              </a:rPr>
              <a:t>, а також </a:t>
            </a:r>
            <a:r>
              <a:rPr lang="uk-UA" sz="1800" u="sng" dirty="0">
                <a:solidFill>
                  <a:srgbClr val="203965"/>
                </a:solidFill>
              </a:rPr>
              <a:t>підприємств, установ, організацій</a:t>
            </a:r>
            <a:r>
              <a:rPr lang="uk-UA" sz="1800" dirty="0">
                <a:solidFill>
                  <a:srgbClr val="203965"/>
                </a:solidFill>
              </a:rPr>
              <a:t>, які </a:t>
            </a:r>
            <a:r>
              <a:rPr lang="uk-UA" sz="1800" b="1" dirty="0">
                <a:solidFill>
                  <a:srgbClr val="203965"/>
                </a:solidFill>
              </a:rPr>
              <a:t>розташовані</a:t>
            </a:r>
            <a:r>
              <a:rPr lang="uk-UA" sz="1800" dirty="0">
                <a:solidFill>
                  <a:srgbClr val="203965"/>
                </a:solidFill>
              </a:rPr>
              <a:t> на території відповідної адміністративно-територіальної одиниці та </a:t>
            </a:r>
            <a:r>
              <a:rPr lang="uk-UA" sz="1800" b="1" dirty="0">
                <a:solidFill>
                  <a:srgbClr val="203965"/>
                </a:solidFill>
              </a:rPr>
              <a:t>провадять діяльність у сфері</a:t>
            </a:r>
            <a:r>
              <a:rPr lang="uk-UA" sz="1800" dirty="0">
                <a:solidFill>
                  <a:srgbClr val="203965"/>
                </a:solidFill>
              </a:rPr>
              <a:t>:</a:t>
            </a:r>
          </a:p>
        </p:txBody>
      </p:sp>
      <p:sp>
        <p:nvSpPr>
          <p:cNvPr id="15" name="Прямоугольник 45">
            <a:extLst>
              <a:ext uri="{FF2B5EF4-FFF2-40B4-BE49-F238E27FC236}">
                <a16:creationId xmlns:a16="http://schemas.microsoft.com/office/drawing/2014/main" id="{49E71C5F-19A1-AD2D-6DC4-DEE8C6CEE357}"/>
              </a:ext>
            </a:extLst>
          </p:cNvPr>
          <p:cNvSpPr/>
          <p:nvPr/>
        </p:nvSpPr>
        <p:spPr>
          <a:xfrm>
            <a:off x="4132122" y="3356709"/>
            <a:ext cx="7741797" cy="2308324"/>
          </a:xfrm>
          <a:prstGeom prst="rect">
            <a:avLst/>
          </a:prstGeom>
        </p:spPr>
        <p:txBody>
          <a:bodyPr wrap="square">
            <a:spAutoFit/>
          </a:bodyPr>
          <a:lstStyle/>
          <a:p>
            <a:r>
              <a:rPr lang="uk-UA" sz="1600" dirty="0">
                <a:solidFill>
                  <a:srgbClr val="203965"/>
                </a:solidFill>
              </a:rPr>
              <a:t>1) сільського, лісового або рибного господарства;</a:t>
            </a:r>
          </a:p>
          <a:p>
            <a:r>
              <a:rPr lang="uk-UA" sz="1600" dirty="0">
                <a:solidFill>
                  <a:srgbClr val="203965"/>
                </a:solidFill>
              </a:rPr>
              <a:t>2) добувної промисловості і розроблення кар’єрів;</a:t>
            </a:r>
          </a:p>
          <a:p>
            <a:r>
              <a:rPr lang="uk-UA" sz="1600" dirty="0">
                <a:solidFill>
                  <a:srgbClr val="203965"/>
                </a:solidFill>
              </a:rPr>
              <a:t>3) переробної промисловості;</a:t>
            </a:r>
          </a:p>
          <a:p>
            <a:r>
              <a:rPr lang="uk-UA" sz="1600" dirty="0">
                <a:solidFill>
                  <a:srgbClr val="203965"/>
                </a:solidFill>
              </a:rPr>
              <a:t>4) постачання електричної енергії, газу, пари та кондиційованого повітря;</a:t>
            </a:r>
          </a:p>
          <a:p>
            <a:r>
              <a:rPr lang="uk-UA" sz="1600" dirty="0">
                <a:solidFill>
                  <a:srgbClr val="203965"/>
                </a:solidFill>
              </a:rPr>
              <a:t>5) водопостачання; каналізації, поводження з відходами;</a:t>
            </a:r>
          </a:p>
          <a:p>
            <a:r>
              <a:rPr lang="uk-UA" sz="1600" dirty="0">
                <a:solidFill>
                  <a:srgbClr val="203965"/>
                </a:solidFill>
              </a:rPr>
              <a:t>6) будівництва;</a:t>
            </a:r>
          </a:p>
          <a:p>
            <a:r>
              <a:rPr lang="uk-UA" sz="1600" dirty="0">
                <a:solidFill>
                  <a:srgbClr val="203965"/>
                </a:solidFill>
              </a:rPr>
              <a:t>7) оптової та роздрібної торгівлі; ремонту автотранспортних засобів і мотоциклів;</a:t>
            </a:r>
          </a:p>
          <a:p>
            <a:r>
              <a:rPr lang="uk-UA" sz="1600" dirty="0">
                <a:solidFill>
                  <a:srgbClr val="203965"/>
                </a:solidFill>
              </a:rPr>
              <a:t>8) транспорту, складського господарства, поштової та кур’єрської діяльності.</a:t>
            </a:r>
          </a:p>
        </p:txBody>
      </p:sp>
      <p:pic>
        <p:nvPicPr>
          <p:cNvPr id="18" name="Рисунок 17">
            <a:extLst>
              <a:ext uri="{FF2B5EF4-FFF2-40B4-BE49-F238E27FC236}">
                <a16:creationId xmlns:a16="http://schemas.microsoft.com/office/drawing/2014/main" id="{BEE315C2-598F-24F7-B204-6ED0E4E502C2}"/>
              </a:ext>
            </a:extLst>
          </p:cNvPr>
          <p:cNvPicPr>
            <a:picLocks noChangeAspect="1"/>
          </p:cNvPicPr>
          <p:nvPr/>
        </p:nvPicPr>
        <p:blipFill>
          <a:blip r:embed="rId3"/>
          <a:stretch>
            <a:fillRect/>
          </a:stretch>
        </p:blipFill>
        <p:spPr>
          <a:xfrm>
            <a:off x="3423264" y="3998975"/>
            <a:ext cx="619178" cy="801474"/>
          </a:xfrm>
          <a:prstGeom prst="rect">
            <a:avLst/>
          </a:prstGeom>
        </p:spPr>
      </p:pic>
      <p:pic>
        <p:nvPicPr>
          <p:cNvPr id="19" name="Рисунок 18">
            <a:extLst>
              <a:ext uri="{FF2B5EF4-FFF2-40B4-BE49-F238E27FC236}">
                <a16:creationId xmlns:a16="http://schemas.microsoft.com/office/drawing/2014/main" id="{FE50E2E9-7C69-267A-C47C-1AE4EC555357}"/>
              </a:ext>
            </a:extLst>
          </p:cNvPr>
          <p:cNvPicPr>
            <a:picLocks noChangeAspect="1"/>
          </p:cNvPicPr>
          <p:nvPr/>
        </p:nvPicPr>
        <p:blipFill>
          <a:blip r:embed="rId4">
            <a:grayscl/>
          </a:blip>
          <a:stretch>
            <a:fillRect/>
          </a:stretch>
        </p:blipFill>
        <p:spPr>
          <a:xfrm>
            <a:off x="3444773" y="5709996"/>
            <a:ext cx="619178" cy="580480"/>
          </a:xfrm>
          <a:prstGeom prst="rect">
            <a:avLst/>
          </a:prstGeom>
        </p:spPr>
      </p:pic>
      <p:sp>
        <p:nvSpPr>
          <p:cNvPr id="21" name="Прямоугольник 45">
            <a:extLst>
              <a:ext uri="{FF2B5EF4-FFF2-40B4-BE49-F238E27FC236}">
                <a16:creationId xmlns:a16="http://schemas.microsoft.com/office/drawing/2014/main" id="{48DEF5E0-F09D-F3B6-ED11-38C4A90913CC}"/>
              </a:ext>
            </a:extLst>
          </p:cNvPr>
          <p:cNvSpPr/>
          <p:nvPr/>
        </p:nvSpPr>
        <p:spPr>
          <a:xfrm>
            <a:off x="4256913" y="5709996"/>
            <a:ext cx="7900044" cy="584775"/>
          </a:xfrm>
          <a:prstGeom prst="rect">
            <a:avLst/>
          </a:prstGeom>
        </p:spPr>
        <p:txBody>
          <a:bodyPr wrap="square">
            <a:spAutoFit/>
          </a:bodyPr>
          <a:lstStyle/>
          <a:p>
            <a:r>
              <a:rPr lang="uk-UA" sz="1600" b="1" dirty="0">
                <a:solidFill>
                  <a:srgbClr val="203965"/>
                </a:solidFill>
              </a:rPr>
              <a:t>Всі інші підприємства, установи, організації, визначаються критично важливими відповідними центральними органами виконавчої влади</a:t>
            </a:r>
          </a:p>
        </p:txBody>
      </p:sp>
    </p:spTree>
    <p:extLst>
      <p:ext uri="{BB962C8B-B14F-4D97-AF65-F5344CB8AC3E}">
        <p14:creationId xmlns:p14="http://schemas.microsoft.com/office/powerpoint/2010/main" val="2251942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69" name="Google Shape;369;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29791" y="6189717"/>
            <a:ext cx="1137629" cy="579460"/>
          </a:xfrm>
          <a:prstGeom prst="rect">
            <a:avLst/>
          </a:prstGeom>
          <a:noFill/>
          <a:ln>
            <a:noFill/>
          </a:ln>
        </p:spPr>
      </p:pic>
      <p:sp>
        <p:nvSpPr>
          <p:cNvPr id="8" name="Заголовок 7">
            <a:extLst>
              <a:ext uri="{FF2B5EF4-FFF2-40B4-BE49-F238E27FC236}">
                <a16:creationId xmlns:a16="http://schemas.microsoft.com/office/drawing/2014/main" id="{8FDCA92B-EDCD-863D-1662-145F845F665E}"/>
              </a:ext>
            </a:extLst>
          </p:cNvPr>
          <p:cNvSpPr>
            <a:spLocks noGrp="1"/>
          </p:cNvSpPr>
          <p:nvPr>
            <p:ph type="title"/>
          </p:nvPr>
        </p:nvSpPr>
        <p:spPr>
          <a:xfrm>
            <a:off x="486972" y="165388"/>
            <a:ext cx="7318085" cy="554870"/>
          </a:xfrm>
        </p:spPr>
        <p:txBody>
          <a:bodyPr/>
          <a:lstStyle/>
          <a:p>
            <a:r>
              <a:rPr lang="uk-UA" sz="2400" dirty="0">
                <a:latin typeface="Tahoma" panose="020B0604030504040204" pitchFamily="34" charset="0"/>
                <a:ea typeface="Tahoma" panose="020B0604030504040204" pitchFamily="34" charset="0"/>
                <a:cs typeface="Tahoma" panose="020B0604030504040204" pitchFamily="34" charset="0"/>
                <a:sym typeface="Nunito Sans"/>
              </a:rPr>
              <a:t>Постанова КМУ від 27 січня</a:t>
            </a:r>
            <a:r>
              <a:rPr lang="ru-RU" sz="2400" dirty="0">
                <a:latin typeface="Tahoma" panose="020B0604030504040204" pitchFamily="34" charset="0"/>
                <a:ea typeface="Tahoma" panose="020B0604030504040204" pitchFamily="34" charset="0"/>
                <a:cs typeface="Tahoma" panose="020B0604030504040204" pitchFamily="34" charset="0"/>
                <a:sym typeface="Nunito Sans"/>
              </a:rPr>
              <a:t> 2023 року № 76 </a:t>
            </a:r>
            <a:r>
              <a:rPr lang="uk-UA" sz="1200" dirty="0">
                <a:latin typeface="Tahoma" panose="020B0604030504040204" pitchFamily="34" charset="0"/>
                <a:ea typeface="Tahoma" panose="020B0604030504040204" pitchFamily="34" charset="0"/>
                <a:cs typeface="Tahoma" panose="020B0604030504040204" pitchFamily="34" charset="0"/>
                <a:sym typeface="Nunito Sans"/>
              </a:rPr>
              <a:t>(в редакції постанови Кабінету Міністрів України від 5 червня 2024 р. № 650)</a:t>
            </a:r>
            <a:endParaRPr lang="uk-UA" sz="1200" dirty="0">
              <a:latin typeface="Tahoma" panose="020B0604030504040204" pitchFamily="34" charset="0"/>
              <a:ea typeface="Tahoma" panose="020B0604030504040204" pitchFamily="34" charset="0"/>
              <a:cs typeface="Tahoma" panose="020B0604030504040204" pitchFamily="34" charset="0"/>
            </a:endParaRPr>
          </a:p>
        </p:txBody>
      </p:sp>
      <p:sp>
        <p:nvSpPr>
          <p:cNvPr id="3" name="Прямоугольник 2">
            <a:extLst>
              <a:ext uri="{FF2B5EF4-FFF2-40B4-BE49-F238E27FC236}">
                <a16:creationId xmlns:a16="http://schemas.microsoft.com/office/drawing/2014/main" id="{87690076-0D45-BFA8-E9AA-6DB26F610D04}"/>
              </a:ext>
            </a:extLst>
          </p:cNvPr>
          <p:cNvSpPr/>
          <p:nvPr/>
        </p:nvSpPr>
        <p:spPr>
          <a:xfrm>
            <a:off x="164255" y="2462956"/>
            <a:ext cx="2472611" cy="3323987"/>
          </a:xfrm>
          <a:prstGeom prst="rect">
            <a:avLst/>
          </a:prstGeom>
        </p:spPr>
        <p:txBody>
          <a:bodyPr wrap="square">
            <a:spAutoFit/>
          </a:bodyPr>
          <a:lstStyle/>
          <a:p>
            <a:pPr algn="ctr"/>
            <a:r>
              <a:rPr lang="uk-UA" dirty="0">
                <a:ln>
                  <a:solidFill>
                    <a:srgbClr val="203965"/>
                  </a:solidFill>
                </a:ln>
                <a:solidFill>
                  <a:srgbClr val="203965"/>
                </a:solidFill>
              </a:rPr>
              <a:t>відповідно до </a:t>
            </a:r>
            <a:r>
              <a:rPr lang="uk-UA" u="sng" dirty="0">
                <a:ln>
                  <a:solidFill>
                    <a:srgbClr val="203965"/>
                  </a:solidFill>
                </a:ln>
                <a:solidFill>
                  <a:srgbClr val="203965"/>
                </a:solidFill>
              </a:rPr>
              <a:t>пункту 2</a:t>
            </a:r>
            <a:r>
              <a:rPr lang="uk-UA" dirty="0">
                <a:ln>
                  <a:solidFill>
                    <a:srgbClr val="203965"/>
                  </a:solidFill>
                </a:ln>
                <a:solidFill>
                  <a:srgbClr val="203965"/>
                </a:solidFill>
              </a:rPr>
              <a:t>  КРИТЕРІЇ</a:t>
            </a:r>
            <a:r>
              <a:rPr lang="ru-RU" dirty="0">
                <a:ln>
                  <a:solidFill>
                    <a:srgbClr val="203965"/>
                  </a:solidFill>
                </a:ln>
                <a:solidFill>
                  <a:srgbClr val="203965"/>
                </a:solidFill>
              </a:rPr>
              <a:t>В</a:t>
            </a:r>
            <a:r>
              <a:rPr lang="uk-UA" dirty="0">
                <a:ln>
                  <a:solidFill>
                    <a:srgbClr val="203965"/>
                  </a:solidFill>
                </a:ln>
                <a:solidFill>
                  <a:srgbClr val="203965"/>
                </a:solidFill>
              </a:rPr>
              <a:t> ТА ПОРЯДКУ,</a:t>
            </a:r>
          </a:p>
          <a:p>
            <a:pPr algn="ctr"/>
            <a:r>
              <a:rPr lang="uk-UA" dirty="0">
                <a:ln>
                  <a:solidFill>
                    <a:srgbClr val="203965"/>
                  </a:solidFill>
                </a:ln>
                <a:solidFill>
                  <a:srgbClr val="203965"/>
                </a:solidFill>
              </a:rPr>
              <a:t>за якими здійснюється визначення підприємств, установ та організацій, які є критично важливими для функціонування економіки та забезпечення життєдіяльності населення в особливий період, а також критично важливими для забезпечення потреб Збройних Сил, інших військових формувань в особливий період</a:t>
            </a:r>
          </a:p>
        </p:txBody>
      </p:sp>
      <p:sp>
        <p:nvSpPr>
          <p:cNvPr id="4" name="Прямоугольник 3">
            <a:extLst>
              <a:ext uri="{FF2B5EF4-FFF2-40B4-BE49-F238E27FC236}">
                <a16:creationId xmlns:a16="http://schemas.microsoft.com/office/drawing/2014/main" id="{C389EE1E-045E-907E-2A2C-E4D9127BD9D8}"/>
              </a:ext>
            </a:extLst>
          </p:cNvPr>
          <p:cNvSpPr/>
          <p:nvPr/>
        </p:nvSpPr>
        <p:spPr>
          <a:xfrm>
            <a:off x="366899" y="1955526"/>
            <a:ext cx="2067319" cy="523220"/>
          </a:xfrm>
          <a:prstGeom prst="rect">
            <a:avLst/>
          </a:prstGeom>
        </p:spPr>
        <p:txBody>
          <a:bodyPr wrap="square">
            <a:spAutoFit/>
          </a:bodyPr>
          <a:lstStyle/>
          <a:p>
            <a:r>
              <a:rPr lang="uk-UA" sz="2800" dirty="0">
                <a:ln>
                  <a:solidFill>
                    <a:srgbClr val="203965"/>
                  </a:solidFill>
                </a:ln>
                <a:solidFill>
                  <a:srgbClr val="203965"/>
                </a:solidFill>
              </a:rPr>
              <a:t>Критерії (8)</a:t>
            </a:r>
          </a:p>
        </p:txBody>
      </p:sp>
      <p:cxnSp>
        <p:nvCxnSpPr>
          <p:cNvPr id="29" name="Прямая соединительная линия 28">
            <a:extLst>
              <a:ext uri="{FF2B5EF4-FFF2-40B4-BE49-F238E27FC236}">
                <a16:creationId xmlns:a16="http://schemas.microsoft.com/office/drawing/2014/main" id="{BDEB8CEF-C47D-4D93-2711-B0C718A1C353}"/>
              </a:ext>
            </a:extLst>
          </p:cNvPr>
          <p:cNvCxnSpPr/>
          <p:nvPr/>
        </p:nvCxnSpPr>
        <p:spPr>
          <a:xfrm>
            <a:off x="2852056" y="1089472"/>
            <a:ext cx="0" cy="5652000"/>
          </a:xfrm>
          <a:prstGeom prst="line">
            <a:avLst/>
          </a:prstGeom>
          <a:ln w="22225">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1" name="Блок-схема: узел 30">
            <a:extLst>
              <a:ext uri="{FF2B5EF4-FFF2-40B4-BE49-F238E27FC236}">
                <a16:creationId xmlns:a16="http://schemas.microsoft.com/office/drawing/2014/main" id="{4D232457-D872-A9AF-D924-4E42C80D7E4C}"/>
              </a:ext>
            </a:extLst>
          </p:cNvPr>
          <p:cNvSpPr/>
          <p:nvPr/>
        </p:nvSpPr>
        <p:spPr>
          <a:xfrm>
            <a:off x="2708056" y="1350458"/>
            <a:ext cx="288000" cy="288000"/>
          </a:xfrm>
          <a:prstGeom prst="flowChartConnector">
            <a:avLst/>
          </a:prstGeom>
          <a:solidFill>
            <a:srgbClr val="FEBF0E"/>
          </a:solidFill>
          <a:ln>
            <a:solidFill>
              <a:srgbClr val="FEBF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object 14">
            <a:extLst>
              <a:ext uri="{FF2B5EF4-FFF2-40B4-BE49-F238E27FC236}">
                <a16:creationId xmlns:a16="http://schemas.microsoft.com/office/drawing/2014/main" id="{176699BB-4AA1-8202-54B3-CF6ACDC149C9}"/>
              </a:ext>
            </a:extLst>
          </p:cNvPr>
          <p:cNvSpPr txBox="1"/>
          <p:nvPr/>
        </p:nvSpPr>
        <p:spPr>
          <a:xfrm>
            <a:off x="3134214" y="1153268"/>
            <a:ext cx="8861077" cy="1304202"/>
          </a:xfrm>
          <a:prstGeom prst="rect">
            <a:avLst/>
          </a:prstGeom>
        </p:spPr>
        <p:txBody>
          <a:bodyPr vert="horz" wrap="square" lIns="0" tIns="11429" rIns="0" bIns="0" rtlCol="0">
            <a:spAutoFit/>
          </a:bodyPr>
          <a:lstStyle/>
          <a:p>
            <a:pPr marL="8466" defTabSz="609539">
              <a:spcBef>
                <a:spcPts val="90"/>
              </a:spcBef>
              <a:buClrTx/>
              <a:tabLst>
                <a:tab pos="1301620" algn="l"/>
                <a:tab pos="2402176" algn="l"/>
              </a:tabLst>
            </a:pPr>
            <a:r>
              <a:rPr lang="ru-RU" b="1" kern="1200" spc="7" dirty="0">
                <a:solidFill>
                  <a:srgbClr val="1F497D"/>
                </a:solidFill>
                <a:latin typeface="Trebuchet MS"/>
                <a:ea typeface="+mn-ea"/>
                <a:cs typeface="Trebuchet MS"/>
              </a:rPr>
              <a:t>1) </a:t>
            </a:r>
            <a:r>
              <a:rPr lang="uk-UA" b="1" kern="1200" spc="7" dirty="0">
                <a:solidFill>
                  <a:srgbClr val="1F497D"/>
                </a:solidFill>
                <a:latin typeface="Trebuchet MS"/>
                <a:ea typeface="+mn-ea"/>
                <a:cs typeface="Trebuchet MS"/>
              </a:rPr>
              <a:t>загальна сума сплачених податків, зборів, платежів до державного і місцевих бюджетів, крім митних платежів, та сума сплаченого єдиного внеску на загальнообов’язкове державне соціальне страхування протягом звітного податкового року </a:t>
            </a:r>
            <a:r>
              <a:rPr lang="uk-UA" b="1" u="sng" kern="1200" spc="7" dirty="0">
                <a:solidFill>
                  <a:srgbClr val="1F497D"/>
                </a:solidFill>
                <a:latin typeface="Trebuchet MS"/>
                <a:ea typeface="+mn-ea"/>
                <a:cs typeface="Trebuchet MS"/>
              </a:rPr>
              <a:t>перевищує еквівалент 1,5 млн. євро</a:t>
            </a:r>
            <a:r>
              <a:rPr lang="uk-UA" b="1" kern="1200" spc="7" dirty="0">
                <a:solidFill>
                  <a:srgbClr val="1F497D"/>
                </a:solidFill>
                <a:latin typeface="Trebuchet MS"/>
                <a:ea typeface="+mn-ea"/>
                <a:cs typeface="Trebuchet MS"/>
              </a:rPr>
              <a:t>, визначений за середньозваженим офіційним курсом Національного банку за той самий період, що підтверджується довідкою контролюючого органу, в якому на обліку перебуває підприємство, установа, організація;</a:t>
            </a:r>
            <a:endParaRPr lang="uk-UA" kern="1200" dirty="0">
              <a:solidFill>
                <a:prstClr val="black"/>
              </a:solidFill>
              <a:latin typeface="Trebuchet MS"/>
              <a:ea typeface="+mn-ea"/>
              <a:cs typeface="Trebuchet MS"/>
            </a:endParaRPr>
          </a:p>
        </p:txBody>
      </p:sp>
      <p:sp>
        <p:nvSpPr>
          <p:cNvPr id="36" name="Блок-схема: узел 35">
            <a:extLst>
              <a:ext uri="{FF2B5EF4-FFF2-40B4-BE49-F238E27FC236}">
                <a16:creationId xmlns:a16="http://schemas.microsoft.com/office/drawing/2014/main" id="{96B5AFD4-2BD2-CC45-3359-5DAA26785315}"/>
              </a:ext>
            </a:extLst>
          </p:cNvPr>
          <p:cNvSpPr/>
          <p:nvPr/>
        </p:nvSpPr>
        <p:spPr>
          <a:xfrm>
            <a:off x="2708056" y="2903176"/>
            <a:ext cx="288000" cy="288000"/>
          </a:xfrm>
          <a:prstGeom prst="flowChartConnector">
            <a:avLst/>
          </a:prstGeom>
          <a:solidFill>
            <a:srgbClr val="FEBF0E"/>
          </a:solidFill>
          <a:ln>
            <a:solidFill>
              <a:srgbClr val="FEBF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7" name="object 14">
            <a:extLst>
              <a:ext uri="{FF2B5EF4-FFF2-40B4-BE49-F238E27FC236}">
                <a16:creationId xmlns:a16="http://schemas.microsoft.com/office/drawing/2014/main" id="{2E75EA9F-2D9E-59EB-63ED-1BEB64AC4979}"/>
              </a:ext>
            </a:extLst>
          </p:cNvPr>
          <p:cNvSpPr txBox="1"/>
          <p:nvPr/>
        </p:nvSpPr>
        <p:spPr>
          <a:xfrm>
            <a:off x="3134214" y="2764407"/>
            <a:ext cx="8871339" cy="886139"/>
          </a:xfrm>
          <a:prstGeom prst="rect">
            <a:avLst/>
          </a:prstGeom>
        </p:spPr>
        <p:txBody>
          <a:bodyPr vert="horz" wrap="square" lIns="0" tIns="11429" rIns="0" bIns="0" rtlCol="0">
            <a:spAutoFit/>
          </a:bodyPr>
          <a:lstStyle/>
          <a:p>
            <a:pPr marL="8466" defTabSz="609539">
              <a:spcBef>
                <a:spcPts val="90"/>
              </a:spcBef>
              <a:buClrTx/>
              <a:tabLst>
                <a:tab pos="1301620" algn="l"/>
                <a:tab pos="2402176" algn="l"/>
              </a:tabLst>
            </a:pPr>
            <a:r>
              <a:rPr lang="ru-RU" b="1" kern="1200" spc="7" dirty="0">
                <a:solidFill>
                  <a:srgbClr val="1F497D"/>
                </a:solidFill>
                <a:latin typeface="Trebuchet MS"/>
                <a:ea typeface="+mn-ea"/>
                <a:cs typeface="Trebuchet MS"/>
              </a:rPr>
              <a:t>2) </a:t>
            </a:r>
            <a:r>
              <a:rPr lang="uk-UA" b="1" kern="1200" spc="7" dirty="0">
                <a:solidFill>
                  <a:srgbClr val="1F497D"/>
                </a:solidFill>
                <a:latin typeface="Trebuchet MS"/>
                <a:ea typeface="+mn-ea"/>
                <a:cs typeface="Trebuchet MS"/>
              </a:rPr>
              <a:t>сума надходжень в іноземній валюті, крім кредитів і позик, за звітний податковий рік </a:t>
            </a:r>
            <a:r>
              <a:rPr lang="uk-UA" b="1" u="sng" kern="1200" spc="7" dirty="0">
                <a:solidFill>
                  <a:srgbClr val="1F497D"/>
                </a:solidFill>
                <a:latin typeface="Trebuchet MS"/>
                <a:ea typeface="+mn-ea"/>
                <a:cs typeface="Trebuchet MS"/>
              </a:rPr>
              <a:t>перевищує еквівалент 32 млн. євро</a:t>
            </a:r>
            <a:r>
              <a:rPr lang="uk-UA" b="1" kern="1200" spc="7" dirty="0">
                <a:solidFill>
                  <a:srgbClr val="1F497D"/>
                </a:solidFill>
                <a:latin typeface="Trebuchet MS"/>
                <a:ea typeface="+mn-ea"/>
                <a:cs typeface="Trebuchet MS"/>
              </a:rPr>
              <a:t>, визначений за середньозваженим офіційним курсом Національного банку за той самий період, що підтверджується довідкою відповідного обслуговуючого банку;</a:t>
            </a:r>
            <a:endParaRPr lang="uk-UA" kern="1200" dirty="0">
              <a:solidFill>
                <a:prstClr val="black"/>
              </a:solidFill>
              <a:latin typeface="Trebuchet MS"/>
              <a:ea typeface="+mn-ea"/>
              <a:cs typeface="Trebuchet MS"/>
            </a:endParaRPr>
          </a:p>
        </p:txBody>
      </p:sp>
      <p:sp>
        <p:nvSpPr>
          <p:cNvPr id="38" name="Блок-схема: узел 37">
            <a:extLst>
              <a:ext uri="{FF2B5EF4-FFF2-40B4-BE49-F238E27FC236}">
                <a16:creationId xmlns:a16="http://schemas.microsoft.com/office/drawing/2014/main" id="{D2F4F9A7-B000-352E-24B2-BAA25E607B4B}"/>
              </a:ext>
            </a:extLst>
          </p:cNvPr>
          <p:cNvSpPr/>
          <p:nvPr/>
        </p:nvSpPr>
        <p:spPr>
          <a:xfrm>
            <a:off x="2702214" y="4134213"/>
            <a:ext cx="288000" cy="288000"/>
          </a:xfrm>
          <a:prstGeom prst="flowChartConnector">
            <a:avLst/>
          </a:prstGeom>
          <a:solidFill>
            <a:srgbClr val="FEBF0E"/>
          </a:solidFill>
          <a:ln>
            <a:solidFill>
              <a:srgbClr val="FEBF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9" name="object 14">
            <a:extLst>
              <a:ext uri="{FF2B5EF4-FFF2-40B4-BE49-F238E27FC236}">
                <a16:creationId xmlns:a16="http://schemas.microsoft.com/office/drawing/2014/main" id="{9F6DFCDD-C351-7B33-1EAA-AFED53E9CDC1}"/>
              </a:ext>
            </a:extLst>
          </p:cNvPr>
          <p:cNvSpPr txBox="1"/>
          <p:nvPr/>
        </p:nvSpPr>
        <p:spPr>
          <a:xfrm>
            <a:off x="3157299" y="3861143"/>
            <a:ext cx="8831014" cy="873315"/>
          </a:xfrm>
          <a:prstGeom prst="rect">
            <a:avLst/>
          </a:prstGeom>
        </p:spPr>
        <p:txBody>
          <a:bodyPr vert="horz" wrap="square" lIns="0" tIns="11429" rIns="0" bIns="0" rtlCol="0">
            <a:spAutoFit/>
          </a:bodyPr>
          <a:lstStyle/>
          <a:p>
            <a:pPr marL="8466" defTabSz="609539">
              <a:spcBef>
                <a:spcPts val="90"/>
              </a:spcBef>
              <a:buClrTx/>
              <a:tabLst>
                <a:tab pos="1301620" algn="l"/>
                <a:tab pos="2402176" algn="l"/>
              </a:tabLst>
            </a:pPr>
            <a:r>
              <a:rPr lang="ru-RU" b="1" kern="1200" spc="7" dirty="0">
                <a:solidFill>
                  <a:srgbClr val="1F497D"/>
                </a:solidFill>
                <a:latin typeface="Trebuchet MS"/>
                <a:ea typeface="+mn-ea"/>
                <a:cs typeface="Trebuchet MS"/>
              </a:rPr>
              <a:t>3) </a:t>
            </a:r>
            <a:r>
              <a:rPr lang="uk-UA" b="1" kern="1200" spc="7" dirty="0">
                <a:solidFill>
                  <a:srgbClr val="1F497D"/>
                </a:solidFill>
                <a:latin typeface="Trebuchet MS"/>
                <a:ea typeface="+mn-ea"/>
                <a:cs typeface="Trebuchet MS"/>
              </a:rPr>
              <a:t>підприємство, установа, організація має стратегічне значення для економіки і безпеки держави відповідно до переліку об’єктів державної власності, що мають стратегічне значення для економіки і безпеки держави, затвердженого постановою Кабінету Міністрів України від 4 березня 2015 р. № 83 (Офіційний вісник України, 2015 р., № 20, ст. 555)</a:t>
            </a:r>
            <a:r>
              <a:rPr lang="ru-RU" b="1" kern="1200" spc="7" dirty="0">
                <a:solidFill>
                  <a:srgbClr val="1F497D"/>
                </a:solidFill>
                <a:latin typeface="Trebuchet MS"/>
                <a:ea typeface="+mn-ea"/>
                <a:cs typeface="Trebuchet MS"/>
              </a:rPr>
              <a:t>;</a:t>
            </a:r>
            <a:endParaRPr lang="uk-UA" kern="1200" dirty="0">
              <a:solidFill>
                <a:prstClr val="black"/>
              </a:solidFill>
              <a:latin typeface="Trebuchet MS"/>
              <a:ea typeface="+mn-ea"/>
              <a:cs typeface="Trebuchet MS"/>
            </a:endParaRPr>
          </a:p>
        </p:txBody>
      </p:sp>
      <p:sp>
        <p:nvSpPr>
          <p:cNvPr id="40" name="Блок-схема: узел 39">
            <a:extLst>
              <a:ext uri="{FF2B5EF4-FFF2-40B4-BE49-F238E27FC236}">
                <a16:creationId xmlns:a16="http://schemas.microsoft.com/office/drawing/2014/main" id="{D5DC541F-E4C1-AA7A-C922-C5B3B1D54901}"/>
              </a:ext>
            </a:extLst>
          </p:cNvPr>
          <p:cNvSpPr/>
          <p:nvPr/>
        </p:nvSpPr>
        <p:spPr>
          <a:xfrm>
            <a:off x="2702214" y="5562320"/>
            <a:ext cx="288000" cy="288000"/>
          </a:xfrm>
          <a:prstGeom prst="flowChartConnector">
            <a:avLst/>
          </a:prstGeom>
          <a:solidFill>
            <a:srgbClr val="FEBF0E"/>
          </a:solidFill>
          <a:ln>
            <a:solidFill>
              <a:srgbClr val="FEBF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1" name="object 14">
            <a:extLst>
              <a:ext uri="{FF2B5EF4-FFF2-40B4-BE49-F238E27FC236}">
                <a16:creationId xmlns:a16="http://schemas.microsoft.com/office/drawing/2014/main" id="{A8665C21-EA8E-EDEE-638D-28BF609FF600}"/>
              </a:ext>
            </a:extLst>
          </p:cNvPr>
          <p:cNvSpPr txBox="1"/>
          <p:nvPr/>
        </p:nvSpPr>
        <p:spPr>
          <a:xfrm>
            <a:off x="3157299" y="4875053"/>
            <a:ext cx="8877184" cy="1950533"/>
          </a:xfrm>
          <a:prstGeom prst="rect">
            <a:avLst/>
          </a:prstGeom>
        </p:spPr>
        <p:txBody>
          <a:bodyPr vert="horz" wrap="square" lIns="0" tIns="11429" rIns="0" bIns="0" rtlCol="0">
            <a:spAutoFit/>
          </a:bodyPr>
          <a:lstStyle/>
          <a:p>
            <a:pPr marL="8466" defTabSz="609539">
              <a:spcBef>
                <a:spcPts val="90"/>
              </a:spcBef>
              <a:buClrTx/>
              <a:tabLst>
                <a:tab pos="1301620" algn="l"/>
                <a:tab pos="2402176" algn="l"/>
              </a:tabLst>
            </a:pPr>
            <a:r>
              <a:rPr lang="ru-RU" b="1" kern="1200" spc="7" dirty="0">
                <a:solidFill>
                  <a:srgbClr val="1F497D"/>
                </a:solidFill>
                <a:latin typeface="Trebuchet MS"/>
                <a:ea typeface="+mn-ea"/>
                <a:cs typeface="Trebuchet MS"/>
              </a:rPr>
              <a:t>4) </a:t>
            </a:r>
            <a:r>
              <a:rPr lang="uk-UA" b="1" kern="1200" spc="7" dirty="0">
                <a:solidFill>
                  <a:srgbClr val="1F497D"/>
                </a:solidFill>
                <a:latin typeface="Trebuchet MS"/>
                <a:ea typeface="+mn-ea"/>
                <a:cs typeface="Trebuchet MS"/>
              </a:rPr>
              <a:t>підприємство, установа, організація має важливе значення </a:t>
            </a:r>
            <a:r>
              <a:rPr lang="uk-UA" b="1" u="sng" kern="1200" spc="7" dirty="0">
                <a:solidFill>
                  <a:srgbClr val="1F497D"/>
                </a:solidFill>
                <a:latin typeface="Trebuchet MS"/>
                <a:ea typeface="+mn-ea"/>
                <a:cs typeface="Trebuchet MS"/>
              </a:rPr>
              <a:t>для галузі національної економіки</a:t>
            </a:r>
            <a:r>
              <a:rPr lang="uk-UA" b="1" kern="1200" spc="7" dirty="0">
                <a:solidFill>
                  <a:srgbClr val="1F497D"/>
                </a:solidFill>
                <a:latin typeface="Trebuchet MS"/>
                <a:ea typeface="+mn-ea"/>
                <a:cs typeface="Trebuchet MS"/>
              </a:rPr>
              <a:t> чи </a:t>
            </a:r>
            <a:r>
              <a:rPr lang="uk-UA" b="1" u="sng" kern="1200" spc="7" dirty="0">
                <a:solidFill>
                  <a:srgbClr val="1F497D"/>
                </a:solidFill>
                <a:latin typeface="Trebuchet MS"/>
                <a:ea typeface="+mn-ea"/>
                <a:cs typeface="Trebuchet MS"/>
              </a:rPr>
              <a:t>забезпечення потреб територіальної громади</a:t>
            </a:r>
            <a:r>
              <a:rPr lang="uk-UA" b="1" kern="1200" spc="7" dirty="0">
                <a:solidFill>
                  <a:srgbClr val="1F497D"/>
                </a:solidFill>
                <a:latin typeface="Trebuchet MS"/>
                <a:ea typeface="+mn-ea"/>
                <a:cs typeface="Trebuchet MS"/>
              </a:rPr>
              <a:t>. Критерії, за якими здійснюється визначення підприємства, установи, організації, які мають важливе значення для галузі національної економіки чи забезпечення потреб територіальної громади, </a:t>
            </a:r>
            <a:r>
              <a:rPr lang="uk-UA" b="1" u="sng" kern="1200" spc="7" dirty="0">
                <a:solidFill>
                  <a:srgbClr val="1F497D"/>
                </a:solidFill>
                <a:latin typeface="Trebuchet MS"/>
                <a:ea typeface="+mn-ea"/>
                <a:cs typeface="Trebuchet MS"/>
              </a:rPr>
              <a:t>встановлюються</a:t>
            </a:r>
            <a:r>
              <a:rPr lang="uk-UA" b="1" kern="1200" spc="7" dirty="0">
                <a:solidFill>
                  <a:srgbClr val="1F497D"/>
                </a:solidFill>
                <a:latin typeface="Trebuchet MS"/>
                <a:ea typeface="+mn-ea"/>
                <a:cs typeface="Trebuchet MS"/>
              </a:rPr>
              <a:t> органами виконавчої влади, іншими державними органами, органами державного управління, юрисдикція яких поширюється на всю територію України, за сферою їх управління чи галуззю національної економіки або </a:t>
            </a:r>
            <a:r>
              <a:rPr lang="uk-UA" b="1" u="sng" kern="1200" spc="7" dirty="0">
                <a:solidFill>
                  <a:srgbClr val="1F497D"/>
                </a:solidFill>
                <a:latin typeface="Trebuchet MS"/>
                <a:ea typeface="+mn-ea"/>
                <a:cs typeface="Trebuchet MS"/>
              </a:rPr>
              <a:t>обласною</a:t>
            </a:r>
            <a:r>
              <a:rPr lang="uk-UA" b="1" kern="1200" spc="7" dirty="0">
                <a:solidFill>
                  <a:srgbClr val="1F497D"/>
                </a:solidFill>
                <a:latin typeface="Trebuchet MS"/>
                <a:ea typeface="+mn-ea"/>
                <a:cs typeface="Trebuchet MS"/>
              </a:rPr>
              <a:t>, Київською та Севастопольською міською </a:t>
            </a:r>
            <a:r>
              <a:rPr lang="uk-UA" b="1" u="sng" kern="1200" spc="7" dirty="0">
                <a:solidFill>
                  <a:srgbClr val="1F497D"/>
                </a:solidFill>
                <a:latin typeface="Trebuchet MS"/>
                <a:ea typeface="+mn-ea"/>
                <a:cs typeface="Trebuchet MS"/>
              </a:rPr>
              <a:t>держадміністрацією (військовою адміністрацією </a:t>
            </a:r>
            <a:r>
              <a:rPr lang="uk-UA" b="1" kern="1200" spc="7" dirty="0">
                <a:solidFill>
                  <a:srgbClr val="1F497D"/>
                </a:solidFill>
                <a:latin typeface="Trebuchet MS"/>
                <a:ea typeface="+mn-ea"/>
                <a:cs typeface="Trebuchet MS"/>
              </a:rPr>
              <a:t>у разі її утворення) з урахуванням потреб територіальної громади, </a:t>
            </a:r>
            <a:r>
              <a:rPr lang="uk-UA" b="1" u="sng" kern="1200" spc="7" dirty="0">
                <a:solidFill>
                  <a:srgbClr val="1F497D"/>
                </a:solidFill>
                <a:latin typeface="Trebuchet MS"/>
                <a:ea typeface="+mn-ea"/>
                <a:cs typeface="Trebuchet MS"/>
              </a:rPr>
              <a:t>за погодженням з Мінекономіки та Міноборони</a:t>
            </a:r>
            <a:r>
              <a:rPr lang="uk-UA" b="1" kern="1200" spc="7" dirty="0">
                <a:solidFill>
                  <a:srgbClr val="1F497D"/>
                </a:solidFill>
                <a:latin typeface="Trebuchet MS"/>
                <a:ea typeface="+mn-ea"/>
                <a:cs typeface="Trebuchet MS"/>
              </a:rPr>
              <a:t>;</a:t>
            </a:r>
            <a:endParaRPr lang="uk-UA" kern="1200" dirty="0">
              <a:solidFill>
                <a:prstClr val="black"/>
              </a:solidFill>
              <a:latin typeface="Trebuchet MS"/>
              <a:ea typeface="+mn-ea"/>
              <a:cs typeface="Trebuchet MS"/>
            </a:endParaRPr>
          </a:p>
        </p:txBody>
      </p:sp>
    </p:spTree>
    <p:extLst>
      <p:ext uri="{BB962C8B-B14F-4D97-AF65-F5344CB8AC3E}">
        <p14:creationId xmlns:p14="http://schemas.microsoft.com/office/powerpoint/2010/main" val="1889823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69" name="Google Shape;369;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29791" y="6189717"/>
            <a:ext cx="1137629" cy="579460"/>
          </a:xfrm>
          <a:prstGeom prst="rect">
            <a:avLst/>
          </a:prstGeom>
          <a:noFill/>
          <a:ln>
            <a:noFill/>
          </a:ln>
        </p:spPr>
      </p:pic>
      <p:sp>
        <p:nvSpPr>
          <p:cNvPr id="8" name="Заголовок 7">
            <a:extLst>
              <a:ext uri="{FF2B5EF4-FFF2-40B4-BE49-F238E27FC236}">
                <a16:creationId xmlns:a16="http://schemas.microsoft.com/office/drawing/2014/main" id="{8FDCA92B-EDCD-863D-1662-145F845F665E}"/>
              </a:ext>
            </a:extLst>
          </p:cNvPr>
          <p:cNvSpPr>
            <a:spLocks noGrp="1"/>
          </p:cNvSpPr>
          <p:nvPr>
            <p:ph type="title"/>
          </p:nvPr>
        </p:nvSpPr>
        <p:spPr>
          <a:xfrm>
            <a:off x="486972" y="165388"/>
            <a:ext cx="7318085" cy="554870"/>
          </a:xfrm>
        </p:spPr>
        <p:txBody>
          <a:bodyPr/>
          <a:lstStyle/>
          <a:p>
            <a:r>
              <a:rPr lang="uk-UA" sz="2400" dirty="0">
                <a:latin typeface="Tahoma" panose="020B0604030504040204" pitchFamily="34" charset="0"/>
                <a:ea typeface="Tahoma" panose="020B0604030504040204" pitchFamily="34" charset="0"/>
                <a:cs typeface="Tahoma" panose="020B0604030504040204" pitchFamily="34" charset="0"/>
                <a:sym typeface="Nunito Sans"/>
              </a:rPr>
              <a:t>Постанова КМУ від 27 січня</a:t>
            </a:r>
            <a:r>
              <a:rPr lang="ru-RU" sz="2400" dirty="0">
                <a:latin typeface="Tahoma" panose="020B0604030504040204" pitchFamily="34" charset="0"/>
                <a:ea typeface="Tahoma" panose="020B0604030504040204" pitchFamily="34" charset="0"/>
                <a:cs typeface="Tahoma" panose="020B0604030504040204" pitchFamily="34" charset="0"/>
                <a:sym typeface="Nunito Sans"/>
              </a:rPr>
              <a:t> 2023 року № 76 </a:t>
            </a:r>
            <a:r>
              <a:rPr lang="uk-UA" sz="1200" dirty="0">
                <a:latin typeface="Tahoma" panose="020B0604030504040204" pitchFamily="34" charset="0"/>
                <a:ea typeface="Tahoma" panose="020B0604030504040204" pitchFamily="34" charset="0"/>
                <a:cs typeface="Tahoma" panose="020B0604030504040204" pitchFamily="34" charset="0"/>
                <a:sym typeface="Nunito Sans"/>
              </a:rPr>
              <a:t>(в редакції постанови Кабінету Міністрів України від 5 червня 2024 р. № 650)</a:t>
            </a:r>
            <a:endParaRPr lang="uk-UA" sz="1200" dirty="0">
              <a:latin typeface="Tahoma" panose="020B0604030504040204" pitchFamily="34" charset="0"/>
              <a:ea typeface="Tahoma" panose="020B0604030504040204" pitchFamily="34" charset="0"/>
              <a:cs typeface="Tahoma" panose="020B0604030504040204" pitchFamily="34" charset="0"/>
            </a:endParaRPr>
          </a:p>
        </p:txBody>
      </p:sp>
      <p:sp>
        <p:nvSpPr>
          <p:cNvPr id="4" name="Прямоугольник 3">
            <a:extLst>
              <a:ext uri="{FF2B5EF4-FFF2-40B4-BE49-F238E27FC236}">
                <a16:creationId xmlns:a16="http://schemas.microsoft.com/office/drawing/2014/main" id="{C389EE1E-045E-907E-2A2C-E4D9127BD9D8}"/>
              </a:ext>
            </a:extLst>
          </p:cNvPr>
          <p:cNvSpPr/>
          <p:nvPr/>
        </p:nvSpPr>
        <p:spPr>
          <a:xfrm>
            <a:off x="366899" y="1955526"/>
            <a:ext cx="2067319" cy="523220"/>
          </a:xfrm>
          <a:prstGeom prst="rect">
            <a:avLst/>
          </a:prstGeom>
        </p:spPr>
        <p:txBody>
          <a:bodyPr wrap="square">
            <a:spAutoFit/>
          </a:bodyPr>
          <a:lstStyle/>
          <a:p>
            <a:r>
              <a:rPr lang="uk-UA" sz="2800" dirty="0">
                <a:ln>
                  <a:solidFill>
                    <a:srgbClr val="203965"/>
                  </a:solidFill>
                </a:ln>
                <a:solidFill>
                  <a:srgbClr val="203965"/>
                </a:solidFill>
              </a:rPr>
              <a:t>Критерії (8)</a:t>
            </a:r>
          </a:p>
        </p:txBody>
      </p:sp>
      <p:cxnSp>
        <p:nvCxnSpPr>
          <p:cNvPr id="29" name="Прямая соединительная линия 28">
            <a:extLst>
              <a:ext uri="{FF2B5EF4-FFF2-40B4-BE49-F238E27FC236}">
                <a16:creationId xmlns:a16="http://schemas.microsoft.com/office/drawing/2014/main" id="{BDEB8CEF-C47D-4D93-2711-B0C718A1C353}"/>
              </a:ext>
            </a:extLst>
          </p:cNvPr>
          <p:cNvCxnSpPr/>
          <p:nvPr/>
        </p:nvCxnSpPr>
        <p:spPr>
          <a:xfrm>
            <a:off x="2852056" y="1089472"/>
            <a:ext cx="0" cy="5652000"/>
          </a:xfrm>
          <a:prstGeom prst="line">
            <a:avLst/>
          </a:prstGeom>
          <a:ln w="22225">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1" name="Блок-схема: узел 30">
            <a:extLst>
              <a:ext uri="{FF2B5EF4-FFF2-40B4-BE49-F238E27FC236}">
                <a16:creationId xmlns:a16="http://schemas.microsoft.com/office/drawing/2014/main" id="{4D232457-D872-A9AF-D924-4E42C80D7E4C}"/>
              </a:ext>
            </a:extLst>
          </p:cNvPr>
          <p:cNvSpPr/>
          <p:nvPr/>
        </p:nvSpPr>
        <p:spPr>
          <a:xfrm>
            <a:off x="2708056" y="1350458"/>
            <a:ext cx="288000" cy="288000"/>
          </a:xfrm>
          <a:prstGeom prst="flowChartConnector">
            <a:avLst/>
          </a:prstGeom>
          <a:solidFill>
            <a:srgbClr val="FEBF0E"/>
          </a:solidFill>
          <a:ln>
            <a:solidFill>
              <a:srgbClr val="FEBF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8" name="Блок-схема: узел 37">
            <a:extLst>
              <a:ext uri="{FF2B5EF4-FFF2-40B4-BE49-F238E27FC236}">
                <a16:creationId xmlns:a16="http://schemas.microsoft.com/office/drawing/2014/main" id="{D2F4F9A7-B000-352E-24B2-BAA25E607B4B}"/>
              </a:ext>
            </a:extLst>
          </p:cNvPr>
          <p:cNvSpPr/>
          <p:nvPr/>
        </p:nvSpPr>
        <p:spPr>
          <a:xfrm>
            <a:off x="2685485" y="2533102"/>
            <a:ext cx="288000" cy="288000"/>
          </a:xfrm>
          <a:prstGeom prst="flowChartConnector">
            <a:avLst/>
          </a:prstGeom>
          <a:solidFill>
            <a:srgbClr val="FEBF0E"/>
          </a:solidFill>
          <a:ln>
            <a:solidFill>
              <a:srgbClr val="FEBF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3" name="object 14">
            <a:extLst>
              <a:ext uri="{FF2B5EF4-FFF2-40B4-BE49-F238E27FC236}">
                <a16:creationId xmlns:a16="http://schemas.microsoft.com/office/drawing/2014/main" id="{E81FC7B7-4EE9-91A4-A274-4BB8B5890D2C}"/>
              </a:ext>
            </a:extLst>
          </p:cNvPr>
          <p:cNvSpPr txBox="1"/>
          <p:nvPr/>
        </p:nvSpPr>
        <p:spPr>
          <a:xfrm>
            <a:off x="3211246" y="1119356"/>
            <a:ext cx="8831013" cy="1304202"/>
          </a:xfrm>
          <a:prstGeom prst="rect">
            <a:avLst/>
          </a:prstGeom>
        </p:spPr>
        <p:txBody>
          <a:bodyPr vert="horz" wrap="square" lIns="0" tIns="11429" rIns="0" bIns="0" rtlCol="0">
            <a:spAutoFit/>
          </a:bodyPr>
          <a:lstStyle/>
          <a:p>
            <a:pPr marL="8466" defTabSz="609539">
              <a:spcBef>
                <a:spcPts val="90"/>
              </a:spcBef>
              <a:buClrTx/>
              <a:tabLst>
                <a:tab pos="1301620" algn="l"/>
                <a:tab pos="2402176" algn="l"/>
              </a:tabLst>
            </a:pPr>
            <a:r>
              <a:rPr lang="ru-RU" sz="1200" b="1" kern="1200" spc="7" dirty="0">
                <a:solidFill>
                  <a:srgbClr val="1F497D"/>
                </a:solidFill>
                <a:latin typeface="Trebuchet MS"/>
                <a:ea typeface="+mn-ea"/>
                <a:cs typeface="Trebuchet MS"/>
              </a:rPr>
              <a:t>5) </a:t>
            </a:r>
            <a:r>
              <a:rPr lang="uk-UA" b="1" u="sng" kern="1200" spc="7" dirty="0">
                <a:solidFill>
                  <a:srgbClr val="1F497D"/>
                </a:solidFill>
                <a:latin typeface="Trebuchet MS"/>
                <a:ea typeface="+mn-ea"/>
                <a:cs typeface="Trebuchet MS"/>
              </a:rPr>
              <a:t>відсутність заборгованості із сплати податків до державного і місцевих бюджетів та єдиного внеску</a:t>
            </a:r>
            <a:r>
              <a:rPr lang="uk-UA" b="1" kern="1200" spc="7" dirty="0">
                <a:solidFill>
                  <a:srgbClr val="1F497D"/>
                </a:solidFill>
                <a:latin typeface="Trebuchet MS"/>
                <a:ea typeface="+mn-ea"/>
                <a:cs typeface="Trebuchet MS"/>
              </a:rPr>
              <a:t> на загальнообов’язкове державне соціальне страхування, що підтверджується довідкою про відсутність заборгованості з платежів, контроль за справлянням яких покладено на контролюючі органи, або витягом з інформаційної системи органів ДПС щодо статусу розрахунків платника з бюджетом та цільовими фондами, засвідченим керівником підприємства, установи, організації;</a:t>
            </a:r>
            <a:endParaRPr lang="uk-UA" kern="1200" dirty="0">
              <a:solidFill>
                <a:prstClr val="black"/>
              </a:solidFill>
              <a:latin typeface="Trebuchet MS"/>
              <a:ea typeface="+mn-ea"/>
              <a:cs typeface="Trebuchet MS"/>
            </a:endParaRPr>
          </a:p>
        </p:txBody>
      </p:sp>
      <p:sp>
        <p:nvSpPr>
          <p:cNvPr id="45" name="object 14">
            <a:extLst>
              <a:ext uri="{FF2B5EF4-FFF2-40B4-BE49-F238E27FC236}">
                <a16:creationId xmlns:a16="http://schemas.microsoft.com/office/drawing/2014/main" id="{DA515D5A-837C-A948-8375-3BDB2E416C5C}"/>
              </a:ext>
            </a:extLst>
          </p:cNvPr>
          <p:cNvSpPr txBox="1"/>
          <p:nvPr/>
        </p:nvSpPr>
        <p:spPr>
          <a:xfrm>
            <a:off x="3188163" y="2574791"/>
            <a:ext cx="8877178" cy="226984"/>
          </a:xfrm>
          <a:prstGeom prst="rect">
            <a:avLst/>
          </a:prstGeom>
        </p:spPr>
        <p:txBody>
          <a:bodyPr vert="horz" wrap="square" lIns="0" tIns="11429" rIns="0" bIns="0" rtlCol="0">
            <a:spAutoFit/>
          </a:bodyPr>
          <a:lstStyle/>
          <a:p>
            <a:pPr marL="8466" defTabSz="609539">
              <a:spcBef>
                <a:spcPts val="90"/>
              </a:spcBef>
              <a:buClrTx/>
              <a:tabLst>
                <a:tab pos="1301620" algn="l"/>
                <a:tab pos="2402176" algn="l"/>
              </a:tabLst>
            </a:pPr>
            <a:r>
              <a:rPr lang="ru-RU" b="1" kern="1200" spc="7" dirty="0">
                <a:solidFill>
                  <a:srgbClr val="1F497D"/>
                </a:solidFill>
                <a:latin typeface="Trebuchet MS"/>
                <a:ea typeface="+mn-ea"/>
                <a:cs typeface="Trebuchet MS"/>
              </a:rPr>
              <a:t>6) </a:t>
            </a:r>
            <a:r>
              <a:rPr lang="uk-UA" b="1" kern="1200" spc="7" dirty="0">
                <a:solidFill>
                  <a:srgbClr val="1F497D"/>
                </a:solidFill>
                <a:latin typeface="Trebuchet MS"/>
                <a:ea typeface="+mn-ea"/>
                <a:cs typeface="Trebuchet MS"/>
              </a:rPr>
              <a:t>розмір нарахованої середньої заробітної плати </a:t>
            </a:r>
            <a:r>
              <a:rPr lang="uk-UA" b="1" kern="1200" spc="7" dirty="0">
                <a:solidFill>
                  <a:srgbClr val="00B050"/>
                </a:solidFill>
                <a:latin typeface="Trebuchet MS"/>
                <a:ea typeface="+mn-ea"/>
                <a:cs typeface="Trebuchet MS"/>
              </a:rPr>
              <a:t>застрахованих осіб - працівників</a:t>
            </a:r>
            <a:r>
              <a:rPr lang="ru-RU" b="1" kern="1200" spc="7" dirty="0">
                <a:solidFill>
                  <a:srgbClr val="1F497D"/>
                </a:solidFill>
                <a:latin typeface="Trebuchet MS"/>
                <a:ea typeface="+mn-ea"/>
                <a:cs typeface="Trebuchet MS"/>
              </a:rPr>
              <a:t>:</a:t>
            </a:r>
            <a:endParaRPr lang="uk-UA" kern="1200" dirty="0">
              <a:solidFill>
                <a:prstClr val="black"/>
              </a:solidFill>
              <a:latin typeface="Trebuchet MS"/>
              <a:ea typeface="+mn-ea"/>
              <a:cs typeface="Trebuchet MS"/>
            </a:endParaRPr>
          </a:p>
        </p:txBody>
      </p:sp>
      <p:sp>
        <p:nvSpPr>
          <p:cNvPr id="6" name="Прямоугольник 2">
            <a:extLst>
              <a:ext uri="{FF2B5EF4-FFF2-40B4-BE49-F238E27FC236}">
                <a16:creationId xmlns:a16="http://schemas.microsoft.com/office/drawing/2014/main" id="{BBB082D2-03DC-5350-BB37-F2C4C68FEB5A}"/>
              </a:ext>
            </a:extLst>
          </p:cNvPr>
          <p:cNvSpPr/>
          <p:nvPr/>
        </p:nvSpPr>
        <p:spPr>
          <a:xfrm>
            <a:off x="164255" y="2462956"/>
            <a:ext cx="2472611" cy="3323987"/>
          </a:xfrm>
          <a:prstGeom prst="rect">
            <a:avLst/>
          </a:prstGeom>
        </p:spPr>
        <p:txBody>
          <a:bodyPr wrap="square">
            <a:spAutoFit/>
          </a:bodyPr>
          <a:lstStyle/>
          <a:p>
            <a:pPr algn="ctr"/>
            <a:r>
              <a:rPr lang="uk-UA" dirty="0">
                <a:ln>
                  <a:solidFill>
                    <a:srgbClr val="203965"/>
                  </a:solidFill>
                </a:ln>
                <a:solidFill>
                  <a:srgbClr val="203965"/>
                </a:solidFill>
              </a:rPr>
              <a:t>відповідно до </a:t>
            </a:r>
            <a:r>
              <a:rPr lang="uk-UA" u="sng" dirty="0">
                <a:ln>
                  <a:solidFill>
                    <a:srgbClr val="203965"/>
                  </a:solidFill>
                </a:ln>
                <a:solidFill>
                  <a:srgbClr val="203965"/>
                </a:solidFill>
              </a:rPr>
              <a:t>пункту 2</a:t>
            </a:r>
            <a:r>
              <a:rPr lang="uk-UA" dirty="0">
                <a:ln>
                  <a:solidFill>
                    <a:srgbClr val="203965"/>
                  </a:solidFill>
                </a:ln>
                <a:solidFill>
                  <a:srgbClr val="203965"/>
                </a:solidFill>
              </a:rPr>
              <a:t>  КРИТЕРІЇ</a:t>
            </a:r>
            <a:r>
              <a:rPr lang="ru-RU" dirty="0">
                <a:ln>
                  <a:solidFill>
                    <a:srgbClr val="203965"/>
                  </a:solidFill>
                </a:ln>
                <a:solidFill>
                  <a:srgbClr val="203965"/>
                </a:solidFill>
              </a:rPr>
              <a:t>В</a:t>
            </a:r>
            <a:r>
              <a:rPr lang="uk-UA" dirty="0">
                <a:ln>
                  <a:solidFill>
                    <a:srgbClr val="203965"/>
                  </a:solidFill>
                </a:ln>
                <a:solidFill>
                  <a:srgbClr val="203965"/>
                </a:solidFill>
              </a:rPr>
              <a:t> ТА ПОРЯДКУ,</a:t>
            </a:r>
          </a:p>
          <a:p>
            <a:pPr algn="ctr"/>
            <a:r>
              <a:rPr lang="uk-UA" dirty="0">
                <a:ln>
                  <a:solidFill>
                    <a:srgbClr val="203965"/>
                  </a:solidFill>
                </a:ln>
                <a:solidFill>
                  <a:srgbClr val="203965"/>
                </a:solidFill>
              </a:rPr>
              <a:t>за якими здійснюється визначення підприємств, установ та організацій, які є критично важливими для функціонування економіки та забезпечення життєдіяльності населення в особливий період, а також критично важливими для забезпечення потреб Збройних Сил, інших військових формувань в особливий період</a:t>
            </a:r>
          </a:p>
        </p:txBody>
      </p:sp>
      <p:sp>
        <p:nvSpPr>
          <p:cNvPr id="9" name="object 14">
            <a:extLst>
              <a:ext uri="{FF2B5EF4-FFF2-40B4-BE49-F238E27FC236}">
                <a16:creationId xmlns:a16="http://schemas.microsoft.com/office/drawing/2014/main" id="{6CD7F3FE-F8F1-A4C1-3205-A8A85EDADC5E}"/>
              </a:ext>
            </a:extLst>
          </p:cNvPr>
          <p:cNvSpPr txBox="1"/>
          <p:nvPr/>
        </p:nvSpPr>
        <p:spPr>
          <a:xfrm>
            <a:off x="3313235" y="2953008"/>
            <a:ext cx="8752104" cy="3458638"/>
          </a:xfrm>
          <a:prstGeom prst="rect">
            <a:avLst/>
          </a:prstGeom>
        </p:spPr>
        <p:txBody>
          <a:bodyPr vert="horz" wrap="square" lIns="0" tIns="11429" rIns="0" bIns="0" rtlCol="0">
            <a:spAutoFit/>
          </a:bodyPr>
          <a:lstStyle/>
          <a:p>
            <a:pPr marL="8466" defTabSz="609539">
              <a:spcBef>
                <a:spcPts val="90"/>
              </a:spcBef>
              <a:buClrTx/>
              <a:tabLst>
                <a:tab pos="1301620" algn="l"/>
                <a:tab pos="2402176" algn="l"/>
              </a:tabLst>
            </a:pPr>
            <a:r>
              <a:rPr lang="uk-UA" b="1" kern="1200" spc="7" dirty="0">
                <a:solidFill>
                  <a:srgbClr val="00B050"/>
                </a:solidFill>
                <a:latin typeface="Trebuchet MS"/>
                <a:ea typeface="+mn-ea"/>
                <a:cs typeface="Trebuchet MS"/>
              </a:rPr>
              <a:t>державних і комунальних підприємств, установ і організацій</a:t>
            </a:r>
            <a:r>
              <a:rPr lang="uk-UA" b="1" kern="1200" spc="7" dirty="0">
                <a:solidFill>
                  <a:srgbClr val="1F497D"/>
                </a:solidFill>
                <a:latin typeface="Trebuchet MS"/>
                <a:ea typeface="+mn-ea"/>
                <a:cs typeface="Trebuchet MS"/>
              </a:rPr>
              <a:t>, а також господарських товариств, у статутному капіталі яких більше 50 відсотків акцій (часток) належать державі або перебувають в комунальній власності, та господарських товариств, більше 50 відсотків акцій (часток) яких належать господарським товариствам, частка держави або комунальної власності в яких становить 100 відсотків, суб’єктів господарювання - виробників електричної та теплової енергії, до складу яких входять виробничі (генеруючі) потужності, що були зруйновані або пошкоджені внаслідок збройної агресії Російської Федерації, підприємств, що обслуговують об’єкти, внесені до секторального переліку об’єктів критичної інфраструктури сектору системи життєзабезпечення, операторів газорозподільних систем, нафтопереробних підприємств, у статутному капіталі яких більше 25 відсотків акцій (часток) належать державі, юридичних осіб незалежно від організаційно-правової форми, які здійснюють охорону об’єктів паливно-енергетичного комплексу і засновником, учасником (акціонером) яких є господарські товариства, у статутному капіталі яких 100 відсотків акцій (часток) прямо чи опосередковано належать державі, </a:t>
            </a:r>
            <a:r>
              <a:rPr lang="uk-UA" b="1" kern="1200" spc="7" dirty="0">
                <a:solidFill>
                  <a:srgbClr val="00B050"/>
                </a:solidFill>
                <a:latin typeface="Trebuchet MS"/>
                <a:ea typeface="+mn-ea"/>
                <a:cs typeface="Trebuchet MS"/>
              </a:rPr>
              <a:t>за останній календарний місяць</a:t>
            </a:r>
            <a:r>
              <a:rPr lang="uk-UA" b="1" kern="1200" spc="7" dirty="0">
                <a:solidFill>
                  <a:srgbClr val="1F497D"/>
                </a:solidFill>
                <a:latin typeface="Trebuchet MS"/>
                <a:ea typeface="+mn-ea"/>
                <a:cs typeface="Trebuchet MS"/>
              </a:rPr>
              <a:t> </a:t>
            </a:r>
            <a:r>
              <a:rPr lang="uk-UA" b="1" u="sng" kern="1200" spc="7" dirty="0">
                <a:solidFill>
                  <a:srgbClr val="1F497D"/>
                </a:solidFill>
                <a:latin typeface="Trebuchet MS"/>
                <a:ea typeface="+mn-ea"/>
                <a:cs typeface="Trebuchet MS"/>
              </a:rPr>
              <a:t>становить не менше розміру середньої заробітної плати у регіоні за </a:t>
            </a:r>
            <a:r>
              <a:rPr lang="en-US" b="1" u="sng" kern="1200" spc="7" dirty="0">
                <a:solidFill>
                  <a:srgbClr val="1F497D"/>
                </a:solidFill>
                <a:latin typeface="Trebuchet MS"/>
                <a:ea typeface="+mn-ea"/>
                <a:cs typeface="Trebuchet MS"/>
              </a:rPr>
              <a:t>IV </a:t>
            </a:r>
            <a:r>
              <a:rPr lang="uk-UA" b="1" u="sng" kern="1200" spc="7" dirty="0">
                <a:solidFill>
                  <a:srgbClr val="1F497D"/>
                </a:solidFill>
                <a:latin typeface="Trebuchet MS"/>
                <a:ea typeface="+mn-ea"/>
                <a:cs typeface="Trebuchet MS"/>
              </a:rPr>
              <a:t>квартал 2021 р. (відповідно до даних Держстату)</a:t>
            </a:r>
            <a:r>
              <a:rPr lang="uk-UA" b="1" kern="1200" spc="7" dirty="0">
                <a:solidFill>
                  <a:srgbClr val="1F497D"/>
                </a:solidFill>
                <a:latin typeface="Trebuchet MS"/>
                <a:ea typeface="+mn-ea"/>
                <a:cs typeface="Trebuchet MS"/>
              </a:rPr>
              <a:t>, що підтверджується довідкою, наданою підприємством, установою, організацією, господарським товариством </a:t>
            </a:r>
            <a:r>
              <a:rPr lang="ru-RU" b="1" kern="1200" spc="7" dirty="0">
                <a:solidFill>
                  <a:srgbClr val="1F497D"/>
                </a:solidFill>
                <a:latin typeface="Trebuchet MS"/>
                <a:ea typeface="+mn-ea"/>
                <a:cs typeface="Trebuchet MS"/>
              </a:rPr>
              <a:t>- </a:t>
            </a:r>
            <a:r>
              <a:rPr lang="ru-RU" sz="1600" b="1" u="sng" kern="1200" spc="7" dirty="0">
                <a:solidFill>
                  <a:srgbClr val="00B050"/>
                </a:solidFill>
                <a:latin typeface="Trebuchet MS"/>
                <a:ea typeface="+mn-ea"/>
                <a:cs typeface="Trebuchet MS"/>
              </a:rPr>
              <a:t>12179,42 грн</a:t>
            </a:r>
            <a:r>
              <a:rPr lang="ru-RU" b="1" kern="1200" spc="7" dirty="0">
                <a:solidFill>
                  <a:srgbClr val="1F497D"/>
                </a:solidFill>
                <a:latin typeface="Trebuchet MS"/>
                <a:ea typeface="+mn-ea"/>
                <a:cs typeface="Trebuchet MS"/>
              </a:rPr>
              <a:t>;</a:t>
            </a:r>
            <a:endParaRPr lang="uk-UA" kern="1200" dirty="0">
              <a:solidFill>
                <a:prstClr val="black"/>
              </a:solidFill>
              <a:latin typeface="Trebuchet MS"/>
              <a:ea typeface="+mn-ea"/>
              <a:cs typeface="Trebuchet MS"/>
            </a:endParaRPr>
          </a:p>
        </p:txBody>
      </p:sp>
    </p:spTree>
    <p:extLst>
      <p:ext uri="{BB962C8B-B14F-4D97-AF65-F5344CB8AC3E}">
        <p14:creationId xmlns:p14="http://schemas.microsoft.com/office/powerpoint/2010/main" val="1704034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1">
          <a:extLst>
            <a:ext uri="{FF2B5EF4-FFF2-40B4-BE49-F238E27FC236}">
              <a16:creationId xmlns:a16="http://schemas.microsoft.com/office/drawing/2014/main" id="{DB8D862D-A49D-0C39-5088-ACC2C27DE2A9}"/>
            </a:ext>
          </a:extLst>
        </p:cNvPr>
        <p:cNvGrpSpPr/>
        <p:nvPr/>
      </p:nvGrpSpPr>
      <p:grpSpPr>
        <a:xfrm>
          <a:off x="0" y="0"/>
          <a:ext cx="0" cy="0"/>
          <a:chOff x="0" y="0"/>
          <a:chExt cx="0" cy="0"/>
        </a:xfrm>
      </p:grpSpPr>
      <p:pic>
        <p:nvPicPr>
          <p:cNvPr id="369" name="Google Shape;369;p7">
            <a:extLst>
              <a:ext uri="{FF2B5EF4-FFF2-40B4-BE49-F238E27FC236}">
                <a16:creationId xmlns:a16="http://schemas.microsoft.com/office/drawing/2014/main" id="{ED047ADF-3D57-35F7-00B7-1E7C5E3D446D}"/>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29791" y="6189717"/>
            <a:ext cx="1137629" cy="579460"/>
          </a:xfrm>
          <a:prstGeom prst="rect">
            <a:avLst/>
          </a:prstGeom>
          <a:noFill/>
          <a:ln>
            <a:noFill/>
          </a:ln>
        </p:spPr>
      </p:pic>
      <p:sp>
        <p:nvSpPr>
          <p:cNvPr id="8" name="Заголовок 7">
            <a:extLst>
              <a:ext uri="{FF2B5EF4-FFF2-40B4-BE49-F238E27FC236}">
                <a16:creationId xmlns:a16="http://schemas.microsoft.com/office/drawing/2014/main" id="{63D85981-03F5-6C85-6196-8D382958B705}"/>
              </a:ext>
            </a:extLst>
          </p:cNvPr>
          <p:cNvSpPr>
            <a:spLocks noGrp="1"/>
          </p:cNvSpPr>
          <p:nvPr>
            <p:ph type="title"/>
          </p:nvPr>
        </p:nvSpPr>
        <p:spPr>
          <a:xfrm>
            <a:off x="486972" y="165388"/>
            <a:ext cx="7318085" cy="554870"/>
          </a:xfrm>
        </p:spPr>
        <p:txBody>
          <a:bodyPr/>
          <a:lstStyle/>
          <a:p>
            <a:r>
              <a:rPr lang="uk-UA" sz="2400" dirty="0">
                <a:latin typeface="Tahoma" panose="020B0604030504040204" pitchFamily="34" charset="0"/>
                <a:ea typeface="Tahoma" panose="020B0604030504040204" pitchFamily="34" charset="0"/>
                <a:cs typeface="Tahoma" panose="020B0604030504040204" pitchFamily="34" charset="0"/>
                <a:sym typeface="Nunito Sans"/>
              </a:rPr>
              <a:t>Постанова КМУ від 27 січня</a:t>
            </a:r>
            <a:r>
              <a:rPr lang="ru-RU" sz="2400" dirty="0">
                <a:latin typeface="Tahoma" panose="020B0604030504040204" pitchFamily="34" charset="0"/>
                <a:ea typeface="Tahoma" panose="020B0604030504040204" pitchFamily="34" charset="0"/>
                <a:cs typeface="Tahoma" panose="020B0604030504040204" pitchFamily="34" charset="0"/>
                <a:sym typeface="Nunito Sans"/>
              </a:rPr>
              <a:t> 2023 року № 76 </a:t>
            </a:r>
            <a:r>
              <a:rPr lang="uk-UA" sz="1200" dirty="0">
                <a:latin typeface="Tahoma" panose="020B0604030504040204" pitchFamily="34" charset="0"/>
                <a:ea typeface="Tahoma" panose="020B0604030504040204" pitchFamily="34" charset="0"/>
                <a:cs typeface="Tahoma" panose="020B0604030504040204" pitchFamily="34" charset="0"/>
                <a:sym typeface="Nunito Sans"/>
              </a:rPr>
              <a:t>(в редакції постанови Кабінету Міністрів України від 5 червня 2024 р. № 650)</a:t>
            </a:r>
            <a:endParaRPr lang="uk-UA" sz="1200" dirty="0">
              <a:latin typeface="Tahoma" panose="020B0604030504040204" pitchFamily="34" charset="0"/>
              <a:ea typeface="Tahoma" panose="020B0604030504040204" pitchFamily="34" charset="0"/>
              <a:cs typeface="Tahoma" panose="020B0604030504040204" pitchFamily="34" charset="0"/>
            </a:endParaRPr>
          </a:p>
        </p:txBody>
      </p:sp>
      <p:sp>
        <p:nvSpPr>
          <p:cNvPr id="4" name="Прямоугольник 3">
            <a:extLst>
              <a:ext uri="{FF2B5EF4-FFF2-40B4-BE49-F238E27FC236}">
                <a16:creationId xmlns:a16="http://schemas.microsoft.com/office/drawing/2014/main" id="{F8E6CB8C-86F0-3E42-C348-E8F49A7DD179}"/>
              </a:ext>
            </a:extLst>
          </p:cNvPr>
          <p:cNvSpPr/>
          <p:nvPr/>
        </p:nvSpPr>
        <p:spPr>
          <a:xfrm>
            <a:off x="366899" y="1955526"/>
            <a:ext cx="2067319" cy="523220"/>
          </a:xfrm>
          <a:prstGeom prst="rect">
            <a:avLst/>
          </a:prstGeom>
        </p:spPr>
        <p:txBody>
          <a:bodyPr wrap="square">
            <a:spAutoFit/>
          </a:bodyPr>
          <a:lstStyle/>
          <a:p>
            <a:r>
              <a:rPr lang="uk-UA" sz="2800" dirty="0">
                <a:ln>
                  <a:solidFill>
                    <a:srgbClr val="203965"/>
                  </a:solidFill>
                </a:ln>
                <a:solidFill>
                  <a:srgbClr val="203965"/>
                </a:solidFill>
              </a:rPr>
              <a:t>Критерії (8)</a:t>
            </a:r>
          </a:p>
        </p:txBody>
      </p:sp>
      <p:cxnSp>
        <p:nvCxnSpPr>
          <p:cNvPr id="29" name="Прямая соединительная линия 28">
            <a:extLst>
              <a:ext uri="{FF2B5EF4-FFF2-40B4-BE49-F238E27FC236}">
                <a16:creationId xmlns:a16="http://schemas.microsoft.com/office/drawing/2014/main" id="{C44C7A87-7ED5-F367-4157-0EE718A449FF}"/>
              </a:ext>
            </a:extLst>
          </p:cNvPr>
          <p:cNvCxnSpPr/>
          <p:nvPr/>
        </p:nvCxnSpPr>
        <p:spPr>
          <a:xfrm>
            <a:off x="2852056" y="1089472"/>
            <a:ext cx="0" cy="5652000"/>
          </a:xfrm>
          <a:prstGeom prst="line">
            <a:avLst/>
          </a:prstGeom>
          <a:ln w="22225">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8" name="Блок-схема: узел 37">
            <a:extLst>
              <a:ext uri="{FF2B5EF4-FFF2-40B4-BE49-F238E27FC236}">
                <a16:creationId xmlns:a16="http://schemas.microsoft.com/office/drawing/2014/main" id="{A2CA5CAF-7F47-D84F-5F35-FD580751D882}"/>
              </a:ext>
            </a:extLst>
          </p:cNvPr>
          <p:cNvSpPr/>
          <p:nvPr/>
        </p:nvSpPr>
        <p:spPr>
          <a:xfrm>
            <a:off x="2685485" y="2533102"/>
            <a:ext cx="288000" cy="288000"/>
          </a:xfrm>
          <a:prstGeom prst="flowChartConnector">
            <a:avLst/>
          </a:prstGeom>
          <a:solidFill>
            <a:srgbClr val="FEBF0E"/>
          </a:solidFill>
          <a:ln>
            <a:solidFill>
              <a:srgbClr val="FEBF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5" name="object 14">
            <a:extLst>
              <a:ext uri="{FF2B5EF4-FFF2-40B4-BE49-F238E27FC236}">
                <a16:creationId xmlns:a16="http://schemas.microsoft.com/office/drawing/2014/main" id="{F80575C0-BADC-F194-62F6-7DBA9AE7920F}"/>
              </a:ext>
            </a:extLst>
          </p:cNvPr>
          <p:cNvSpPr txBox="1"/>
          <p:nvPr/>
        </p:nvSpPr>
        <p:spPr>
          <a:xfrm>
            <a:off x="2973485" y="1364623"/>
            <a:ext cx="8877178" cy="226984"/>
          </a:xfrm>
          <a:prstGeom prst="rect">
            <a:avLst/>
          </a:prstGeom>
        </p:spPr>
        <p:txBody>
          <a:bodyPr vert="horz" wrap="square" lIns="0" tIns="11429" rIns="0" bIns="0" rtlCol="0">
            <a:spAutoFit/>
          </a:bodyPr>
          <a:lstStyle/>
          <a:p>
            <a:pPr marL="8466" defTabSz="609539">
              <a:spcBef>
                <a:spcPts val="90"/>
              </a:spcBef>
              <a:buClrTx/>
              <a:tabLst>
                <a:tab pos="1301620" algn="l"/>
                <a:tab pos="2402176" algn="l"/>
              </a:tabLst>
            </a:pPr>
            <a:r>
              <a:rPr lang="ru-RU" b="1" kern="1200" spc="7" dirty="0">
                <a:solidFill>
                  <a:srgbClr val="1F497D"/>
                </a:solidFill>
                <a:latin typeface="Trebuchet MS"/>
                <a:ea typeface="+mn-ea"/>
                <a:cs typeface="Trebuchet MS"/>
              </a:rPr>
              <a:t>6) </a:t>
            </a:r>
            <a:r>
              <a:rPr lang="uk-UA" b="1" kern="1200" spc="7" dirty="0">
                <a:solidFill>
                  <a:srgbClr val="1F497D"/>
                </a:solidFill>
                <a:latin typeface="Trebuchet MS"/>
                <a:ea typeface="+mn-ea"/>
                <a:cs typeface="Trebuchet MS"/>
              </a:rPr>
              <a:t>розмір нарахованої середньої заробітної плати </a:t>
            </a:r>
            <a:r>
              <a:rPr lang="uk-UA" b="1" kern="1200" spc="7" dirty="0">
                <a:solidFill>
                  <a:srgbClr val="00B050"/>
                </a:solidFill>
                <a:latin typeface="Trebuchet MS"/>
                <a:ea typeface="+mn-ea"/>
                <a:cs typeface="Trebuchet MS"/>
              </a:rPr>
              <a:t>застрахованих осіб - працівників</a:t>
            </a:r>
            <a:r>
              <a:rPr lang="ru-RU" b="1" kern="1200" spc="7" dirty="0">
                <a:solidFill>
                  <a:srgbClr val="1F497D"/>
                </a:solidFill>
                <a:latin typeface="Trebuchet MS"/>
                <a:ea typeface="+mn-ea"/>
                <a:cs typeface="Trebuchet MS"/>
              </a:rPr>
              <a:t>:</a:t>
            </a:r>
            <a:endParaRPr lang="uk-UA" kern="1200" dirty="0">
              <a:solidFill>
                <a:prstClr val="black"/>
              </a:solidFill>
              <a:latin typeface="Trebuchet MS"/>
              <a:ea typeface="+mn-ea"/>
              <a:cs typeface="Trebuchet MS"/>
            </a:endParaRPr>
          </a:p>
        </p:txBody>
      </p:sp>
      <p:sp>
        <p:nvSpPr>
          <p:cNvPr id="6" name="Прямоугольник 2">
            <a:extLst>
              <a:ext uri="{FF2B5EF4-FFF2-40B4-BE49-F238E27FC236}">
                <a16:creationId xmlns:a16="http://schemas.microsoft.com/office/drawing/2014/main" id="{CCFC0A7A-6C8F-145C-A0C5-7CCC0106542B}"/>
              </a:ext>
            </a:extLst>
          </p:cNvPr>
          <p:cNvSpPr/>
          <p:nvPr/>
        </p:nvSpPr>
        <p:spPr>
          <a:xfrm>
            <a:off x="164255" y="2462956"/>
            <a:ext cx="2472611" cy="3323987"/>
          </a:xfrm>
          <a:prstGeom prst="rect">
            <a:avLst/>
          </a:prstGeom>
        </p:spPr>
        <p:txBody>
          <a:bodyPr wrap="square">
            <a:spAutoFit/>
          </a:bodyPr>
          <a:lstStyle/>
          <a:p>
            <a:pPr algn="ctr"/>
            <a:r>
              <a:rPr lang="uk-UA" dirty="0">
                <a:ln>
                  <a:solidFill>
                    <a:srgbClr val="203965"/>
                  </a:solidFill>
                </a:ln>
                <a:solidFill>
                  <a:srgbClr val="203965"/>
                </a:solidFill>
              </a:rPr>
              <a:t>відповідно до </a:t>
            </a:r>
            <a:r>
              <a:rPr lang="uk-UA" u="sng" dirty="0">
                <a:ln>
                  <a:solidFill>
                    <a:srgbClr val="203965"/>
                  </a:solidFill>
                </a:ln>
                <a:solidFill>
                  <a:srgbClr val="203965"/>
                </a:solidFill>
              </a:rPr>
              <a:t>пункту 2</a:t>
            </a:r>
            <a:r>
              <a:rPr lang="uk-UA" dirty="0">
                <a:ln>
                  <a:solidFill>
                    <a:srgbClr val="203965"/>
                  </a:solidFill>
                </a:ln>
                <a:solidFill>
                  <a:srgbClr val="203965"/>
                </a:solidFill>
              </a:rPr>
              <a:t>  КРИТЕРІЇ</a:t>
            </a:r>
            <a:r>
              <a:rPr lang="ru-RU" dirty="0">
                <a:ln>
                  <a:solidFill>
                    <a:srgbClr val="203965"/>
                  </a:solidFill>
                </a:ln>
                <a:solidFill>
                  <a:srgbClr val="203965"/>
                </a:solidFill>
              </a:rPr>
              <a:t>В</a:t>
            </a:r>
            <a:r>
              <a:rPr lang="uk-UA" dirty="0">
                <a:ln>
                  <a:solidFill>
                    <a:srgbClr val="203965"/>
                  </a:solidFill>
                </a:ln>
                <a:solidFill>
                  <a:srgbClr val="203965"/>
                </a:solidFill>
              </a:rPr>
              <a:t> ТА ПОРЯДКУ,</a:t>
            </a:r>
          </a:p>
          <a:p>
            <a:pPr algn="ctr"/>
            <a:r>
              <a:rPr lang="uk-UA" dirty="0">
                <a:ln>
                  <a:solidFill>
                    <a:srgbClr val="203965"/>
                  </a:solidFill>
                </a:ln>
                <a:solidFill>
                  <a:srgbClr val="203965"/>
                </a:solidFill>
              </a:rPr>
              <a:t>за якими здійснюється визначення підприємств, установ та організацій, які є критично важливими для функціонування економіки та забезпечення життєдіяльності населення в особливий період, а також критично важливими для забезпечення потреб Збройних Сил, інших військових формувань в особливий період</a:t>
            </a:r>
          </a:p>
        </p:txBody>
      </p:sp>
      <p:sp>
        <p:nvSpPr>
          <p:cNvPr id="10" name="object 14">
            <a:extLst>
              <a:ext uri="{FF2B5EF4-FFF2-40B4-BE49-F238E27FC236}">
                <a16:creationId xmlns:a16="http://schemas.microsoft.com/office/drawing/2014/main" id="{21AD3674-C4B0-2BF2-26ED-88A8972B84D3}"/>
              </a:ext>
            </a:extLst>
          </p:cNvPr>
          <p:cNvSpPr txBox="1"/>
          <p:nvPr/>
        </p:nvSpPr>
        <p:spPr>
          <a:xfrm>
            <a:off x="3098559" y="1809557"/>
            <a:ext cx="8752104" cy="3458638"/>
          </a:xfrm>
          <a:prstGeom prst="rect">
            <a:avLst/>
          </a:prstGeom>
        </p:spPr>
        <p:txBody>
          <a:bodyPr vert="horz" wrap="square" lIns="0" tIns="11429" rIns="0" bIns="0" rtlCol="0">
            <a:spAutoFit/>
          </a:bodyPr>
          <a:lstStyle/>
          <a:p>
            <a:pPr marL="8466" defTabSz="609539">
              <a:spcBef>
                <a:spcPts val="90"/>
              </a:spcBef>
              <a:buClrTx/>
              <a:tabLst>
                <a:tab pos="1301620" algn="l"/>
                <a:tab pos="2402176" algn="l"/>
              </a:tabLst>
            </a:pPr>
            <a:r>
              <a:rPr lang="uk-UA" b="1" kern="1200" spc="7" dirty="0">
                <a:solidFill>
                  <a:srgbClr val="00B050"/>
                </a:solidFill>
                <a:latin typeface="Trebuchet MS"/>
                <a:ea typeface="+mn-ea"/>
                <a:cs typeface="Trebuchet MS"/>
              </a:rPr>
              <a:t>підприємств, установ, організацій</a:t>
            </a:r>
            <a:r>
              <a:rPr lang="uk-UA" b="1" kern="1200" spc="7" dirty="0">
                <a:solidFill>
                  <a:srgbClr val="1F497D"/>
                </a:solidFill>
                <a:latin typeface="Trebuchet MS"/>
                <a:ea typeface="+mn-ea"/>
                <a:cs typeface="Trebuchet MS"/>
              </a:rPr>
              <a:t> </a:t>
            </a:r>
            <a:r>
              <a:rPr lang="uk-UA" b="1" kern="1200" spc="7" dirty="0">
                <a:solidFill>
                  <a:srgbClr val="00B050"/>
                </a:solidFill>
                <a:latin typeface="Trebuchet MS"/>
                <a:ea typeface="+mn-ea"/>
                <a:cs typeface="Trebuchet MS"/>
              </a:rPr>
              <a:t>за останній календарний місяць</a:t>
            </a:r>
            <a:r>
              <a:rPr lang="uk-UA" b="1" kern="1200" spc="7" dirty="0">
                <a:solidFill>
                  <a:srgbClr val="1F497D"/>
                </a:solidFill>
                <a:latin typeface="Trebuchet MS"/>
                <a:ea typeface="+mn-ea"/>
                <a:cs typeface="Trebuchet MS"/>
              </a:rPr>
              <a:t> становить </a:t>
            </a:r>
            <a:r>
              <a:rPr lang="uk-UA" b="1" u="sng" kern="1200" spc="7" dirty="0">
                <a:solidFill>
                  <a:srgbClr val="1F497D"/>
                </a:solidFill>
                <a:latin typeface="Trebuchet MS"/>
                <a:ea typeface="+mn-ea"/>
                <a:cs typeface="Trebuchet MS"/>
              </a:rPr>
              <a:t>не менше розміру мінімальної заробітної плати по країні, помноженої на коефіцієнт 2,5</a:t>
            </a:r>
            <a:r>
              <a:rPr lang="uk-UA" b="1" kern="1200" spc="7" dirty="0">
                <a:solidFill>
                  <a:srgbClr val="1F497D"/>
                </a:solidFill>
                <a:latin typeface="Trebuchet MS"/>
                <a:ea typeface="+mn-ea"/>
                <a:cs typeface="Trebuchet MS"/>
              </a:rPr>
              <a:t>, що підтверджується довідкою, наданою підприємством, установою, організацією (крім державних і комунальних підприємств, установ і організацій, господарських товариств, у статутному капіталі яких більше 50 відсотків акцій (часток) належать державі або перебувають у комунальній власності, та господарських товариств, більше 50 відсотків акцій (часток) яких належать господарським товариствам, частка держави або комунальної власності в яких становить 100 відсотків, суб’єктів господарювання - виробників електричної та теплової енергії, до складу яких входять виробничі (генеруючі) потужності, що були зруйновані або пошкоджені внаслідок збройної агресії Російської Федерації, підприємств, що обслуговують об’єкти, внесені до секторального переліку об’єктів критичної інфраструктури сектору системи життєзабезпечення, операторів газорозподільних систем, нафтопереробних підприємств, у статутному капіталі яких більше 25 відсотків акцій (часток) належать державі, юридичних осіб незалежно від організаційно-правової форми, які здійснюють охорону об’єктів паливно-енергетичного комплексу і засновником, учасником (акціонером) яких є господарські товариства, у статутному капіталі яких 100 відсотків акцій (часток) прямо чи опосередковано належать державі);) – </a:t>
            </a:r>
            <a:r>
              <a:rPr lang="uk-UA" sz="1600" b="1" kern="1200" spc="7" dirty="0">
                <a:solidFill>
                  <a:srgbClr val="00B050"/>
                </a:solidFill>
                <a:latin typeface="Trebuchet MS"/>
                <a:ea typeface="+mn-ea"/>
                <a:cs typeface="Trebuchet MS"/>
              </a:rPr>
              <a:t>20000 грн</a:t>
            </a:r>
            <a:r>
              <a:rPr lang="uk-UA" b="1" kern="1200" spc="7" dirty="0">
                <a:solidFill>
                  <a:srgbClr val="1F497D"/>
                </a:solidFill>
                <a:latin typeface="Trebuchet MS"/>
                <a:ea typeface="+mn-ea"/>
                <a:cs typeface="Trebuchet MS"/>
              </a:rPr>
              <a:t>;</a:t>
            </a:r>
            <a:endParaRPr lang="uk-UA" kern="1200" dirty="0">
              <a:solidFill>
                <a:prstClr val="black"/>
              </a:solidFill>
              <a:latin typeface="Trebuchet MS"/>
              <a:ea typeface="+mn-ea"/>
              <a:cs typeface="Trebuchet MS"/>
            </a:endParaRPr>
          </a:p>
        </p:txBody>
      </p:sp>
    </p:spTree>
    <p:extLst>
      <p:ext uri="{BB962C8B-B14F-4D97-AF65-F5344CB8AC3E}">
        <p14:creationId xmlns:p14="http://schemas.microsoft.com/office/powerpoint/2010/main" val="3209329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9" name="Google Shape;752;p23">
            <a:extLst>
              <a:ext uri="{FF2B5EF4-FFF2-40B4-BE49-F238E27FC236}">
                <a16:creationId xmlns:a16="http://schemas.microsoft.com/office/drawing/2014/main" id="{F28E345C-694B-D867-07E5-24CB31CFDD4A}"/>
              </a:ext>
            </a:extLst>
          </p:cNvPr>
          <p:cNvSpPr/>
          <p:nvPr/>
        </p:nvSpPr>
        <p:spPr>
          <a:xfrm>
            <a:off x="-783" y="908178"/>
            <a:ext cx="3286590" cy="5952437"/>
          </a:xfrm>
          <a:custGeom>
            <a:avLst/>
            <a:gdLst/>
            <a:ahLst/>
            <a:cxnLst/>
            <a:rect l="l" t="t" r="r" b="b"/>
            <a:pathLst>
              <a:path w="2068819" h="2999023" extrusionOk="0">
                <a:moveTo>
                  <a:pt x="0" y="0"/>
                </a:moveTo>
                <a:lnTo>
                  <a:pt x="2068819" y="0"/>
                </a:lnTo>
                <a:lnTo>
                  <a:pt x="2068819" y="2999023"/>
                </a:lnTo>
                <a:lnTo>
                  <a:pt x="0" y="2999023"/>
                </a:lnTo>
                <a:close/>
              </a:path>
            </a:pathLst>
          </a:custGeom>
          <a:solidFill>
            <a:srgbClr val="FEBF0E"/>
          </a:solid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uk-UA"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 name="Заголовок 2">
            <a:extLst>
              <a:ext uri="{FF2B5EF4-FFF2-40B4-BE49-F238E27FC236}">
                <a16:creationId xmlns:a16="http://schemas.microsoft.com/office/drawing/2014/main" id="{6D8BC07D-626D-9174-6E82-593665F86C18}"/>
              </a:ext>
            </a:extLst>
          </p:cNvPr>
          <p:cNvSpPr>
            <a:spLocks noGrp="1"/>
          </p:cNvSpPr>
          <p:nvPr>
            <p:ph type="title"/>
          </p:nvPr>
        </p:nvSpPr>
        <p:spPr>
          <a:xfrm>
            <a:off x="132755" y="55758"/>
            <a:ext cx="11101302" cy="811347"/>
          </a:xfrm>
        </p:spPr>
        <p:txBody>
          <a:bodyPr/>
          <a:lstStyle/>
          <a:p>
            <a:r>
              <a:rPr lang="uk-UA" sz="1800" dirty="0">
                <a:latin typeface="Tahoma" panose="020B0604030504040204" pitchFamily="34" charset="0"/>
                <a:ea typeface="Tahoma" panose="020B0604030504040204" pitchFamily="34" charset="0"/>
                <a:cs typeface="Tahoma" panose="020B0604030504040204" pitchFamily="34" charset="0"/>
                <a:sym typeface="Times New Roman"/>
              </a:rPr>
              <a:t>Інформація щодо розрахунку заробітної плати </a:t>
            </a:r>
            <a:endParaRPr lang="uk-UA" sz="1800" dirty="0">
              <a:latin typeface="Tahoma" panose="020B0604030504040204" pitchFamily="34" charset="0"/>
              <a:ea typeface="Tahoma" panose="020B0604030504040204" pitchFamily="34" charset="0"/>
              <a:cs typeface="Tahoma" panose="020B0604030504040204" pitchFamily="34" charset="0"/>
            </a:endParaRPr>
          </a:p>
        </p:txBody>
      </p:sp>
      <p:sp>
        <p:nvSpPr>
          <p:cNvPr id="64" name="TextBox 63">
            <a:extLst>
              <a:ext uri="{FF2B5EF4-FFF2-40B4-BE49-F238E27FC236}">
                <a16:creationId xmlns:a16="http://schemas.microsoft.com/office/drawing/2014/main" id="{81EB7A1B-9193-466F-A755-777C2529EA87}"/>
              </a:ext>
            </a:extLst>
          </p:cNvPr>
          <p:cNvSpPr txBox="1"/>
          <p:nvPr/>
        </p:nvSpPr>
        <p:spPr>
          <a:xfrm>
            <a:off x="218027" y="2109519"/>
            <a:ext cx="3019513" cy="3088089"/>
          </a:xfrm>
          <a:prstGeom prst="rect">
            <a:avLst/>
          </a:prstGeom>
          <a:noFill/>
        </p:spPr>
        <p:txBody>
          <a:bodyPr wrap="square">
            <a:spAutoFit/>
          </a:bodyPr>
          <a:lstStyle/>
          <a:p>
            <a:pPr lvl="0" algn="ctr">
              <a:lnSpc>
                <a:spcPts val="3400"/>
              </a:lnSpc>
              <a:defRPr/>
            </a:pPr>
            <a:r>
              <a:rPr kumimoji="0" lang="uk-UA" sz="20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КРИТЕРІЙ № 6</a:t>
            </a:r>
          </a:p>
          <a:p>
            <a:pPr lvl="0" algn="ctr">
              <a:lnSpc>
                <a:spcPts val="3400"/>
              </a:lnSpc>
              <a:defRPr/>
            </a:pPr>
            <a:r>
              <a:rPr kumimoji="0" lang="uk-UA" sz="20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розмір нарахованої середньої заробітної плати застрахованих осіб – працівників</a:t>
            </a:r>
            <a:r>
              <a:rPr lang="uk-UA" sz="2000" dirty="0">
                <a:latin typeface="Tahoma" panose="020B0604030504040204" pitchFamily="34" charset="0"/>
                <a:ea typeface="Tahoma" panose="020B0604030504040204" pitchFamily="34" charset="0"/>
                <a:cs typeface="Tahoma" panose="020B0604030504040204" pitchFamily="34" charset="0"/>
              </a:rPr>
              <a:t> </a:t>
            </a:r>
            <a:r>
              <a:rPr lang="uk-UA" sz="2000" dirty="0">
                <a:solidFill>
                  <a:srgbClr val="00B050"/>
                </a:solidFill>
                <a:latin typeface="Tahoma" panose="020B0604030504040204" pitchFamily="34" charset="0"/>
                <a:ea typeface="Tahoma" panose="020B0604030504040204" pitchFamily="34" charset="0"/>
                <a:cs typeface="Tahoma" panose="020B0604030504040204" pitchFamily="34" charset="0"/>
              </a:rPr>
              <a:t>за останній календарний місяць</a:t>
            </a:r>
            <a:r>
              <a:rPr lang="ru-RU" sz="2000" dirty="0">
                <a:latin typeface="Tahoma" panose="020B0604030504040204" pitchFamily="34" charset="0"/>
                <a:ea typeface="Tahoma" panose="020B0604030504040204" pitchFamily="34" charset="0"/>
                <a:cs typeface="Tahoma" panose="020B0604030504040204" pitchFamily="34" charset="0"/>
              </a:rPr>
              <a:t> </a:t>
            </a:r>
            <a:endParaRPr kumimoji="0" lang="uk-UA" sz="20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 name="Прямоугольник 45">
            <a:extLst>
              <a:ext uri="{FF2B5EF4-FFF2-40B4-BE49-F238E27FC236}">
                <a16:creationId xmlns:a16="http://schemas.microsoft.com/office/drawing/2014/main" id="{FAF581B0-2C7A-F770-46B7-8E8AA38C9CE1}"/>
              </a:ext>
            </a:extLst>
          </p:cNvPr>
          <p:cNvSpPr/>
          <p:nvPr/>
        </p:nvSpPr>
        <p:spPr>
          <a:xfrm>
            <a:off x="5882863" y="1169764"/>
            <a:ext cx="6159901" cy="4524315"/>
          </a:xfrm>
          <a:prstGeom prst="rect">
            <a:avLst/>
          </a:prstGeom>
        </p:spPr>
        <p:txBody>
          <a:bodyPr wrap="square">
            <a:spAutoFit/>
          </a:bodyPr>
          <a:lstStyle/>
          <a:p>
            <a:r>
              <a:rPr lang="uk-UA" sz="1600" b="1" dirty="0">
                <a:solidFill>
                  <a:srgbClr val="203965"/>
                </a:solidFill>
              </a:rPr>
              <a:t>Розрахунок середньої заробітної плати рекомендовано здійснювати відповідно до даних </a:t>
            </a:r>
            <a:r>
              <a:rPr lang="uk-UA" sz="1600" b="1" dirty="0">
                <a:solidFill>
                  <a:srgbClr val="00B050"/>
                </a:solidFill>
              </a:rPr>
              <a:t>Податкового розрахунку</a:t>
            </a:r>
            <a:r>
              <a:rPr lang="uk-UA" sz="1600" b="1" dirty="0">
                <a:solidFill>
                  <a:srgbClr val="203965"/>
                </a:solidFill>
              </a:rPr>
              <a:t> сум доходу, нарахованого (сплаченого) на користь платників податків – фізичних осіб, і сум утриманого з них податку, а також сум нарахованого єдиного внеску (із врахуванням змін, внесених наказом Міністерства фінансів України від 24.01.2025 № 39, зареєстрованим у Міністерстві юстиції України 29 січня 2025 року за № 157/43563), шляхом ділення </a:t>
            </a:r>
            <a:r>
              <a:rPr lang="uk-UA" sz="1600" b="1" dirty="0">
                <a:solidFill>
                  <a:srgbClr val="00B050"/>
                </a:solidFill>
              </a:rPr>
              <a:t>суми рядків 1.1</a:t>
            </a:r>
            <a:r>
              <a:rPr lang="uk-UA" sz="1600" b="1" dirty="0">
                <a:solidFill>
                  <a:srgbClr val="203965"/>
                </a:solidFill>
              </a:rPr>
              <a:t> «сума нарахованої заробітної плати», </a:t>
            </a:r>
            <a:r>
              <a:rPr lang="uk-UA" sz="1600" b="1" dirty="0">
                <a:solidFill>
                  <a:srgbClr val="00B050"/>
                </a:solidFill>
              </a:rPr>
              <a:t>1.3</a:t>
            </a:r>
            <a:r>
              <a:rPr lang="uk-UA" sz="1600" b="1" dirty="0">
                <a:solidFill>
                  <a:srgbClr val="203965"/>
                </a:solidFill>
              </a:rPr>
              <a:t> «сума оплати перших п’яти днів тимчасової непрацездатності, що здійснюється за рахунок коштів платників податків», </a:t>
            </a:r>
            <a:r>
              <a:rPr lang="uk-UA" sz="1600" b="1" dirty="0">
                <a:solidFill>
                  <a:srgbClr val="00B050"/>
                </a:solidFill>
              </a:rPr>
              <a:t>1.4</a:t>
            </a:r>
            <a:r>
              <a:rPr lang="uk-UA" sz="1600" b="1" dirty="0">
                <a:solidFill>
                  <a:srgbClr val="203965"/>
                </a:solidFill>
              </a:rPr>
              <a:t> «сума допомоги по тимчасовій непрацездатності, яка виплачується за рахунок коштів Пенсійного фонду України» </a:t>
            </a:r>
            <a:r>
              <a:rPr lang="uk-UA" sz="1600" b="1" dirty="0">
                <a:solidFill>
                  <a:srgbClr val="00B050"/>
                </a:solidFill>
              </a:rPr>
              <a:t>на рядок 103</a:t>
            </a:r>
            <a:r>
              <a:rPr lang="uk-UA" sz="1600" b="1" dirty="0">
                <a:solidFill>
                  <a:srgbClr val="203965"/>
                </a:solidFill>
              </a:rPr>
              <a:t> «Кількість застрахованих осіб у звітному періоді, яким нараховано заробітну плату</a:t>
            </a:r>
            <a:r>
              <a:rPr lang="ru-RU" sz="1600" b="1" dirty="0">
                <a:solidFill>
                  <a:srgbClr val="203965"/>
                </a:solidFill>
              </a:rPr>
              <a:t> (</a:t>
            </a:r>
            <a:r>
              <a:rPr lang="uk-UA" sz="1600" b="1" dirty="0">
                <a:solidFill>
                  <a:srgbClr val="203965"/>
                </a:solidFill>
              </a:rPr>
              <a:t>крім осіб, яким у звітному періоді нараховано грошове забезпечення</a:t>
            </a:r>
            <a:r>
              <a:rPr lang="ru-RU" sz="1600" b="1" dirty="0">
                <a:solidFill>
                  <a:srgbClr val="203965"/>
                </a:solidFill>
              </a:rPr>
              <a:t>)</a:t>
            </a:r>
            <a:r>
              <a:rPr lang="uk-UA" sz="1600" b="1" dirty="0">
                <a:solidFill>
                  <a:srgbClr val="203965"/>
                </a:solidFill>
              </a:rPr>
              <a:t>»</a:t>
            </a:r>
          </a:p>
        </p:txBody>
      </p:sp>
      <p:grpSp>
        <p:nvGrpSpPr>
          <p:cNvPr id="4" name="Группа 8">
            <a:extLst>
              <a:ext uri="{FF2B5EF4-FFF2-40B4-BE49-F238E27FC236}">
                <a16:creationId xmlns:a16="http://schemas.microsoft.com/office/drawing/2014/main" id="{62E34189-D2D7-9A42-6FB2-8B391789A077}"/>
              </a:ext>
            </a:extLst>
          </p:cNvPr>
          <p:cNvGrpSpPr/>
          <p:nvPr/>
        </p:nvGrpSpPr>
        <p:grpSpPr>
          <a:xfrm>
            <a:off x="3624975" y="2235263"/>
            <a:ext cx="1598424" cy="1630301"/>
            <a:chOff x="2899437" y="451663"/>
            <a:chExt cx="1044367" cy="858921"/>
          </a:xfrm>
          <a:solidFill>
            <a:srgbClr val="203965"/>
          </a:solidFill>
        </p:grpSpPr>
        <p:sp>
          <p:nvSpPr>
            <p:cNvPr id="5" name="Скругленный прямоугольник 31">
              <a:extLst>
                <a:ext uri="{FF2B5EF4-FFF2-40B4-BE49-F238E27FC236}">
                  <a16:creationId xmlns:a16="http://schemas.microsoft.com/office/drawing/2014/main" id="{F16DDEC8-54B0-FFCF-F944-4A1898A9868A}"/>
                </a:ext>
              </a:extLst>
            </p:cNvPr>
            <p:cNvSpPr/>
            <p:nvPr/>
          </p:nvSpPr>
          <p:spPr>
            <a:xfrm>
              <a:off x="2899437" y="451663"/>
              <a:ext cx="1044367" cy="858921"/>
            </a:xfrm>
            <a:prstGeom prst="roundRect">
              <a:avLst>
                <a:gd name="adj" fmla="val 10000"/>
              </a:avLst>
            </a:prstGeom>
            <a:grpFill/>
            <a:ln>
              <a:solidFill>
                <a:srgbClr val="203965"/>
              </a:solidFill>
            </a:ln>
          </p:spPr>
          <p:style>
            <a:lnRef idx="3">
              <a:schemeClr val="lt1">
                <a:hueOff val="0"/>
                <a:satOff val="0"/>
                <a:lumOff val="0"/>
                <a:alphaOff val="0"/>
              </a:schemeClr>
            </a:lnRef>
            <a:fillRef idx="1">
              <a:schemeClr val="accent6">
                <a:shade val="80000"/>
                <a:hueOff val="160640"/>
                <a:satOff val="-6455"/>
                <a:lumOff val="13814"/>
                <a:alphaOff val="0"/>
              </a:schemeClr>
            </a:fillRef>
            <a:effectRef idx="1">
              <a:schemeClr val="accent6">
                <a:shade val="80000"/>
                <a:hueOff val="160640"/>
                <a:satOff val="-6455"/>
                <a:lumOff val="13814"/>
                <a:alphaOff val="0"/>
              </a:schemeClr>
            </a:effectRef>
            <a:fontRef idx="minor">
              <a:schemeClr val="lt1"/>
            </a:fontRef>
          </p:style>
        </p:sp>
        <p:sp>
          <p:nvSpPr>
            <p:cNvPr id="6" name="Скругленный прямоугольник 4">
              <a:extLst>
                <a:ext uri="{FF2B5EF4-FFF2-40B4-BE49-F238E27FC236}">
                  <a16:creationId xmlns:a16="http://schemas.microsoft.com/office/drawing/2014/main" id="{8F5CB152-F8C3-D73C-BCDF-9059E33CCAE2}"/>
                </a:ext>
              </a:extLst>
            </p:cNvPr>
            <p:cNvSpPr txBox="1"/>
            <p:nvPr/>
          </p:nvSpPr>
          <p:spPr>
            <a:xfrm>
              <a:off x="2924594" y="476820"/>
              <a:ext cx="994053" cy="808607"/>
            </a:xfrm>
            <a:prstGeom prst="rect">
              <a:avLst/>
            </a:prstGeom>
            <a:grpFill/>
            <a:ln>
              <a:solidFill>
                <a:srgbClr val="203965"/>
              </a:solid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ru-RU" sz="2100" kern="1200" dirty="0"/>
            </a:p>
          </p:txBody>
        </p:sp>
      </p:grpSp>
      <p:sp>
        <p:nvSpPr>
          <p:cNvPr id="7" name="Прямоугольник 20">
            <a:extLst>
              <a:ext uri="{FF2B5EF4-FFF2-40B4-BE49-F238E27FC236}">
                <a16:creationId xmlns:a16="http://schemas.microsoft.com/office/drawing/2014/main" id="{F3D0F8A5-F818-1460-7CAC-081FA1CF153F}"/>
              </a:ext>
            </a:extLst>
          </p:cNvPr>
          <p:cNvSpPr/>
          <p:nvPr/>
        </p:nvSpPr>
        <p:spPr>
          <a:xfrm>
            <a:off x="3579521" y="2722687"/>
            <a:ext cx="1643877" cy="1169551"/>
          </a:xfrm>
          <a:prstGeom prst="rect">
            <a:avLst/>
          </a:prstGeom>
        </p:spPr>
        <p:txBody>
          <a:bodyPr wrap="square">
            <a:spAutoFit/>
          </a:bodyPr>
          <a:lstStyle/>
          <a:p>
            <a:pPr algn="ctr"/>
            <a:r>
              <a:rPr lang="uk-UA" dirty="0">
                <a:ln>
                  <a:solidFill>
                    <a:schemeClr val="bg1"/>
                  </a:solidFill>
                </a:ln>
                <a:solidFill>
                  <a:schemeClr val="bg1"/>
                </a:solidFill>
              </a:rPr>
              <a:t>Лист Мінекономіки від 07.03.2025 </a:t>
            </a:r>
          </a:p>
          <a:p>
            <a:pPr algn="ctr"/>
            <a:r>
              <a:rPr lang="uk-UA" dirty="0">
                <a:ln>
                  <a:solidFill>
                    <a:schemeClr val="bg1"/>
                  </a:solidFill>
                </a:ln>
                <a:solidFill>
                  <a:schemeClr val="bg1"/>
                </a:solidFill>
              </a:rPr>
              <a:t>№ 2704-25/20968-01  </a:t>
            </a:r>
          </a:p>
        </p:txBody>
      </p:sp>
      <p:pic>
        <p:nvPicPr>
          <p:cNvPr id="10" name="Рисунок 9">
            <a:extLst>
              <a:ext uri="{FF2B5EF4-FFF2-40B4-BE49-F238E27FC236}">
                <a16:creationId xmlns:a16="http://schemas.microsoft.com/office/drawing/2014/main" id="{A221C105-94F0-E6DB-4603-D3D892BED508}"/>
              </a:ext>
            </a:extLst>
          </p:cNvPr>
          <p:cNvPicPr>
            <a:picLocks noChangeAspect="1"/>
          </p:cNvPicPr>
          <p:nvPr/>
        </p:nvPicPr>
        <p:blipFill>
          <a:blip r:embed="rId3">
            <a:duotone>
              <a:prstClr val="black"/>
              <a:srgbClr val="203965">
                <a:tint val="45000"/>
                <a:satMod val="400000"/>
              </a:srgbClr>
            </a:duotone>
          </a:blip>
          <a:stretch>
            <a:fillRect/>
          </a:stretch>
        </p:blipFill>
        <p:spPr>
          <a:xfrm>
            <a:off x="4211323" y="2370920"/>
            <a:ext cx="377768" cy="377768"/>
          </a:xfrm>
          <a:prstGeom prst="rect">
            <a:avLst/>
          </a:prstGeom>
        </p:spPr>
      </p:pic>
      <p:grpSp>
        <p:nvGrpSpPr>
          <p:cNvPr id="11" name="Групувати 10">
            <a:extLst>
              <a:ext uri="{FF2B5EF4-FFF2-40B4-BE49-F238E27FC236}">
                <a16:creationId xmlns:a16="http://schemas.microsoft.com/office/drawing/2014/main" id="{28449B9F-4D94-7789-B72E-A7DF69B8B89C}"/>
              </a:ext>
            </a:extLst>
          </p:cNvPr>
          <p:cNvGrpSpPr/>
          <p:nvPr/>
        </p:nvGrpSpPr>
        <p:grpSpPr>
          <a:xfrm>
            <a:off x="5528128" y="3034595"/>
            <a:ext cx="234592" cy="272867"/>
            <a:chOff x="1395778" y="863341"/>
            <a:chExt cx="234592" cy="272867"/>
          </a:xfrm>
        </p:grpSpPr>
        <p:sp>
          <p:nvSpPr>
            <p:cNvPr id="12" name="Стрілка: вправо 11">
              <a:extLst>
                <a:ext uri="{FF2B5EF4-FFF2-40B4-BE49-F238E27FC236}">
                  <a16:creationId xmlns:a16="http://schemas.microsoft.com/office/drawing/2014/main" id="{53B4456E-C22C-E15A-C87B-37F95441A41D}"/>
                </a:ext>
              </a:extLst>
            </p:cNvPr>
            <p:cNvSpPr/>
            <p:nvPr/>
          </p:nvSpPr>
          <p:spPr>
            <a:xfrm>
              <a:off x="1395778" y="863341"/>
              <a:ext cx="234592" cy="272867"/>
            </a:xfrm>
            <a:prstGeom prst="rightArrow">
              <a:avLst>
                <a:gd name="adj1" fmla="val 60000"/>
                <a:gd name="adj2" fmla="val 50000"/>
              </a:avLst>
            </a:prstGeom>
            <a:solidFill>
              <a:schemeClr val="bg1">
                <a:lumMod val="85000"/>
              </a:schemeClr>
            </a:solidFill>
            <a:ln>
              <a:solidFill>
                <a:schemeClr val="bg1">
                  <a:lumMod val="85000"/>
                </a:schemeClr>
              </a:solidFill>
            </a:ln>
          </p:spPr>
          <p:style>
            <a:lnRef idx="0">
              <a:scrgbClr r="0" g="0" b="0"/>
            </a:lnRef>
            <a:fillRef idx="1">
              <a:scrgbClr r="0" g="0" b="0"/>
            </a:fillRef>
            <a:effectRef idx="1">
              <a:schemeClr val="accent6">
                <a:shade val="90000"/>
                <a:hueOff val="0"/>
                <a:satOff val="0"/>
                <a:lumOff val="0"/>
                <a:alphaOff val="0"/>
              </a:schemeClr>
            </a:effectRef>
            <a:fontRef idx="minor">
              <a:schemeClr val="lt1"/>
            </a:fontRef>
          </p:style>
        </p:sp>
        <p:sp>
          <p:nvSpPr>
            <p:cNvPr id="13" name="Стрілка: вправо 4">
              <a:extLst>
                <a:ext uri="{FF2B5EF4-FFF2-40B4-BE49-F238E27FC236}">
                  <a16:creationId xmlns:a16="http://schemas.microsoft.com/office/drawing/2014/main" id="{7D2C4E5F-7DEF-B147-D7E8-A5F3A42EE864}"/>
                </a:ext>
              </a:extLst>
            </p:cNvPr>
            <p:cNvSpPr txBox="1"/>
            <p:nvPr/>
          </p:nvSpPr>
          <p:spPr>
            <a:xfrm>
              <a:off x="1395778" y="917914"/>
              <a:ext cx="164214" cy="1637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ru-RU" sz="1200" kern="1200" dirty="0"/>
            </a:p>
          </p:txBody>
        </p:sp>
      </p:grpSp>
      <p:sp>
        <p:nvSpPr>
          <p:cNvPr id="16" name="Прямоугольник 45">
            <a:extLst>
              <a:ext uri="{FF2B5EF4-FFF2-40B4-BE49-F238E27FC236}">
                <a16:creationId xmlns:a16="http://schemas.microsoft.com/office/drawing/2014/main" id="{2920CC6F-E321-B8A7-C955-7F17FDCE4F2B}"/>
              </a:ext>
            </a:extLst>
          </p:cNvPr>
          <p:cNvSpPr/>
          <p:nvPr/>
        </p:nvSpPr>
        <p:spPr>
          <a:xfrm>
            <a:off x="5184895" y="5777971"/>
            <a:ext cx="3127975" cy="461665"/>
          </a:xfrm>
          <a:prstGeom prst="rect">
            <a:avLst/>
          </a:prstGeom>
        </p:spPr>
        <p:txBody>
          <a:bodyPr wrap="square">
            <a:spAutoFit/>
          </a:bodyPr>
          <a:lstStyle/>
          <a:p>
            <a:r>
              <a:rPr lang="uk-UA" sz="2400" b="1" dirty="0">
                <a:solidFill>
                  <a:srgbClr val="00B050"/>
                </a:solidFill>
              </a:rPr>
              <a:t>(рядків 1.1, 1.3, 1.4)</a:t>
            </a:r>
          </a:p>
        </p:txBody>
      </p:sp>
      <p:sp>
        <p:nvSpPr>
          <p:cNvPr id="17" name="Прямоугольник 45">
            <a:extLst>
              <a:ext uri="{FF2B5EF4-FFF2-40B4-BE49-F238E27FC236}">
                <a16:creationId xmlns:a16="http://schemas.microsoft.com/office/drawing/2014/main" id="{C3436200-0EA2-E32B-C816-CC6C4CD45F3E}"/>
              </a:ext>
            </a:extLst>
          </p:cNvPr>
          <p:cNvSpPr/>
          <p:nvPr/>
        </p:nvSpPr>
        <p:spPr>
          <a:xfrm>
            <a:off x="8962813" y="5742491"/>
            <a:ext cx="1789827" cy="461665"/>
          </a:xfrm>
          <a:prstGeom prst="rect">
            <a:avLst/>
          </a:prstGeom>
        </p:spPr>
        <p:txBody>
          <a:bodyPr wrap="square">
            <a:spAutoFit/>
          </a:bodyPr>
          <a:lstStyle/>
          <a:p>
            <a:r>
              <a:rPr lang="uk-UA" sz="2400" b="1" dirty="0">
                <a:solidFill>
                  <a:srgbClr val="00B050"/>
                </a:solidFill>
              </a:rPr>
              <a:t>рядок 103</a:t>
            </a:r>
          </a:p>
        </p:txBody>
      </p:sp>
      <p:pic>
        <p:nvPicPr>
          <p:cNvPr id="20" name="Рисунок 19">
            <a:extLst>
              <a:ext uri="{FF2B5EF4-FFF2-40B4-BE49-F238E27FC236}">
                <a16:creationId xmlns:a16="http://schemas.microsoft.com/office/drawing/2014/main" id="{444E0962-71EF-0715-392D-6B6D3669A285}"/>
              </a:ext>
            </a:extLst>
          </p:cNvPr>
          <p:cNvPicPr>
            <a:picLocks noChangeAspect="1"/>
          </p:cNvPicPr>
          <p:nvPr/>
        </p:nvPicPr>
        <p:blipFill>
          <a:blip r:embed="rId4"/>
          <a:stretch>
            <a:fillRect/>
          </a:stretch>
        </p:blipFill>
        <p:spPr>
          <a:xfrm>
            <a:off x="4495046" y="5716068"/>
            <a:ext cx="611492" cy="611492"/>
          </a:xfrm>
          <a:prstGeom prst="rect">
            <a:avLst/>
          </a:prstGeom>
        </p:spPr>
      </p:pic>
      <p:pic>
        <p:nvPicPr>
          <p:cNvPr id="23" name="Рисунок 22">
            <a:extLst>
              <a:ext uri="{FF2B5EF4-FFF2-40B4-BE49-F238E27FC236}">
                <a16:creationId xmlns:a16="http://schemas.microsoft.com/office/drawing/2014/main" id="{A5DF9A56-7E2C-462E-E7C6-B0331DD55E29}"/>
              </a:ext>
            </a:extLst>
          </p:cNvPr>
          <p:cNvPicPr>
            <a:picLocks noChangeAspect="1"/>
          </p:cNvPicPr>
          <p:nvPr/>
        </p:nvPicPr>
        <p:blipFill>
          <a:blip r:embed="rId5"/>
          <a:stretch>
            <a:fillRect/>
          </a:stretch>
        </p:blipFill>
        <p:spPr>
          <a:xfrm>
            <a:off x="8312870" y="5813450"/>
            <a:ext cx="516934" cy="390706"/>
          </a:xfrm>
          <a:prstGeom prst="rect">
            <a:avLst/>
          </a:prstGeom>
        </p:spPr>
      </p:pic>
    </p:spTree>
    <p:extLst>
      <p:ext uri="{BB962C8B-B14F-4D97-AF65-F5344CB8AC3E}">
        <p14:creationId xmlns:p14="http://schemas.microsoft.com/office/powerpoint/2010/main" val="382817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69" name="Google Shape;369;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29791" y="6189717"/>
            <a:ext cx="1137629" cy="579460"/>
          </a:xfrm>
          <a:prstGeom prst="rect">
            <a:avLst/>
          </a:prstGeom>
          <a:noFill/>
          <a:ln>
            <a:noFill/>
          </a:ln>
        </p:spPr>
      </p:pic>
      <p:sp>
        <p:nvSpPr>
          <p:cNvPr id="8" name="Заголовок 7">
            <a:extLst>
              <a:ext uri="{FF2B5EF4-FFF2-40B4-BE49-F238E27FC236}">
                <a16:creationId xmlns:a16="http://schemas.microsoft.com/office/drawing/2014/main" id="{8FDCA92B-EDCD-863D-1662-145F845F665E}"/>
              </a:ext>
            </a:extLst>
          </p:cNvPr>
          <p:cNvSpPr>
            <a:spLocks noGrp="1"/>
          </p:cNvSpPr>
          <p:nvPr>
            <p:ph type="title"/>
          </p:nvPr>
        </p:nvSpPr>
        <p:spPr>
          <a:xfrm>
            <a:off x="486972" y="165388"/>
            <a:ext cx="7318085" cy="554870"/>
          </a:xfrm>
        </p:spPr>
        <p:txBody>
          <a:bodyPr/>
          <a:lstStyle/>
          <a:p>
            <a:r>
              <a:rPr lang="uk-UA" sz="2400" dirty="0">
                <a:latin typeface="Tahoma" panose="020B0604030504040204" pitchFamily="34" charset="0"/>
                <a:ea typeface="Tahoma" panose="020B0604030504040204" pitchFamily="34" charset="0"/>
                <a:cs typeface="Tahoma" panose="020B0604030504040204" pitchFamily="34" charset="0"/>
                <a:sym typeface="Nunito Sans"/>
              </a:rPr>
              <a:t>Постанова КМУ від 27 січня</a:t>
            </a:r>
            <a:r>
              <a:rPr lang="ru-RU" sz="2400" dirty="0">
                <a:latin typeface="Tahoma" panose="020B0604030504040204" pitchFamily="34" charset="0"/>
                <a:ea typeface="Tahoma" panose="020B0604030504040204" pitchFamily="34" charset="0"/>
                <a:cs typeface="Tahoma" panose="020B0604030504040204" pitchFamily="34" charset="0"/>
                <a:sym typeface="Nunito Sans"/>
              </a:rPr>
              <a:t> 2023 року № 76 </a:t>
            </a:r>
            <a:r>
              <a:rPr lang="uk-UA" sz="1200" dirty="0">
                <a:latin typeface="Tahoma" panose="020B0604030504040204" pitchFamily="34" charset="0"/>
                <a:ea typeface="Tahoma" panose="020B0604030504040204" pitchFamily="34" charset="0"/>
                <a:cs typeface="Tahoma" panose="020B0604030504040204" pitchFamily="34" charset="0"/>
                <a:sym typeface="Nunito Sans"/>
              </a:rPr>
              <a:t>(в редакції постанови Кабінету Міністрів України від 5 червня 2024 р. № 650)</a:t>
            </a:r>
            <a:endParaRPr lang="uk-UA" sz="1200" dirty="0">
              <a:latin typeface="Tahoma" panose="020B0604030504040204" pitchFamily="34" charset="0"/>
              <a:ea typeface="Tahoma" panose="020B0604030504040204" pitchFamily="34" charset="0"/>
              <a:cs typeface="Tahoma" panose="020B0604030504040204" pitchFamily="34" charset="0"/>
            </a:endParaRPr>
          </a:p>
        </p:txBody>
      </p:sp>
      <p:sp>
        <p:nvSpPr>
          <p:cNvPr id="4" name="Прямоугольник 3">
            <a:extLst>
              <a:ext uri="{FF2B5EF4-FFF2-40B4-BE49-F238E27FC236}">
                <a16:creationId xmlns:a16="http://schemas.microsoft.com/office/drawing/2014/main" id="{C389EE1E-045E-907E-2A2C-E4D9127BD9D8}"/>
              </a:ext>
            </a:extLst>
          </p:cNvPr>
          <p:cNvSpPr/>
          <p:nvPr/>
        </p:nvSpPr>
        <p:spPr>
          <a:xfrm>
            <a:off x="366899" y="1955526"/>
            <a:ext cx="2067319" cy="523220"/>
          </a:xfrm>
          <a:prstGeom prst="rect">
            <a:avLst/>
          </a:prstGeom>
        </p:spPr>
        <p:txBody>
          <a:bodyPr wrap="square">
            <a:spAutoFit/>
          </a:bodyPr>
          <a:lstStyle/>
          <a:p>
            <a:r>
              <a:rPr lang="uk-UA" sz="2800" dirty="0">
                <a:ln>
                  <a:solidFill>
                    <a:srgbClr val="203965"/>
                  </a:solidFill>
                </a:ln>
                <a:solidFill>
                  <a:srgbClr val="203965"/>
                </a:solidFill>
              </a:rPr>
              <a:t>Критерії (8)</a:t>
            </a:r>
          </a:p>
        </p:txBody>
      </p:sp>
      <p:cxnSp>
        <p:nvCxnSpPr>
          <p:cNvPr id="29" name="Прямая соединительная линия 28">
            <a:extLst>
              <a:ext uri="{FF2B5EF4-FFF2-40B4-BE49-F238E27FC236}">
                <a16:creationId xmlns:a16="http://schemas.microsoft.com/office/drawing/2014/main" id="{BDEB8CEF-C47D-4D93-2711-B0C718A1C353}"/>
              </a:ext>
            </a:extLst>
          </p:cNvPr>
          <p:cNvCxnSpPr/>
          <p:nvPr/>
        </p:nvCxnSpPr>
        <p:spPr>
          <a:xfrm>
            <a:off x="2852056" y="1089472"/>
            <a:ext cx="0" cy="5652000"/>
          </a:xfrm>
          <a:prstGeom prst="line">
            <a:avLst/>
          </a:prstGeom>
          <a:ln w="22225">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1" name="Блок-схема: узел 30">
            <a:extLst>
              <a:ext uri="{FF2B5EF4-FFF2-40B4-BE49-F238E27FC236}">
                <a16:creationId xmlns:a16="http://schemas.microsoft.com/office/drawing/2014/main" id="{4D232457-D872-A9AF-D924-4E42C80D7E4C}"/>
              </a:ext>
            </a:extLst>
          </p:cNvPr>
          <p:cNvSpPr/>
          <p:nvPr/>
        </p:nvSpPr>
        <p:spPr>
          <a:xfrm>
            <a:off x="2708056" y="1350458"/>
            <a:ext cx="288000" cy="288000"/>
          </a:xfrm>
          <a:prstGeom prst="flowChartConnector">
            <a:avLst/>
          </a:prstGeom>
          <a:solidFill>
            <a:srgbClr val="FEBF0E"/>
          </a:solidFill>
          <a:ln>
            <a:solidFill>
              <a:srgbClr val="FEBF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8" name="Блок-схема: узел 37">
            <a:extLst>
              <a:ext uri="{FF2B5EF4-FFF2-40B4-BE49-F238E27FC236}">
                <a16:creationId xmlns:a16="http://schemas.microsoft.com/office/drawing/2014/main" id="{D2F4F9A7-B000-352E-24B2-BAA25E607B4B}"/>
              </a:ext>
            </a:extLst>
          </p:cNvPr>
          <p:cNvSpPr/>
          <p:nvPr/>
        </p:nvSpPr>
        <p:spPr>
          <a:xfrm>
            <a:off x="2685485" y="2533102"/>
            <a:ext cx="288000" cy="288000"/>
          </a:xfrm>
          <a:prstGeom prst="flowChartConnector">
            <a:avLst/>
          </a:prstGeom>
          <a:solidFill>
            <a:srgbClr val="FEBF0E"/>
          </a:solidFill>
          <a:ln>
            <a:solidFill>
              <a:srgbClr val="FEBF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7" name="object 14">
            <a:extLst>
              <a:ext uri="{FF2B5EF4-FFF2-40B4-BE49-F238E27FC236}">
                <a16:creationId xmlns:a16="http://schemas.microsoft.com/office/drawing/2014/main" id="{6286EF12-CF75-8F15-3E38-73C5E206D5AF}"/>
              </a:ext>
            </a:extLst>
          </p:cNvPr>
          <p:cNvSpPr txBox="1"/>
          <p:nvPr/>
        </p:nvSpPr>
        <p:spPr>
          <a:xfrm>
            <a:off x="3162627" y="1395399"/>
            <a:ext cx="8733185" cy="226984"/>
          </a:xfrm>
          <a:prstGeom prst="rect">
            <a:avLst/>
          </a:prstGeom>
        </p:spPr>
        <p:txBody>
          <a:bodyPr vert="horz" wrap="square" lIns="0" tIns="11429" rIns="0" bIns="0" rtlCol="0">
            <a:spAutoFit/>
          </a:bodyPr>
          <a:lstStyle/>
          <a:p>
            <a:pPr marL="8466" defTabSz="609539">
              <a:spcBef>
                <a:spcPts val="90"/>
              </a:spcBef>
              <a:buClrTx/>
              <a:tabLst>
                <a:tab pos="1301620" algn="l"/>
                <a:tab pos="2402176" algn="l"/>
              </a:tabLst>
            </a:pPr>
            <a:r>
              <a:rPr lang="uk-UA" b="1" kern="1200" spc="7" dirty="0">
                <a:solidFill>
                  <a:srgbClr val="1F497D"/>
                </a:solidFill>
                <a:latin typeface="Trebuchet MS"/>
                <a:ea typeface="+mn-ea"/>
                <a:cs typeface="Trebuchet MS"/>
              </a:rPr>
              <a:t>7) підприємство, установа, організація є резидентом Дія Сіті</a:t>
            </a:r>
            <a:r>
              <a:rPr lang="ru-RU" b="1" kern="1200" spc="7" dirty="0">
                <a:solidFill>
                  <a:srgbClr val="1F497D"/>
                </a:solidFill>
                <a:latin typeface="Trebuchet MS"/>
                <a:ea typeface="+mn-ea"/>
                <a:cs typeface="Trebuchet MS"/>
              </a:rPr>
              <a:t>;</a:t>
            </a:r>
            <a:endParaRPr lang="uk-UA" b="1" kern="1200" spc="7" dirty="0">
              <a:solidFill>
                <a:srgbClr val="1F497D"/>
              </a:solidFill>
              <a:latin typeface="Trebuchet MS"/>
              <a:ea typeface="+mn-ea"/>
              <a:cs typeface="Trebuchet MS"/>
            </a:endParaRPr>
          </a:p>
        </p:txBody>
      </p:sp>
      <p:sp>
        <p:nvSpPr>
          <p:cNvPr id="2" name="object 14">
            <a:extLst>
              <a:ext uri="{FF2B5EF4-FFF2-40B4-BE49-F238E27FC236}">
                <a16:creationId xmlns:a16="http://schemas.microsoft.com/office/drawing/2014/main" id="{61387B8F-A776-0C71-E855-CD40E504C4B3}"/>
              </a:ext>
            </a:extLst>
          </p:cNvPr>
          <p:cNvSpPr txBox="1"/>
          <p:nvPr/>
        </p:nvSpPr>
        <p:spPr>
          <a:xfrm>
            <a:off x="3188675" y="2217136"/>
            <a:ext cx="8733185" cy="1519646"/>
          </a:xfrm>
          <a:prstGeom prst="rect">
            <a:avLst/>
          </a:prstGeom>
        </p:spPr>
        <p:txBody>
          <a:bodyPr vert="horz" wrap="square" lIns="0" tIns="11429" rIns="0" bIns="0" rtlCol="0">
            <a:spAutoFit/>
          </a:bodyPr>
          <a:lstStyle/>
          <a:p>
            <a:pPr marL="8466" defTabSz="609539">
              <a:spcBef>
                <a:spcPts val="90"/>
              </a:spcBef>
              <a:buClrTx/>
              <a:tabLst>
                <a:tab pos="1301620" algn="l"/>
                <a:tab pos="2402176" algn="l"/>
              </a:tabLst>
            </a:pPr>
            <a:r>
              <a:rPr lang="uk-UA" b="1" kern="1200" spc="7" dirty="0">
                <a:solidFill>
                  <a:srgbClr val="1F497D"/>
                </a:solidFill>
                <a:latin typeface="Trebuchet MS"/>
                <a:ea typeface="+mn-ea"/>
                <a:cs typeface="Trebuchet MS"/>
              </a:rPr>
              <a:t>8) підприємство є постачальником електронних комунікаційних послуг з використанням мереж мобільного зв’язку, середньомісячний розмір чистого доходу якого за даними останньої фінансової звітності перевищує 200 млн. гривень або постачальником електронних комунікаційних послуг з використанням мереж фіксованого зв’язку, середньомісячний розмір чистого доходу якого за даними останньої фінансової звітності перевищує 20 млн. гривень, що підтверджується звітом про фінансові результати з відмітками (штампами) контролюючого органу, який отримав фінансову звітність, із зазначенням дати її отримання</a:t>
            </a:r>
            <a:r>
              <a:rPr lang="ru-RU" b="1" kern="1200" spc="7" dirty="0">
                <a:solidFill>
                  <a:srgbClr val="1F497D"/>
                </a:solidFill>
                <a:latin typeface="Trebuchet MS"/>
                <a:ea typeface="+mn-ea"/>
                <a:cs typeface="Trebuchet MS"/>
              </a:rPr>
              <a:t>;</a:t>
            </a:r>
            <a:endParaRPr lang="uk-UA" b="1" kern="1200" spc="7" dirty="0">
              <a:solidFill>
                <a:srgbClr val="1F497D"/>
              </a:solidFill>
              <a:latin typeface="Trebuchet MS"/>
              <a:ea typeface="+mn-ea"/>
              <a:cs typeface="Trebuchet MS"/>
            </a:endParaRPr>
          </a:p>
        </p:txBody>
      </p:sp>
      <p:sp>
        <p:nvSpPr>
          <p:cNvPr id="5" name="object 14">
            <a:extLst>
              <a:ext uri="{FF2B5EF4-FFF2-40B4-BE49-F238E27FC236}">
                <a16:creationId xmlns:a16="http://schemas.microsoft.com/office/drawing/2014/main" id="{FD4395B2-9D98-62F7-E9DA-C19C60CA6193}"/>
              </a:ext>
            </a:extLst>
          </p:cNvPr>
          <p:cNvSpPr txBox="1"/>
          <p:nvPr/>
        </p:nvSpPr>
        <p:spPr>
          <a:xfrm>
            <a:off x="3188676" y="4075318"/>
            <a:ext cx="8408068" cy="1242647"/>
          </a:xfrm>
          <a:prstGeom prst="rect">
            <a:avLst/>
          </a:prstGeom>
        </p:spPr>
        <p:txBody>
          <a:bodyPr vert="horz" wrap="square" lIns="0" tIns="11429" rIns="0" bIns="0" rtlCol="0">
            <a:spAutoFit/>
          </a:bodyPr>
          <a:lstStyle/>
          <a:p>
            <a:pPr marL="8466" defTabSz="609539">
              <a:spcBef>
                <a:spcPts val="90"/>
              </a:spcBef>
              <a:buClrTx/>
              <a:tabLst>
                <a:tab pos="1301620" algn="l"/>
                <a:tab pos="2402176" algn="l"/>
              </a:tabLst>
            </a:pPr>
            <a:r>
              <a:rPr lang="uk-UA" sz="1600" b="1" kern="1200" spc="7" dirty="0">
                <a:solidFill>
                  <a:srgbClr val="1F497D"/>
                </a:solidFill>
                <a:latin typeface="Trebuchet MS"/>
                <a:ea typeface="+mn-ea"/>
                <a:cs typeface="Trebuchet MS"/>
              </a:rPr>
              <a:t>Також, д</a:t>
            </a:r>
            <a:r>
              <a:rPr lang="ru-RU" sz="1600" b="1" kern="1200" spc="7" dirty="0">
                <a:solidFill>
                  <a:srgbClr val="1F497D"/>
                </a:solidFill>
                <a:latin typeface="Trebuchet MS"/>
                <a:ea typeface="+mn-ea"/>
                <a:cs typeface="Trebuchet MS"/>
              </a:rPr>
              <a:t>о критично </a:t>
            </a:r>
            <a:r>
              <a:rPr lang="uk-UA" sz="1600" b="1" kern="1200" spc="7" dirty="0">
                <a:solidFill>
                  <a:srgbClr val="1F497D"/>
                </a:solidFill>
                <a:latin typeface="Trebuchet MS"/>
                <a:ea typeface="+mn-ea"/>
                <a:cs typeface="Trebuchet MS"/>
              </a:rPr>
              <a:t>важливих для функціонування економіки та забезпечення життєдіяльності населення в особливий період підприємств, установ та організацій </a:t>
            </a:r>
            <a:r>
              <a:rPr lang="uk-UA" sz="1600" b="1" u="sng" kern="1200" spc="7" dirty="0">
                <a:solidFill>
                  <a:srgbClr val="1F497D"/>
                </a:solidFill>
                <a:latin typeface="Trebuchet MS"/>
                <a:ea typeface="+mn-ea"/>
                <a:cs typeface="Trebuchet MS"/>
              </a:rPr>
              <a:t>належать ряд суб'єктів</a:t>
            </a:r>
            <a:r>
              <a:rPr lang="ru-RU" sz="1600" b="1" u="sng" kern="1200" spc="7" dirty="0">
                <a:solidFill>
                  <a:srgbClr val="1F497D"/>
                </a:solidFill>
                <a:latin typeface="Trebuchet MS"/>
                <a:ea typeface="+mn-ea"/>
                <a:cs typeface="Trebuchet MS"/>
              </a:rPr>
              <a:t>, </a:t>
            </a:r>
            <a:r>
              <a:rPr lang="uk-UA" sz="1600" b="1" u="sng" kern="1200" spc="7" dirty="0">
                <a:solidFill>
                  <a:srgbClr val="1F497D"/>
                </a:solidFill>
                <a:latin typeface="Trebuchet MS"/>
                <a:ea typeface="+mn-ea"/>
                <a:cs typeface="Trebuchet MS"/>
              </a:rPr>
              <a:t>які визначаються та затверджуються за відповідними переліками центральних органів виконавчої влади</a:t>
            </a:r>
            <a:r>
              <a:rPr lang="uk-UA" sz="1600" b="1" kern="1200" spc="7" dirty="0">
                <a:solidFill>
                  <a:srgbClr val="1F497D"/>
                </a:solidFill>
                <a:latin typeface="Trebuchet MS"/>
                <a:ea typeface="+mn-ea"/>
                <a:cs typeface="Trebuchet MS"/>
              </a:rPr>
              <a:t>: МЗС, Секретаріат Кабінету Міністрів України, ДЕСС, Мінекономіки, Мінстратегпром.</a:t>
            </a:r>
          </a:p>
        </p:txBody>
      </p:sp>
      <p:sp>
        <p:nvSpPr>
          <p:cNvPr id="6" name="Прямоугольник 2">
            <a:extLst>
              <a:ext uri="{FF2B5EF4-FFF2-40B4-BE49-F238E27FC236}">
                <a16:creationId xmlns:a16="http://schemas.microsoft.com/office/drawing/2014/main" id="{BBB082D2-03DC-5350-BB37-F2C4C68FEB5A}"/>
              </a:ext>
            </a:extLst>
          </p:cNvPr>
          <p:cNvSpPr/>
          <p:nvPr/>
        </p:nvSpPr>
        <p:spPr>
          <a:xfrm>
            <a:off x="164255" y="2462956"/>
            <a:ext cx="2472611" cy="3323987"/>
          </a:xfrm>
          <a:prstGeom prst="rect">
            <a:avLst/>
          </a:prstGeom>
        </p:spPr>
        <p:txBody>
          <a:bodyPr wrap="square">
            <a:spAutoFit/>
          </a:bodyPr>
          <a:lstStyle/>
          <a:p>
            <a:pPr algn="ctr"/>
            <a:r>
              <a:rPr lang="uk-UA" dirty="0">
                <a:ln>
                  <a:solidFill>
                    <a:srgbClr val="203965"/>
                  </a:solidFill>
                </a:ln>
                <a:solidFill>
                  <a:srgbClr val="203965"/>
                </a:solidFill>
              </a:rPr>
              <a:t>відповідно до </a:t>
            </a:r>
            <a:r>
              <a:rPr lang="uk-UA" u="sng" dirty="0">
                <a:ln>
                  <a:solidFill>
                    <a:srgbClr val="203965"/>
                  </a:solidFill>
                </a:ln>
                <a:solidFill>
                  <a:srgbClr val="203965"/>
                </a:solidFill>
              </a:rPr>
              <a:t>пункту 2</a:t>
            </a:r>
            <a:r>
              <a:rPr lang="uk-UA" dirty="0">
                <a:ln>
                  <a:solidFill>
                    <a:srgbClr val="203965"/>
                  </a:solidFill>
                </a:ln>
                <a:solidFill>
                  <a:srgbClr val="203965"/>
                </a:solidFill>
              </a:rPr>
              <a:t>  КРИТЕРІЇ</a:t>
            </a:r>
            <a:r>
              <a:rPr lang="ru-RU" dirty="0">
                <a:ln>
                  <a:solidFill>
                    <a:srgbClr val="203965"/>
                  </a:solidFill>
                </a:ln>
                <a:solidFill>
                  <a:srgbClr val="203965"/>
                </a:solidFill>
              </a:rPr>
              <a:t>В</a:t>
            </a:r>
            <a:r>
              <a:rPr lang="uk-UA" dirty="0">
                <a:ln>
                  <a:solidFill>
                    <a:srgbClr val="203965"/>
                  </a:solidFill>
                </a:ln>
                <a:solidFill>
                  <a:srgbClr val="203965"/>
                </a:solidFill>
              </a:rPr>
              <a:t> ТА ПОРЯДКУ,</a:t>
            </a:r>
          </a:p>
          <a:p>
            <a:pPr algn="ctr"/>
            <a:r>
              <a:rPr lang="uk-UA" dirty="0">
                <a:ln>
                  <a:solidFill>
                    <a:srgbClr val="203965"/>
                  </a:solidFill>
                </a:ln>
                <a:solidFill>
                  <a:srgbClr val="203965"/>
                </a:solidFill>
              </a:rPr>
              <a:t>за якими здійснюється визначення підприємств, установ та організацій, які є критично важливими для функціонування економіки та забезпечення життєдіяльності населення в особливий період, а також критично важливими для забезпечення потреб Збройних Сил, інших військових формувань в особливий період</a:t>
            </a:r>
          </a:p>
        </p:txBody>
      </p:sp>
    </p:spTree>
    <p:extLst>
      <p:ext uri="{BB962C8B-B14F-4D97-AF65-F5344CB8AC3E}">
        <p14:creationId xmlns:p14="http://schemas.microsoft.com/office/powerpoint/2010/main" val="3795952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69" name="Google Shape;369;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29791" y="6189717"/>
            <a:ext cx="1137629" cy="579460"/>
          </a:xfrm>
          <a:prstGeom prst="rect">
            <a:avLst/>
          </a:prstGeom>
          <a:noFill/>
          <a:ln>
            <a:noFill/>
          </a:ln>
        </p:spPr>
      </p:pic>
      <p:sp>
        <p:nvSpPr>
          <p:cNvPr id="8" name="Заголовок 7">
            <a:extLst>
              <a:ext uri="{FF2B5EF4-FFF2-40B4-BE49-F238E27FC236}">
                <a16:creationId xmlns:a16="http://schemas.microsoft.com/office/drawing/2014/main" id="{8FDCA92B-EDCD-863D-1662-145F845F665E}"/>
              </a:ext>
            </a:extLst>
          </p:cNvPr>
          <p:cNvSpPr>
            <a:spLocks noGrp="1"/>
          </p:cNvSpPr>
          <p:nvPr>
            <p:ph type="title"/>
          </p:nvPr>
        </p:nvSpPr>
        <p:spPr>
          <a:xfrm>
            <a:off x="486972" y="165388"/>
            <a:ext cx="7318085" cy="554870"/>
          </a:xfrm>
        </p:spPr>
        <p:txBody>
          <a:bodyPr/>
          <a:lstStyle/>
          <a:p>
            <a:r>
              <a:rPr lang="uk-UA" sz="2400" dirty="0">
                <a:latin typeface="Tahoma" panose="020B0604030504040204" pitchFamily="34" charset="0"/>
                <a:ea typeface="Tahoma" panose="020B0604030504040204" pitchFamily="34" charset="0"/>
                <a:cs typeface="Tahoma" panose="020B0604030504040204" pitchFamily="34" charset="0"/>
                <a:sym typeface="Nunito Sans"/>
              </a:rPr>
              <a:t>Постанова КМУ від 27 січня</a:t>
            </a:r>
            <a:r>
              <a:rPr lang="ru-RU" sz="2400" dirty="0">
                <a:latin typeface="Tahoma" panose="020B0604030504040204" pitchFamily="34" charset="0"/>
                <a:ea typeface="Tahoma" panose="020B0604030504040204" pitchFamily="34" charset="0"/>
                <a:cs typeface="Tahoma" panose="020B0604030504040204" pitchFamily="34" charset="0"/>
                <a:sym typeface="Nunito Sans"/>
              </a:rPr>
              <a:t> 2023 року № 76 </a:t>
            </a:r>
            <a:r>
              <a:rPr lang="uk-UA" sz="1200" dirty="0">
                <a:latin typeface="Tahoma" panose="020B0604030504040204" pitchFamily="34" charset="0"/>
                <a:ea typeface="Tahoma" panose="020B0604030504040204" pitchFamily="34" charset="0"/>
                <a:cs typeface="Tahoma" panose="020B0604030504040204" pitchFamily="34" charset="0"/>
                <a:sym typeface="Nunito Sans"/>
              </a:rPr>
              <a:t>(в редакції постанови Кабінету Міністрів України від 5 червня 2024 р. № 650)</a:t>
            </a:r>
            <a:endParaRPr lang="uk-UA" sz="1200" dirty="0">
              <a:latin typeface="Tahoma" panose="020B0604030504040204" pitchFamily="34" charset="0"/>
              <a:ea typeface="Tahoma" panose="020B0604030504040204" pitchFamily="34" charset="0"/>
              <a:cs typeface="Tahoma" panose="020B0604030504040204" pitchFamily="34" charset="0"/>
            </a:endParaRPr>
          </a:p>
        </p:txBody>
      </p:sp>
      <p:sp>
        <p:nvSpPr>
          <p:cNvPr id="4" name="Прямоугольник 3">
            <a:extLst>
              <a:ext uri="{FF2B5EF4-FFF2-40B4-BE49-F238E27FC236}">
                <a16:creationId xmlns:a16="http://schemas.microsoft.com/office/drawing/2014/main" id="{C389EE1E-045E-907E-2A2C-E4D9127BD9D8}"/>
              </a:ext>
            </a:extLst>
          </p:cNvPr>
          <p:cNvSpPr/>
          <p:nvPr/>
        </p:nvSpPr>
        <p:spPr>
          <a:xfrm>
            <a:off x="366899" y="1955526"/>
            <a:ext cx="2067319" cy="523220"/>
          </a:xfrm>
          <a:prstGeom prst="rect">
            <a:avLst/>
          </a:prstGeom>
        </p:spPr>
        <p:txBody>
          <a:bodyPr wrap="square">
            <a:spAutoFit/>
          </a:bodyPr>
          <a:lstStyle/>
          <a:p>
            <a:r>
              <a:rPr lang="uk-UA" sz="2800" dirty="0">
                <a:ln>
                  <a:solidFill>
                    <a:srgbClr val="203965"/>
                  </a:solidFill>
                </a:ln>
                <a:solidFill>
                  <a:srgbClr val="203965"/>
                </a:solidFill>
              </a:rPr>
              <a:t>Критерії (8)</a:t>
            </a:r>
          </a:p>
        </p:txBody>
      </p:sp>
      <p:cxnSp>
        <p:nvCxnSpPr>
          <p:cNvPr id="29" name="Прямая соединительная линия 28">
            <a:extLst>
              <a:ext uri="{FF2B5EF4-FFF2-40B4-BE49-F238E27FC236}">
                <a16:creationId xmlns:a16="http://schemas.microsoft.com/office/drawing/2014/main" id="{BDEB8CEF-C47D-4D93-2711-B0C718A1C353}"/>
              </a:ext>
            </a:extLst>
          </p:cNvPr>
          <p:cNvCxnSpPr/>
          <p:nvPr/>
        </p:nvCxnSpPr>
        <p:spPr>
          <a:xfrm>
            <a:off x="2852056" y="1089472"/>
            <a:ext cx="0" cy="5652000"/>
          </a:xfrm>
          <a:prstGeom prst="line">
            <a:avLst/>
          </a:prstGeom>
          <a:ln w="22225">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7" name="object 14">
            <a:extLst>
              <a:ext uri="{FF2B5EF4-FFF2-40B4-BE49-F238E27FC236}">
                <a16:creationId xmlns:a16="http://schemas.microsoft.com/office/drawing/2014/main" id="{6286EF12-CF75-8F15-3E38-73C5E206D5AF}"/>
              </a:ext>
            </a:extLst>
          </p:cNvPr>
          <p:cNvSpPr txBox="1"/>
          <p:nvPr/>
        </p:nvSpPr>
        <p:spPr>
          <a:xfrm>
            <a:off x="5156017" y="1856578"/>
            <a:ext cx="6870139" cy="1396535"/>
          </a:xfrm>
          <a:prstGeom prst="rect">
            <a:avLst/>
          </a:prstGeom>
        </p:spPr>
        <p:txBody>
          <a:bodyPr vert="horz" wrap="square" lIns="0" tIns="11429" rIns="0" bIns="0" rtlCol="0">
            <a:spAutoFit/>
          </a:bodyPr>
          <a:lstStyle/>
          <a:p>
            <a:pPr marL="8466" defTabSz="609539">
              <a:spcBef>
                <a:spcPts val="90"/>
              </a:spcBef>
              <a:buClrTx/>
              <a:tabLst>
                <a:tab pos="1301620" algn="l"/>
                <a:tab pos="2402176" algn="l"/>
              </a:tabLst>
            </a:pPr>
            <a:r>
              <a:rPr lang="uk-UA" sz="1800" b="1" kern="1200" spc="7" dirty="0">
                <a:solidFill>
                  <a:srgbClr val="1F497D"/>
                </a:solidFill>
                <a:latin typeface="Trebuchet MS"/>
                <a:ea typeface="+mn-ea"/>
                <a:cs typeface="Trebuchet MS"/>
              </a:rPr>
              <a:t>Мінімально необхідна кількість критеріїв для прийняття рішення про визначення підприємства, установи, організації, критично важливими для функціонування економіки та забезпечення життєдіяльності населення в особливий період</a:t>
            </a:r>
          </a:p>
        </p:txBody>
      </p:sp>
      <p:sp>
        <p:nvSpPr>
          <p:cNvPr id="6" name="Прямоугольник 2">
            <a:extLst>
              <a:ext uri="{FF2B5EF4-FFF2-40B4-BE49-F238E27FC236}">
                <a16:creationId xmlns:a16="http://schemas.microsoft.com/office/drawing/2014/main" id="{BBB082D2-03DC-5350-BB37-F2C4C68FEB5A}"/>
              </a:ext>
            </a:extLst>
          </p:cNvPr>
          <p:cNvSpPr/>
          <p:nvPr/>
        </p:nvSpPr>
        <p:spPr>
          <a:xfrm>
            <a:off x="164255" y="2462956"/>
            <a:ext cx="2472611" cy="3323987"/>
          </a:xfrm>
          <a:prstGeom prst="rect">
            <a:avLst/>
          </a:prstGeom>
        </p:spPr>
        <p:txBody>
          <a:bodyPr wrap="square">
            <a:spAutoFit/>
          </a:bodyPr>
          <a:lstStyle/>
          <a:p>
            <a:pPr algn="ctr"/>
            <a:r>
              <a:rPr lang="uk-UA" dirty="0">
                <a:ln>
                  <a:solidFill>
                    <a:srgbClr val="203965"/>
                  </a:solidFill>
                </a:ln>
                <a:solidFill>
                  <a:srgbClr val="203965"/>
                </a:solidFill>
              </a:rPr>
              <a:t>відповідно до </a:t>
            </a:r>
            <a:r>
              <a:rPr lang="uk-UA" u="sng" dirty="0">
                <a:ln>
                  <a:solidFill>
                    <a:srgbClr val="203965"/>
                  </a:solidFill>
                </a:ln>
                <a:solidFill>
                  <a:srgbClr val="203965"/>
                </a:solidFill>
              </a:rPr>
              <a:t>пункту 2</a:t>
            </a:r>
            <a:r>
              <a:rPr lang="uk-UA" dirty="0">
                <a:ln>
                  <a:solidFill>
                    <a:srgbClr val="203965"/>
                  </a:solidFill>
                </a:ln>
                <a:solidFill>
                  <a:srgbClr val="203965"/>
                </a:solidFill>
              </a:rPr>
              <a:t>  КРИТЕРІЇ</a:t>
            </a:r>
            <a:r>
              <a:rPr lang="ru-RU" dirty="0">
                <a:ln>
                  <a:solidFill>
                    <a:srgbClr val="203965"/>
                  </a:solidFill>
                </a:ln>
                <a:solidFill>
                  <a:srgbClr val="203965"/>
                </a:solidFill>
              </a:rPr>
              <a:t>В</a:t>
            </a:r>
            <a:r>
              <a:rPr lang="uk-UA" dirty="0">
                <a:ln>
                  <a:solidFill>
                    <a:srgbClr val="203965"/>
                  </a:solidFill>
                </a:ln>
                <a:solidFill>
                  <a:srgbClr val="203965"/>
                </a:solidFill>
              </a:rPr>
              <a:t> ТА ПОРЯДКУ,</a:t>
            </a:r>
          </a:p>
          <a:p>
            <a:pPr algn="ctr"/>
            <a:r>
              <a:rPr lang="uk-UA" dirty="0">
                <a:ln>
                  <a:solidFill>
                    <a:srgbClr val="203965"/>
                  </a:solidFill>
                </a:ln>
                <a:solidFill>
                  <a:srgbClr val="203965"/>
                </a:solidFill>
              </a:rPr>
              <a:t>за якими здійснюється визначення підприємств, установ та організацій, які є критично важливими для функціонування економіки та забезпечення життєдіяльності населення в особливий період, а також критично важливими для забезпечення потреб Збройних Сил, інших військових формувань в особливий період</a:t>
            </a:r>
          </a:p>
        </p:txBody>
      </p:sp>
      <p:sp>
        <p:nvSpPr>
          <p:cNvPr id="3" name="Google Shape;1954;p89">
            <a:extLst>
              <a:ext uri="{FF2B5EF4-FFF2-40B4-BE49-F238E27FC236}">
                <a16:creationId xmlns:a16="http://schemas.microsoft.com/office/drawing/2014/main" id="{57782CFC-0EF7-3F6D-FB0D-8DF2DACDD8CD}"/>
              </a:ext>
            </a:extLst>
          </p:cNvPr>
          <p:cNvSpPr/>
          <p:nvPr/>
        </p:nvSpPr>
        <p:spPr>
          <a:xfrm flipH="1">
            <a:off x="3555917" y="1885062"/>
            <a:ext cx="900751" cy="846161"/>
          </a:xfrm>
          <a:custGeom>
            <a:avLst/>
            <a:gdLst/>
            <a:ahLst/>
            <a:cxnLst/>
            <a:rect l="l" t="t" r="r" b="b"/>
            <a:pathLst>
              <a:path w="21600" h="21600" extrusionOk="0">
                <a:moveTo>
                  <a:pt x="10800" y="0"/>
                </a:moveTo>
                <a:lnTo>
                  <a:pt x="10800" y="0"/>
                </a:ln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FFC000"/>
          </a:solidFill>
          <a:ln>
            <a:noFill/>
          </a:ln>
        </p:spPr>
        <p:txBody>
          <a:bodyPr spcFirstLastPara="1" wrap="square" lIns="84375" tIns="42175" rIns="84375" bIns="42175" anchor="ctr" anchorCtr="0">
            <a:noAutofit/>
          </a:bodyPr>
          <a:lstStyle/>
          <a:p>
            <a:pPr marL="0" marR="0" lvl="0" indent="0" algn="ctr" rtl="0">
              <a:spcBef>
                <a:spcPts val="0"/>
              </a:spcBef>
              <a:spcAft>
                <a:spcPts val="0"/>
              </a:spcAft>
              <a:buNone/>
            </a:pPr>
            <a:r>
              <a:rPr lang="uk-UA" sz="4800" b="1" dirty="0">
                <a:solidFill>
                  <a:schemeClr val="bg2"/>
                </a:solidFill>
                <a:latin typeface="Tahoma" panose="020B0604030504040204" pitchFamily="34" charset="0"/>
                <a:ea typeface="Tahoma" panose="020B0604030504040204" pitchFamily="34" charset="0"/>
                <a:cs typeface="Tahoma" panose="020B0604030504040204" pitchFamily="34" charset="0"/>
                <a:sym typeface="Arial"/>
              </a:rPr>
              <a:t>3</a:t>
            </a:r>
            <a:endParaRPr sz="4800" b="1" dirty="0">
              <a:solidFill>
                <a:schemeClr val="bg2"/>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7" name="object 14">
            <a:extLst>
              <a:ext uri="{FF2B5EF4-FFF2-40B4-BE49-F238E27FC236}">
                <a16:creationId xmlns:a16="http://schemas.microsoft.com/office/drawing/2014/main" id="{3D442D0F-782C-6FE6-334E-A0DEA47BCCAF}"/>
              </a:ext>
            </a:extLst>
          </p:cNvPr>
          <p:cNvSpPr txBox="1"/>
          <p:nvPr/>
        </p:nvSpPr>
        <p:spPr>
          <a:xfrm>
            <a:off x="3555916" y="2844607"/>
            <a:ext cx="991629" cy="288540"/>
          </a:xfrm>
          <a:prstGeom prst="rect">
            <a:avLst/>
          </a:prstGeom>
        </p:spPr>
        <p:txBody>
          <a:bodyPr vert="horz" wrap="square" lIns="0" tIns="11429" rIns="0" bIns="0" rtlCol="0">
            <a:spAutoFit/>
          </a:bodyPr>
          <a:lstStyle/>
          <a:p>
            <a:pPr marL="8466" defTabSz="609539">
              <a:spcBef>
                <a:spcPts val="90"/>
              </a:spcBef>
              <a:buClrTx/>
              <a:tabLst>
                <a:tab pos="1301620" algn="l"/>
                <a:tab pos="2402176" algn="l"/>
              </a:tabLst>
            </a:pPr>
            <a:r>
              <a:rPr lang="uk-UA" sz="1800" b="1" kern="1200" spc="7" dirty="0">
                <a:solidFill>
                  <a:srgbClr val="1F497D"/>
                </a:solidFill>
                <a:latin typeface="Trebuchet MS"/>
                <a:ea typeface="+mn-ea"/>
                <a:cs typeface="Trebuchet MS"/>
              </a:rPr>
              <a:t>Критерії</a:t>
            </a:r>
          </a:p>
        </p:txBody>
      </p:sp>
      <p:grpSp>
        <p:nvGrpSpPr>
          <p:cNvPr id="9" name="Групувати 8">
            <a:extLst>
              <a:ext uri="{FF2B5EF4-FFF2-40B4-BE49-F238E27FC236}">
                <a16:creationId xmlns:a16="http://schemas.microsoft.com/office/drawing/2014/main" id="{D5226B04-3103-E09D-06D0-FFFF7EFE31BB}"/>
              </a:ext>
            </a:extLst>
          </p:cNvPr>
          <p:cNvGrpSpPr/>
          <p:nvPr/>
        </p:nvGrpSpPr>
        <p:grpSpPr>
          <a:xfrm>
            <a:off x="4698549" y="2171708"/>
            <a:ext cx="234592" cy="272867"/>
            <a:chOff x="1395778" y="863341"/>
            <a:chExt cx="234592" cy="272867"/>
          </a:xfrm>
        </p:grpSpPr>
        <p:sp>
          <p:nvSpPr>
            <p:cNvPr id="10" name="Стрілка: вправо 9">
              <a:extLst>
                <a:ext uri="{FF2B5EF4-FFF2-40B4-BE49-F238E27FC236}">
                  <a16:creationId xmlns:a16="http://schemas.microsoft.com/office/drawing/2014/main" id="{2A8ED48B-3574-A0AB-DF17-21337E87DC2B}"/>
                </a:ext>
              </a:extLst>
            </p:cNvPr>
            <p:cNvSpPr/>
            <p:nvPr/>
          </p:nvSpPr>
          <p:spPr>
            <a:xfrm>
              <a:off x="1395778" y="863341"/>
              <a:ext cx="234592" cy="272867"/>
            </a:xfrm>
            <a:prstGeom prst="rightArrow">
              <a:avLst>
                <a:gd name="adj1" fmla="val 60000"/>
                <a:gd name="adj2" fmla="val 50000"/>
              </a:avLst>
            </a:prstGeom>
            <a:solidFill>
              <a:srgbClr val="FEBF0E"/>
            </a:solidFill>
            <a:ln>
              <a:solidFill>
                <a:srgbClr val="FEBF0E"/>
              </a:solidFill>
            </a:ln>
          </p:spPr>
          <p:style>
            <a:lnRef idx="0">
              <a:scrgbClr r="0" g="0" b="0"/>
            </a:lnRef>
            <a:fillRef idx="1">
              <a:scrgbClr r="0" g="0" b="0"/>
            </a:fillRef>
            <a:effectRef idx="1">
              <a:schemeClr val="accent6">
                <a:shade val="90000"/>
                <a:hueOff val="0"/>
                <a:satOff val="0"/>
                <a:lumOff val="0"/>
                <a:alphaOff val="0"/>
              </a:schemeClr>
            </a:effectRef>
            <a:fontRef idx="minor">
              <a:schemeClr val="lt1"/>
            </a:fontRef>
          </p:style>
        </p:sp>
        <p:sp>
          <p:nvSpPr>
            <p:cNvPr id="11" name="Стрілка: вправо 4">
              <a:extLst>
                <a:ext uri="{FF2B5EF4-FFF2-40B4-BE49-F238E27FC236}">
                  <a16:creationId xmlns:a16="http://schemas.microsoft.com/office/drawing/2014/main" id="{8F078021-3E12-CD2E-DF21-98AA4751A8FA}"/>
                </a:ext>
              </a:extLst>
            </p:cNvPr>
            <p:cNvSpPr txBox="1"/>
            <p:nvPr/>
          </p:nvSpPr>
          <p:spPr>
            <a:xfrm>
              <a:off x="1395778" y="917914"/>
              <a:ext cx="164214" cy="1637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ru-RU" sz="1200" kern="1200" dirty="0"/>
            </a:p>
          </p:txBody>
        </p:sp>
      </p:grpSp>
      <p:sp>
        <p:nvSpPr>
          <p:cNvPr id="12" name="object 14">
            <a:extLst>
              <a:ext uri="{FF2B5EF4-FFF2-40B4-BE49-F238E27FC236}">
                <a16:creationId xmlns:a16="http://schemas.microsoft.com/office/drawing/2014/main" id="{AF1313ED-D4E7-647D-F4B3-957D77AE8AFB}"/>
              </a:ext>
            </a:extLst>
          </p:cNvPr>
          <p:cNvSpPr txBox="1"/>
          <p:nvPr/>
        </p:nvSpPr>
        <p:spPr>
          <a:xfrm>
            <a:off x="5156018" y="4341680"/>
            <a:ext cx="6870139" cy="842537"/>
          </a:xfrm>
          <a:prstGeom prst="rect">
            <a:avLst/>
          </a:prstGeom>
        </p:spPr>
        <p:txBody>
          <a:bodyPr vert="horz" wrap="square" lIns="0" tIns="11429" rIns="0" bIns="0" rtlCol="0">
            <a:spAutoFit/>
          </a:bodyPr>
          <a:lstStyle/>
          <a:p>
            <a:pPr marL="8466" defTabSz="609539">
              <a:spcBef>
                <a:spcPts val="90"/>
              </a:spcBef>
              <a:buClrTx/>
              <a:tabLst>
                <a:tab pos="1301620" algn="l"/>
                <a:tab pos="2402176" algn="l"/>
              </a:tabLst>
            </a:pPr>
            <a:r>
              <a:rPr lang="uk-UA" sz="1800" b="1" kern="1200" spc="7" dirty="0">
                <a:solidFill>
                  <a:srgbClr val="1F497D"/>
                </a:solidFill>
                <a:latin typeface="Trebuchet MS"/>
                <a:ea typeface="+mn-ea"/>
                <a:cs typeface="Trebuchet MS"/>
              </a:rPr>
              <a:t>Мінімально необхідна кількість критеріїв для окремих підприємств, установ, організацій (</a:t>
            </a:r>
            <a:r>
              <a:rPr lang="uk-UA" sz="1800" b="1" u="sng" kern="1200" spc="7" dirty="0">
                <a:solidFill>
                  <a:srgbClr val="1F497D"/>
                </a:solidFill>
                <a:latin typeface="Trebuchet MS"/>
                <a:ea typeface="+mn-ea"/>
                <a:cs typeface="Trebuchet MS"/>
              </a:rPr>
              <a:t>зазначених в абзацах третьому – сьомому пункту 3</a:t>
            </a:r>
            <a:r>
              <a:rPr lang="uk-UA" sz="1800" b="1" kern="1200" spc="7" dirty="0">
                <a:solidFill>
                  <a:srgbClr val="1F497D"/>
                </a:solidFill>
                <a:latin typeface="Trebuchet MS"/>
                <a:ea typeface="+mn-ea"/>
                <a:cs typeface="Trebuchet MS"/>
              </a:rPr>
              <a:t> Критеріїв </a:t>
            </a:r>
            <a:r>
              <a:rPr lang="ru-RU" sz="1800" b="1" kern="1200" spc="7" dirty="0">
                <a:solidFill>
                  <a:srgbClr val="1F497D"/>
                </a:solidFill>
                <a:latin typeface="Trebuchet MS"/>
                <a:ea typeface="+mn-ea"/>
                <a:cs typeface="Trebuchet MS"/>
              </a:rPr>
              <a:t>та порядку)</a:t>
            </a:r>
            <a:endParaRPr lang="uk-UA" sz="1800" b="1" kern="1200" spc="7" dirty="0">
              <a:solidFill>
                <a:srgbClr val="1F497D"/>
              </a:solidFill>
              <a:latin typeface="Trebuchet MS"/>
              <a:ea typeface="+mn-ea"/>
              <a:cs typeface="Trebuchet MS"/>
            </a:endParaRPr>
          </a:p>
        </p:txBody>
      </p:sp>
      <p:sp>
        <p:nvSpPr>
          <p:cNvPr id="14" name="object 14">
            <a:extLst>
              <a:ext uri="{FF2B5EF4-FFF2-40B4-BE49-F238E27FC236}">
                <a16:creationId xmlns:a16="http://schemas.microsoft.com/office/drawing/2014/main" id="{E9F9AF7C-FF23-7FE4-8AB1-18A7BE60C5AA}"/>
              </a:ext>
            </a:extLst>
          </p:cNvPr>
          <p:cNvSpPr txBox="1"/>
          <p:nvPr/>
        </p:nvSpPr>
        <p:spPr>
          <a:xfrm>
            <a:off x="3555916" y="5402037"/>
            <a:ext cx="991629" cy="288540"/>
          </a:xfrm>
          <a:prstGeom prst="rect">
            <a:avLst/>
          </a:prstGeom>
        </p:spPr>
        <p:txBody>
          <a:bodyPr vert="horz" wrap="square" lIns="0" tIns="11429" rIns="0" bIns="0" rtlCol="0">
            <a:spAutoFit/>
          </a:bodyPr>
          <a:lstStyle/>
          <a:p>
            <a:pPr marL="8466" defTabSz="609539">
              <a:spcBef>
                <a:spcPts val="90"/>
              </a:spcBef>
              <a:buClrTx/>
              <a:tabLst>
                <a:tab pos="1301620" algn="l"/>
                <a:tab pos="2402176" algn="l"/>
              </a:tabLst>
            </a:pPr>
            <a:r>
              <a:rPr lang="uk-UA" sz="1800" b="1" kern="1200" spc="7" dirty="0">
                <a:solidFill>
                  <a:srgbClr val="1F497D"/>
                </a:solidFill>
                <a:latin typeface="Trebuchet MS"/>
                <a:ea typeface="+mn-ea"/>
                <a:cs typeface="Trebuchet MS"/>
              </a:rPr>
              <a:t>Критерії</a:t>
            </a:r>
          </a:p>
        </p:txBody>
      </p:sp>
      <p:grpSp>
        <p:nvGrpSpPr>
          <p:cNvPr id="15" name="Групувати 14">
            <a:extLst>
              <a:ext uri="{FF2B5EF4-FFF2-40B4-BE49-F238E27FC236}">
                <a16:creationId xmlns:a16="http://schemas.microsoft.com/office/drawing/2014/main" id="{FEE463AB-BED3-4E54-33BD-1E4871B843EB}"/>
              </a:ext>
            </a:extLst>
          </p:cNvPr>
          <p:cNvGrpSpPr/>
          <p:nvPr/>
        </p:nvGrpSpPr>
        <p:grpSpPr>
          <a:xfrm>
            <a:off x="4745467" y="4653835"/>
            <a:ext cx="234592" cy="272867"/>
            <a:chOff x="1395778" y="863341"/>
            <a:chExt cx="234592" cy="272867"/>
          </a:xfrm>
        </p:grpSpPr>
        <p:sp>
          <p:nvSpPr>
            <p:cNvPr id="16" name="Стрілка: вправо 15">
              <a:extLst>
                <a:ext uri="{FF2B5EF4-FFF2-40B4-BE49-F238E27FC236}">
                  <a16:creationId xmlns:a16="http://schemas.microsoft.com/office/drawing/2014/main" id="{C4B225F4-4C61-382D-86D0-5D0BA162C02A}"/>
                </a:ext>
              </a:extLst>
            </p:cNvPr>
            <p:cNvSpPr/>
            <p:nvPr/>
          </p:nvSpPr>
          <p:spPr>
            <a:xfrm>
              <a:off x="1395778" y="863341"/>
              <a:ext cx="234592" cy="272867"/>
            </a:xfrm>
            <a:prstGeom prst="rightArrow">
              <a:avLst>
                <a:gd name="adj1" fmla="val 60000"/>
                <a:gd name="adj2" fmla="val 50000"/>
              </a:avLst>
            </a:prstGeom>
            <a:solidFill>
              <a:srgbClr val="FEBF0E"/>
            </a:solidFill>
            <a:ln>
              <a:solidFill>
                <a:srgbClr val="FEBF0E"/>
              </a:solidFill>
            </a:ln>
          </p:spPr>
          <p:style>
            <a:lnRef idx="0">
              <a:scrgbClr r="0" g="0" b="0"/>
            </a:lnRef>
            <a:fillRef idx="1">
              <a:scrgbClr r="0" g="0" b="0"/>
            </a:fillRef>
            <a:effectRef idx="1">
              <a:schemeClr val="accent6">
                <a:shade val="90000"/>
                <a:hueOff val="0"/>
                <a:satOff val="0"/>
                <a:lumOff val="0"/>
                <a:alphaOff val="0"/>
              </a:schemeClr>
            </a:effectRef>
            <a:fontRef idx="minor">
              <a:schemeClr val="lt1"/>
            </a:fontRef>
          </p:style>
        </p:sp>
        <p:sp>
          <p:nvSpPr>
            <p:cNvPr id="17" name="Стрілка: вправо 4">
              <a:extLst>
                <a:ext uri="{FF2B5EF4-FFF2-40B4-BE49-F238E27FC236}">
                  <a16:creationId xmlns:a16="http://schemas.microsoft.com/office/drawing/2014/main" id="{32CF4442-E3CF-0E09-69A2-53419052F186}"/>
                </a:ext>
              </a:extLst>
            </p:cNvPr>
            <p:cNvSpPr txBox="1"/>
            <p:nvPr/>
          </p:nvSpPr>
          <p:spPr>
            <a:xfrm>
              <a:off x="1395778" y="917914"/>
              <a:ext cx="164214" cy="1637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ru-RU" sz="1200" kern="1200" dirty="0"/>
            </a:p>
          </p:txBody>
        </p:sp>
      </p:grpSp>
      <p:sp>
        <p:nvSpPr>
          <p:cNvPr id="18" name="Google Shape;1954;p89">
            <a:extLst>
              <a:ext uri="{FF2B5EF4-FFF2-40B4-BE49-F238E27FC236}">
                <a16:creationId xmlns:a16="http://schemas.microsoft.com/office/drawing/2014/main" id="{0A1E2EBC-D061-CE0A-895A-5C7F033982CF}"/>
              </a:ext>
            </a:extLst>
          </p:cNvPr>
          <p:cNvSpPr/>
          <p:nvPr/>
        </p:nvSpPr>
        <p:spPr>
          <a:xfrm flipH="1">
            <a:off x="3555916" y="4389433"/>
            <a:ext cx="881747" cy="900000"/>
          </a:xfrm>
          <a:custGeom>
            <a:avLst/>
            <a:gdLst/>
            <a:ahLst/>
            <a:cxnLst/>
            <a:rect l="l" t="t" r="r" b="b"/>
            <a:pathLst>
              <a:path w="21600" h="21600" extrusionOk="0">
                <a:moveTo>
                  <a:pt x="10800" y="0"/>
                </a:moveTo>
                <a:lnTo>
                  <a:pt x="10800" y="0"/>
                </a:ln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FFC000"/>
          </a:solidFill>
          <a:ln>
            <a:noFill/>
          </a:ln>
        </p:spPr>
        <p:txBody>
          <a:bodyPr spcFirstLastPara="1" wrap="square" lIns="84375" tIns="42175" rIns="84375" bIns="42175" anchor="ctr" anchorCtr="0">
            <a:noAutofit/>
          </a:bodyPr>
          <a:lstStyle/>
          <a:p>
            <a:pPr marL="0" marR="0" lvl="0" indent="0" algn="ctr" rtl="0">
              <a:spcBef>
                <a:spcPts val="0"/>
              </a:spcBef>
              <a:spcAft>
                <a:spcPts val="0"/>
              </a:spcAft>
              <a:buNone/>
            </a:pPr>
            <a:r>
              <a:rPr lang="uk-UA" sz="4800" b="1" dirty="0">
                <a:solidFill>
                  <a:schemeClr val="bg2"/>
                </a:solidFill>
                <a:latin typeface="Tahoma" panose="020B0604030504040204" pitchFamily="34" charset="0"/>
                <a:ea typeface="Tahoma" panose="020B0604030504040204" pitchFamily="34" charset="0"/>
                <a:cs typeface="Tahoma" panose="020B0604030504040204" pitchFamily="34" charset="0"/>
                <a:sym typeface="Arial"/>
              </a:rPr>
              <a:t>2</a:t>
            </a:r>
            <a:endParaRPr sz="4800" b="1" dirty="0">
              <a:solidFill>
                <a:schemeClr val="bg2"/>
              </a:solidFill>
              <a:latin typeface="Tahoma" panose="020B0604030504040204" pitchFamily="34" charset="0"/>
              <a:ea typeface="Tahoma" panose="020B0604030504040204" pitchFamily="34" charset="0"/>
              <a:cs typeface="Tahoma" panose="020B0604030504040204" pitchFamily="34" charset="0"/>
              <a:sym typeface="Arial"/>
            </a:endParaRPr>
          </a:p>
        </p:txBody>
      </p:sp>
    </p:spTree>
    <p:extLst>
      <p:ext uri="{BB962C8B-B14F-4D97-AF65-F5344CB8AC3E}">
        <p14:creationId xmlns:p14="http://schemas.microsoft.com/office/powerpoint/2010/main" val="507633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4056</TotalTime>
  <Words>4686</Words>
  <Application>Microsoft Office PowerPoint</Application>
  <PresentationFormat>Довільний</PresentationFormat>
  <Paragraphs>219</Paragraphs>
  <Slides>22</Slides>
  <Notes>21</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22</vt:i4>
      </vt:variant>
    </vt:vector>
  </HeadingPairs>
  <TitlesOfParts>
    <vt:vector size="28" baseType="lpstr">
      <vt:lpstr>Arial</vt:lpstr>
      <vt:lpstr>Calibri</vt:lpstr>
      <vt:lpstr>Trebuchet MS</vt:lpstr>
      <vt:lpstr>Tahoma</vt:lpstr>
      <vt:lpstr>Quattrocento Sans</vt:lpstr>
      <vt:lpstr>Office Theme</vt:lpstr>
      <vt:lpstr>Презентація PowerPoint</vt:lpstr>
      <vt:lpstr>Нормативно правові документи</vt:lpstr>
      <vt:lpstr>Інформація щодо можливості визначення на територіальному рівні </vt:lpstr>
      <vt:lpstr>Постанова КМУ від 27 січня 2023 року № 76 (в редакції постанови Кабінету Міністрів України від 5 червня 2024 р. № 650)</vt:lpstr>
      <vt:lpstr>Постанова КМУ від 27 січня 2023 року № 76 (в редакції постанови Кабінету Міністрів України від 5 червня 2024 р. № 650)</vt:lpstr>
      <vt:lpstr>Постанова КМУ від 27 січня 2023 року № 76 (в редакції постанови Кабінету Міністрів України від 5 червня 2024 р. № 650)</vt:lpstr>
      <vt:lpstr>Інформація щодо розрахунку заробітної плати </vt:lpstr>
      <vt:lpstr>Постанова КМУ від 27 січня 2023 року № 76 (в редакції постанови Кабінету Міністрів України від 5 червня 2024 р. № 650)</vt:lpstr>
      <vt:lpstr>Постанова КМУ від 27 січня 2023 року № 76 (в редакції постанови Кабінету Міністрів України від 5 червня 2024 р. № 650)</vt:lpstr>
      <vt:lpstr>Абзаци третій – сьомий пункту 3 Критеріїв та порядку </vt:lpstr>
      <vt:lpstr>Підпункт 4 пункту 2 Критеріїв та порядку </vt:lpstr>
      <vt:lpstr>Розпорядження Чернівецької обласної державної адміністрації  (обласної військової адміністрації) від 09 вересня 2025 року № 1218-р </vt:lpstr>
      <vt:lpstr>Розпорядження Чернівецької обласної державної адміністрації  (обласної військової адміністрації) від 09 вересня 2025 року № 1218-р </vt:lpstr>
      <vt:lpstr>Розпорядження Чернівецької обласної державної адміністрації  (обласної військової адміністрації) від 09 вересня 2025 року № 1218-р </vt:lpstr>
      <vt:lpstr>Розпорядження Чернівецької обласної державної адміністрації  (обласної військової адміністрації) від 09 вересня 2025 року № 1218-р </vt:lpstr>
      <vt:lpstr>Розпорядження Чернівецької обласної державної адміністрації  (обласної військової адміністрації) від 09 вересня 2025 року № 1218-р </vt:lpstr>
      <vt:lpstr>Розпорядження Чернівецької обласної державної адміністрації  (обласної військової адміністрації) від 09 вересня 2025 року № 1218-р </vt:lpstr>
      <vt:lpstr>Критерії, які найчастіше використовуватимуться суб’єктами господарювання в області </vt:lpstr>
      <vt:lpstr>Порядок дій </vt:lpstr>
      <vt:lpstr>Інша важлива інформація </vt:lpstr>
      <vt:lpstr>Бронювання військовозобов’язаних</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Пользователь</cp:lastModifiedBy>
  <cp:revision>567</cp:revision>
  <cp:lastPrinted>2025-01-17T09:30:52Z</cp:lastPrinted>
  <dcterms:created xsi:type="dcterms:W3CDTF">2006-08-16T00:00:00Z</dcterms:created>
  <dcterms:modified xsi:type="dcterms:W3CDTF">2025-10-03T10:12:48Z</dcterms:modified>
</cp:coreProperties>
</file>