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83" r:id="rId3"/>
    <p:sldId id="281" r:id="rId4"/>
    <p:sldId id="257" r:id="rId5"/>
    <p:sldId id="284" r:id="rId6"/>
    <p:sldId id="298" r:id="rId7"/>
    <p:sldId id="286" r:id="rId8"/>
    <p:sldId id="295" r:id="rId9"/>
    <p:sldId id="258" r:id="rId10"/>
    <p:sldId id="293" r:id="rId11"/>
    <p:sldId id="299" r:id="rId12"/>
    <p:sldId id="260" r:id="rId13"/>
    <p:sldId id="288" r:id="rId14"/>
    <p:sldId id="261" r:id="rId15"/>
    <p:sldId id="300" r:id="rId16"/>
    <p:sldId id="301" r:id="rId17"/>
    <p:sldId id="302" r:id="rId18"/>
    <p:sldId id="289" r:id="rId19"/>
    <p:sldId id="262" r:id="rId20"/>
    <p:sldId id="296" r:id="rId21"/>
    <p:sldId id="264" r:id="rId22"/>
    <p:sldId id="266" r:id="rId23"/>
    <p:sldId id="267" r:id="rId24"/>
    <p:sldId id="292" r:id="rId25"/>
    <p:sldId id="291" r:id="rId26"/>
    <p:sldId id="272" r:id="rId27"/>
    <p:sldId id="290" r:id="rId28"/>
    <p:sldId id="274" r:id="rId29"/>
    <p:sldId id="275" r:id="rId30"/>
    <p:sldId id="297" r:id="rId31"/>
    <p:sldId id="276" r:id="rId32"/>
    <p:sldId id="277" r:id="rId33"/>
    <p:sldId id="278" r:id="rId34"/>
    <p:sldId id="279" r:id="rId35"/>
    <p:sldId id="28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1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6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7618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323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712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26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37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4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4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5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4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4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9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8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6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6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8607" y="242740"/>
            <a:ext cx="10171522" cy="2377912"/>
          </a:xfrm>
        </p:spPr>
        <p:txBody>
          <a:bodyPr>
            <a:noAutofit/>
          </a:bodyPr>
          <a:lstStyle/>
          <a:p>
            <a:pPr algn="ctr"/>
            <a:r>
              <a:rPr lang="ru-RU" b="1" dirty="0" err="1" smtClean="0"/>
              <a:t>Український</a:t>
            </a:r>
            <a:r>
              <a:rPr lang="ru-RU" b="1" dirty="0" smtClean="0"/>
              <a:t> </a:t>
            </a:r>
            <a:r>
              <a:rPr lang="ru-RU" b="1" dirty="0" err="1" smtClean="0"/>
              <a:t>жіночий</a:t>
            </a:r>
            <a:r>
              <a:rPr lang="ru-RU" b="1" dirty="0" smtClean="0"/>
              <a:t> </a:t>
            </a:r>
            <a:r>
              <a:rPr lang="ru-RU" b="1" dirty="0" err="1" smtClean="0"/>
              <a:t>рух</a:t>
            </a:r>
            <a:r>
              <a:rPr lang="ru-RU" b="1" dirty="0" smtClean="0"/>
              <a:t>: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емансипації</a:t>
            </a:r>
            <a:r>
              <a:rPr lang="ru-RU" b="1" dirty="0"/>
              <a:t> </a:t>
            </a:r>
            <a:r>
              <a:rPr lang="ru-RU" b="1" dirty="0" smtClean="0"/>
              <a:t>до </a:t>
            </a:r>
            <a:r>
              <a:rPr lang="ru-RU" b="1" dirty="0" err="1" smtClean="0"/>
              <a:t>сучасності</a:t>
            </a:r>
            <a:endParaRPr lang="uk-UA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2070" y="2724346"/>
            <a:ext cx="6249970" cy="3959257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uk-UA" sz="1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ТЕТЯНА МЕДІНА</a:t>
            </a:r>
          </a:p>
          <a:p>
            <a:pPr algn="just"/>
            <a:r>
              <a:rPr lang="uk-UA" sz="1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соціологічних наук, доцент кафедри філософії та культурології</a:t>
            </a:r>
            <a:r>
              <a:rPr lang="uk-UA" sz="1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uk-UA" sz="1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1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повноважена з питань гендерної рівності,</a:t>
            </a:r>
          </a:p>
          <a:p>
            <a:pPr algn="just"/>
            <a:r>
              <a:rPr lang="uk-UA" sz="1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Чернівецький </a:t>
            </a:r>
            <a:r>
              <a:rPr lang="uk-UA" sz="1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університет імені Юрія Федьковича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19513"/>
            <a:ext cx="5358803" cy="27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04973" y="0"/>
            <a:ext cx="11010507" cy="772998"/>
          </a:xfrm>
        </p:spPr>
        <p:txBody>
          <a:bodyPr/>
          <a:lstStyle/>
          <a:p>
            <a:pPr algn="ctr"/>
            <a:r>
              <a:rPr lang="uk-UA" b="1" dirty="0" smtClean="0"/>
              <a:t>Вересень 1917 – Всеукраїнський жіночий з</a:t>
            </a:r>
            <a:r>
              <a:rPr lang="en-US" b="1" dirty="0" smtClean="0"/>
              <a:t>’</a:t>
            </a:r>
            <a:r>
              <a:rPr lang="uk-UA" b="1" dirty="0" err="1" smtClean="0"/>
              <a:t>їзд</a:t>
            </a:r>
            <a:endParaRPr lang="uk-UA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85740" y="911665"/>
            <a:ext cx="10670534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ВИМОГИ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рівноправного виборчого права для жінок</a:t>
            </a:r>
            <a:endParaRPr kumimoji="0" lang="uk-UA" alt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uk-UA" alt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озвиток освіти для жінок </a:t>
            </a:r>
            <a:r>
              <a:rPr lang="uk-UA" alt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kumimoji="0" lang="uk-UA" alt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основи для подолання соціальної нерівності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uk-UA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окращення соціально-економічних умов для жінок</a:t>
            </a:r>
            <a:r>
              <a:rPr kumimoji="0" lang="uk-UA" alt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проблеми працевлаштування, рівної оплати праці та захисту прав жінок </a:t>
            </a:r>
            <a:r>
              <a:rPr lang="uk-UA" alt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uk-UA" alt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умовах праці.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uk-UA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ктивна участь у державному будівництві</a:t>
            </a:r>
            <a:r>
              <a:rPr kumimoji="0" lang="uk-UA" alt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жінки повинні мати рівний доступ до політики, брати участь у формуванні нової української держави.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uk-UA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івність у шлюбі та сімейному житті</a:t>
            </a:r>
            <a:r>
              <a:rPr kumimoji="0" lang="uk-UA" alt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питання гендерної рівності в сім’ї, зокрема щодо прав на виховання дітей та майнові відносини.</a:t>
            </a:r>
          </a:p>
        </p:txBody>
      </p:sp>
    </p:spTree>
    <p:extLst>
      <p:ext uri="{BB962C8B-B14F-4D97-AF65-F5344CB8AC3E}">
        <p14:creationId xmlns:p14="http://schemas.microsoft.com/office/powerpoint/2010/main" val="17544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339"/>
            <a:ext cx="12075736" cy="62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6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" y="-6350"/>
            <a:ext cx="7315200" cy="68643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56604" y="235670"/>
            <a:ext cx="4581426" cy="27997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sz="2800" i="1" dirty="0"/>
              <a:t>«</a:t>
            </a:r>
            <a:r>
              <a:rPr lang="uk-UA" sz="2800" b="1" i="1" dirty="0"/>
              <a:t>Ніякої різниці в правах і обов’язках між чоловіком і жінкою право УНР не знає</a:t>
            </a:r>
            <a:r>
              <a:rPr lang="uk-UA" sz="2800" i="1" dirty="0"/>
              <a:t>».</a:t>
            </a:r>
            <a:endParaRPr lang="uk-UA" sz="2800" dirty="0"/>
          </a:p>
          <a:p>
            <a:pPr algn="r"/>
            <a:r>
              <a:rPr lang="uk-UA" sz="2800" dirty="0"/>
              <a:t>Цитата з Конституції УНР</a:t>
            </a:r>
            <a:r>
              <a:rPr lang="uk-UA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56604" y="4119513"/>
            <a:ext cx="4581426" cy="236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 Франції </a:t>
            </a:r>
            <a:r>
              <a:rPr lang="uk-UA" sz="2800" b="1" dirty="0" smtClean="0"/>
              <a:t>жінки отримали</a:t>
            </a:r>
            <a:r>
              <a:rPr lang="uk-UA" sz="2800" b="1" dirty="0"/>
              <a:t> виборче право лише у 1944 році, а у Швейцарії — аж у 1971-му</a:t>
            </a:r>
          </a:p>
        </p:txBody>
      </p:sp>
    </p:spTree>
    <p:extLst>
      <p:ext uri="{BB962C8B-B14F-4D97-AF65-F5344CB8AC3E}">
        <p14:creationId xmlns:p14="http://schemas.microsoft.com/office/powerpoint/2010/main" val="20105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zmist.org/media/uploads/RewRbDXJT-Romanivka_0001_-_Ukrainian_Women's_Unio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/>
          <a:stretch/>
        </p:blipFill>
        <p:spPr bwMode="auto">
          <a:xfrm>
            <a:off x="0" y="0"/>
            <a:ext cx="7533522" cy="45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025536" y="5007045"/>
            <a:ext cx="86542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«Товариство руських </a:t>
            </a:r>
            <a:r>
              <a:rPr lang="uk-UA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женщін</a:t>
            </a:r>
            <a:r>
              <a:rPr 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перейменовано на </a:t>
            </a:r>
          </a:p>
          <a:p>
            <a:pPr algn="ctr"/>
            <a:r>
              <a:rPr 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«Товариство українських </a:t>
            </a: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жінок</a:t>
            </a:r>
            <a:r>
              <a:rPr 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(1922), 1932 – перейшло до складу «Союзу українок»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74349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75456" cy="67457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88577" y="82793"/>
            <a:ext cx="434575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959 делегаток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представляли </a:t>
            </a: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 українських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жіночих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endParaRPr lang="uk-UA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6000 гостей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тому числі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Європи, США та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Канади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3000 жін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гімнасток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травень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1938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закриття організації через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язок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ОУН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0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85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0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28"/>
            <a:ext cx="12304675" cy="580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0" y="122548"/>
            <a:ext cx="12154774" cy="604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zmist.org/media/uploads/RZ19adAAF-unnam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780148" cy="57503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88534" y="5854046"/>
            <a:ext cx="6287680" cy="867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>
                <a:solidFill>
                  <a:schemeClr val="tx1"/>
                </a:solidFill>
              </a:rPr>
              <a:t>Радянський агітаційний плакат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33155" y="4590853"/>
            <a:ext cx="593888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015820" y="386499"/>
            <a:ext cx="4204354" cy="20550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подвійне навантаження на роботі та вдома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5816339" y="2727202"/>
            <a:ext cx="3780149" cy="18947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обмежений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єрний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ріст</a:t>
            </a:r>
          </a:p>
        </p:txBody>
      </p:sp>
      <p:sp>
        <p:nvSpPr>
          <p:cNvPr id="12" name="Овал 11"/>
          <p:cNvSpPr/>
          <p:nvPr/>
        </p:nvSpPr>
        <p:spPr>
          <a:xfrm>
            <a:off x="8220174" y="4979210"/>
            <a:ext cx="3742441" cy="15422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гендерні стереотипи</a:t>
            </a:r>
            <a:endParaRPr lang="uk-UA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929460" cy="68697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7996" y="243734"/>
            <a:ext cx="592946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Основні</a:t>
            </a:r>
            <a:r>
              <a:rPr lang="ru-RU" sz="2400" b="1" dirty="0"/>
              <a:t> </a:t>
            </a:r>
            <a:r>
              <a:rPr lang="ru-RU" sz="2400" b="1" dirty="0" err="1"/>
              <a:t>положення</a:t>
            </a:r>
            <a:r>
              <a:rPr lang="ru-RU" sz="2400" b="1" dirty="0"/>
              <a:t> </a:t>
            </a:r>
            <a:r>
              <a:rPr lang="ru-RU" sz="2400" b="1" dirty="0" err="1"/>
              <a:t>конвенції</a:t>
            </a:r>
            <a:r>
              <a:rPr lang="ru-RU" sz="2400" b="1" dirty="0"/>
              <a:t>:</a:t>
            </a:r>
          </a:p>
          <a:p>
            <a:pPr algn="just">
              <a:buFont typeface="+mj-lt"/>
              <a:buAutoNum type="arabicPeriod"/>
            </a:pPr>
            <a:r>
              <a:rPr lang="ru-RU" sz="2400" b="1" dirty="0" err="1"/>
              <a:t>Рівне</a:t>
            </a:r>
            <a:r>
              <a:rPr lang="ru-RU" sz="2400" b="1" dirty="0"/>
              <a:t> право голосу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/>
              <a:t>Жінкам</a:t>
            </a:r>
            <a:r>
              <a:rPr lang="ru-RU" sz="2400" dirty="0"/>
              <a:t> </a:t>
            </a:r>
            <a:r>
              <a:rPr lang="ru-RU" sz="2400" dirty="0" err="1"/>
              <a:t>надається</a:t>
            </a:r>
            <a:r>
              <a:rPr lang="ru-RU" sz="2400" dirty="0"/>
              <a:t> право </a:t>
            </a:r>
            <a:r>
              <a:rPr lang="ru-RU" sz="2400" dirty="0" err="1"/>
              <a:t>голосувати</a:t>
            </a:r>
            <a:r>
              <a:rPr lang="ru-RU" sz="2400" dirty="0"/>
              <a:t> на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виборах</a:t>
            </a:r>
            <a:r>
              <a:rPr lang="ru-RU" sz="2400" dirty="0"/>
              <a:t> на </a:t>
            </a:r>
            <a:r>
              <a:rPr lang="ru-RU" sz="2400" dirty="0" err="1"/>
              <a:t>рівних</a:t>
            </a:r>
            <a:r>
              <a:rPr lang="ru-RU" sz="2400" dirty="0"/>
              <a:t> засадах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чоловіками</a:t>
            </a:r>
            <a:r>
              <a:rPr lang="ru-RU" sz="2400" dirty="0"/>
              <a:t>, без </a:t>
            </a:r>
            <a:r>
              <a:rPr lang="ru-RU" sz="2400" dirty="0" err="1"/>
              <a:t>жодних</a:t>
            </a:r>
            <a:r>
              <a:rPr lang="ru-RU" sz="2400" dirty="0"/>
              <a:t> </a:t>
            </a:r>
            <a:r>
              <a:rPr lang="ru-RU" sz="2400" dirty="0" err="1"/>
              <a:t>дискримінацій</a:t>
            </a:r>
            <a:r>
              <a:rPr lang="ru-RU" sz="2400" dirty="0"/>
              <a:t> за </a:t>
            </a:r>
            <a:r>
              <a:rPr lang="ru-RU" sz="2400" dirty="0" err="1"/>
              <a:t>ознакою</a:t>
            </a:r>
            <a:r>
              <a:rPr lang="ru-RU" sz="2400" dirty="0"/>
              <a:t> </a:t>
            </a:r>
            <a:r>
              <a:rPr lang="ru-RU" sz="2400" dirty="0" err="1"/>
              <a:t>статі</a:t>
            </a:r>
            <a:r>
              <a:rPr lang="ru-RU" sz="2400" dirty="0"/>
              <a:t>.</a:t>
            </a:r>
          </a:p>
          <a:p>
            <a:pPr algn="just">
              <a:buFont typeface="+mj-lt"/>
              <a:buAutoNum type="arabicPeriod"/>
            </a:pPr>
            <a:r>
              <a:rPr lang="ru-RU" sz="2400" b="1" dirty="0" err="1"/>
              <a:t>Рівне</a:t>
            </a:r>
            <a:r>
              <a:rPr lang="ru-RU" sz="2400" b="1" dirty="0"/>
              <a:t> право </a:t>
            </a:r>
            <a:r>
              <a:rPr lang="ru-RU" sz="2400" b="1" dirty="0" err="1" smtClean="0"/>
              <a:t>обиратися</a:t>
            </a:r>
            <a:endParaRPr lang="ru-RU" sz="2400" b="1" dirty="0" smtClean="0"/>
          </a:p>
          <a:p>
            <a:pPr algn="just"/>
            <a:r>
              <a:rPr lang="ru-RU" sz="2400" dirty="0" err="1" smtClean="0"/>
              <a:t>Жінки</a:t>
            </a:r>
            <a:r>
              <a:rPr lang="ru-RU" sz="2400" dirty="0" smtClean="0"/>
              <a:t> </a:t>
            </a:r>
            <a:r>
              <a:rPr lang="ru-RU" sz="2400" dirty="0" err="1"/>
              <a:t>мають</a:t>
            </a:r>
            <a:r>
              <a:rPr lang="ru-RU" sz="2400" dirty="0"/>
              <a:t> право бути кандидатами на </a:t>
            </a:r>
            <a:r>
              <a:rPr lang="ru-RU" sz="2400" dirty="0" err="1"/>
              <a:t>виборах</a:t>
            </a:r>
            <a:r>
              <a:rPr lang="ru-RU" sz="2400" dirty="0"/>
              <a:t> і </a:t>
            </a:r>
            <a:r>
              <a:rPr lang="ru-RU" sz="2400" dirty="0" err="1"/>
              <a:t>займати</a:t>
            </a:r>
            <a:r>
              <a:rPr lang="ru-RU" sz="2400" dirty="0"/>
              <a:t> </a:t>
            </a:r>
            <a:r>
              <a:rPr lang="ru-RU" sz="2400" dirty="0" err="1"/>
              <a:t>виборні</a:t>
            </a:r>
            <a:r>
              <a:rPr lang="ru-RU" sz="2400" dirty="0"/>
              <a:t> посади на тих самих </a:t>
            </a:r>
            <a:r>
              <a:rPr lang="ru-RU" sz="2400" dirty="0" err="1"/>
              <a:t>умовах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й </a:t>
            </a:r>
            <a:r>
              <a:rPr lang="ru-RU" sz="2400" dirty="0" err="1" smtClean="0"/>
              <a:t>чоловіки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b="1" dirty="0" smtClean="0"/>
              <a:t>3.Рівний </a:t>
            </a:r>
            <a:r>
              <a:rPr lang="ru-RU" sz="2400" b="1" dirty="0"/>
              <a:t>доступ до </a:t>
            </a:r>
            <a:r>
              <a:rPr lang="ru-RU" sz="2400" b="1" dirty="0" err="1"/>
              <a:t>державних</a:t>
            </a:r>
            <a:r>
              <a:rPr lang="ru-RU" sz="2400" b="1" dirty="0"/>
              <a:t> посад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/>
              <a:t>Конвенція</a:t>
            </a:r>
            <a:r>
              <a:rPr lang="ru-RU" sz="2400" dirty="0"/>
              <a:t> </a:t>
            </a:r>
            <a:r>
              <a:rPr lang="ru-RU" sz="2400" dirty="0" err="1"/>
              <a:t>гарантує</a:t>
            </a:r>
            <a:r>
              <a:rPr lang="ru-RU" sz="2400" dirty="0"/>
              <a:t> </a:t>
            </a:r>
            <a:r>
              <a:rPr lang="ru-RU" sz="2400" dirty="0" err="1"/>
              <a:t>жінкам</a:t>
            </a:r>
            <a:r>
              <a:rPr lang="ru-RU" sz="2400" dirty="0"/>
              <a:t> право </a:t>
            </a:r>
            <a:r>
              <a:rPr lang="ru-RU" sz="2400" dirty="0" err="1"/>
              <a:t>обіймати</a:t>
            </a:r>
            <a:r>
              <a:rPr lang="ru-RU" sz="2400" dirty="0"/>
              <a:t> </a:t>
            </a:r>
            <a:r>
              <a:rPr lang="ru-RU" sz="2400" dirty="0" err="1"/>
              <a:t>державні</a:t>
            </a:r>
            <a:r>
              <a:rPr lang="ru-RU" sz="2400" dirty="0"/>
              <a:t> посади та </a:t>
            </a:r>
            <a:r>
              <a:rPr lang="ru-RU" sz="2400" dirty="0" err="1"/>
              <a:t>брати</a:t>
            </a:r>
            <a:r>
              <a:rPr lang="ru-RU" sz="2400" dirty="0"/>
              <a:t> участь у </a:t>
            </a:r>
            <a:r>
              <a:rPr lang="ru-RU" sz="2400" dirty="0" err="1"/>
              <a:t>формуванні</a:t>
            </a:r>
            <a:r>
              <a:rPr lang="ru-RU" sz="2400" dirty="0"/>
              <a:t> </a:t>
            </a:r>
            <a:r>
              <a:rPr lang="ru-RU" sz="2400" dirty="0" err="1"/>
              <a:t>політики</a:t>
            </a:r>
            <a:r>
              <a:rPr lang="ru-RU" sz="2400" dirty="0"/>
              <a:t> </a:t>
            </a:r>
            <a:r>
              <a:rPr lang="ru-RU" sz="2400" dirty="0" err="1"/>
              <a:t>держави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000" dirty="0" err="1" smtClean="0"/>
              <a:t>Конвенцію</a:t>
            </a:r>
            <a:r>
              <a:rPr lang="ru-RU" sz="2000" dirty="0" smtClean="0"/>
              <a:t> </a:t>
            </a:r>
            <a:r>
              <a:rPr lang="ru-RU" sz="2000" dirty="0" err="1"/>
              <a:t>ратифікували</a:t>
            </a:r>
            <a:r>
              <a:rPr lang="ru-RU" sz="2000" dirty="0"/>
              <a:t> </a:t>
            </a:r>
            <a:r>
              <a:rPr lang="ru-RU" sz="2000" dirty="0" err="1"/>
              <a:t>понад</a:t>
            </a:r>
            <a:r>
              <a:rPr lang="ru-RU" sz="2000" dirty="0"/>
              <a:t> 120 держав</a:t>
            </a:r>
          </a:p>
        </p:txBody>
      </p:sp>
    </p:spTree>
    <p:extLst>
      <p:ext uri="{BB962C8B-B14F-4D97-AF65-F5344CB8AC3E}">
        <p14:creationId xmlns:p14="http://schemas.microsoft.com/office/powerpoint/2010/main" val="111925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76600" y="838986"/>
            <a:ext cx="8915400" cy="346906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uk-UA" sz="3600" dirty="0"/>
              <a:t>“</a:t>
            </a:r>
            <a:r>
              <a:rPr lang="uk-UA" sz="3600" i="1" dirty="0"/>
              <a:t>Жіночий рух діє у всіх жінках, навіть коли вони цього не знають і цього не хочуть, — навіть, коли вони на словах його відрікаються</a:t>
            </a:r>
            <a:r>
              <a:rPr lang="uk-UA" sz="3600" dirty="0" smtClean="0"/>
              <a:t>” </a:t>
            </a:r>
          </a:p>
          <a:p>
            <a:pPr marL="0" indent="0" algn="r">
              <a:buNone/>
            </a:pPr>
            <a:r>
              <a:rPr lang="uk-UA" sz="3600" b="1" dirty="0" smtClean="0"/>
              <a:t>Мілена Рудницька</a:t>
            </a:r>
            <a:r>
              <a:rPr lang="uk-UA" sz="3600" dirty="0" smtClean="0"/>
              <a:t> 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866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74177" y="188536"/>
            <a:ext cx="5335571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білль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права» для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Договір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ратифікований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державами</a:t>
            </a:r>
          </a:p>
          <a:p>
            <a:r>
              <a:rPr lang="uk-UA" sz="2400" b="1" dirty="0"/>
              <a:t>Основні положення</a:t>
            </a:r>
          </a:p>
          <a:p>
            <a:r>
              <a:rPr lang="uk-UA" sz="2400" dirty="0"/>
              <a:t>Визначення дискримінації щодо жінок</a:t>
            </a:r>
            <a:br>
              <a:rPr lang="uk-UA" sz="2400" dirty="0"/>
            </a:br>
            <a:r>
              <a:rPr lang="uk-UA" sz="2400" dirty="0" smtClean="0"/>
              <a:t>Політична </a:t>
            </a:r>
            <a:r>
              <a:rPr lang="uk-UA" sz="2400" dirty="0"/>
              <a:t>рівність</a:t>
            </a:r>
          </a:p>
          <a:p>
            <a:r>
              <a:rPr lang="uk-UA" sz="2400" dirty="0" smtClean="0"/>
              <a:t>Освіта </a:t>
            </a:r>
            <a:r>
              <a:rPr lang="uk-UA" sz="2400" dirty="0"/>
              <a:t>та професійна діяльність</a:t>
            </a:r>
          </a:p>
          <a:p>
            <a:r>
              <a:rPr lang="uk-UA" sz="2400" dirty="0" smtClean="0"/>
              <a:t>Рівність </a:t>
            </a:r>
            <a:r>
              <a:rPr lang="uk-UA" sz="2400" dirty="0"/>
              <a:t>у сімейному житті</a:t>
            </a:r>
          </a:p>
          <a:p>
            <a:r>
              <a:rPr lang="uk-UA" sz="2400" dirty="0" smtClean="0"/>
              <a:t>Захист </a:t>
            </a:r>
            <a:r>
              <a:rPr lang="uk-UA" sz="2400" dirty="0"/>
              <a:t>від насильства</a:t>
            </a:r>
          </a:p>
          <a:p>
            <a:r>
              <a:rPr lang="uk-UA" sz="2400" dirty="0" smtClean="0"/>
              <a:t>Соціальний </a:t>
            </a:r>
            <a:r>
              <a:rPr lang="uk-UA" sz="2400" dirty="0"/>
              <a:t>та економічний захист</a:t>
            </a:r>
          </a:p>
          <a:p>
            <a:r>
              <a:rPr lang="uk-UA" sz="2400" b="1" dirty="0"/>
              <a:t>Зобов'язання держав</a:t>
            </a:r>
          </a:p>
          <a:p>
            <a:r>
              <a:rPr lang="uk-UA" sz="2000" dirty="0"/>
              <a:t>Закріплення гендерної рівності у національному законодавстві</a:t>
            </a:r>
          </a:p>
          <a:p>
            <a:r>
              <a:rPr lang="uk-UA" sz="2000" dirty="0" smtClean="0"/>
              <a:t>Забезпечення </a:t>
            </a:r>
            <a:r>
              <a:rPr lang="uk-UA" sz="2000" dirty="0"/>
              <a:t>спеціальних заходів</a:t>
            </a:r>
          </a:p>
          <a:p>
            <a:r>
              <a:rPr lang="uk-UA" sz="2000" dirty="0" smtClean="0"/>
              <a:t>Створення </a:t>
            </a:r>
            <a:r>
              <a:rPr lang="uk-UA" sz="2000" dirty="0"/>
              <a:t>відповідних установ</a:t>
            </a: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04495" cy="68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8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513921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6627043" y="162828"/>
            <a:ext cx="5564957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Мета з’їзду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Об’єднати українські жіночі організації та окреслити їхню роль у розбудові демократичної України.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Ключові учасники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численні українські жіночі організації, які діяли в різних регіонах України.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Головні теми обговорень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Політична рівність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Рівність у шлюбі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Освіта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Права на працю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uk-UA" alt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Результати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Вироблено платформу для подальшої співпраці жіночих організацій.</a:t>
            </a: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8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90994" cy="67420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26664" y="725865"/>
            <a:ext cx="484537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Стаття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24.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Громадяни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мають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 </a:t>
            </a:r>
            <a:r>
              <a:rPr lang="ru-RU" sz="2800" dirty="0" err="1">
                <a:solidFill>
                  <a:srgbClr val="040C28"/>
                </a:solidFill>
                <a:latin typeface="Google Sans"/>
              </a:rPr>
              <a:t>рівні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 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конституційні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 </a:t>
            </a:r>
            <a:r>
              <a:rPr lang="ru-RU" sz="2800" dirty="0">
                <a:solidFill>
                  <a:srgbClr val="040C28"/>
                </a:solidFill>
                <a:latin typeface="Google Sans"/>
              </a:rPr>
              <a:t>права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 і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свободи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та є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рівними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перед законом. Не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може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бути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привілеїв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чи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обмежень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за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ознаками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раси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кольору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шкіри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політичних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релігійних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та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інших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переконань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статі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етнічного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та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соціального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походження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майнового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стану,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місця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проживання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, за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мовними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або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іншими</a:t>
            </a:r>
            <a:r>
              <a:rPr lang="ru-RU" sz="28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sz="2800" dirty="0" err="1">
                <a:solidFill>
                  <a:srgbClr val="1F1F1F"/>
                </a:solidFill>
                <a:latin typeface="Google Sans"/>
              </a:rPr>
              <a:t>ознаками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59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617616" cy="6754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986" y="113122"/>
            <a:ext cx="2539360" cy="1745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346" y="128423"/>
            <a:ext cx="2535204" cy="1585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364" y="2043149"/>
            <a:ext cx="2727840" cy="1481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670" y="3566005"/>
            <a:ext cx="2812329" cy="1561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102" y="5122720"/>
            <a:ext cx="2566653" cy="17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jurfem.com.ua/wp-content/uploads/2022/05/1325_7-%D0%BA%D0%BE%D0%BF%D1%96%D1%8F-24-1024x10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2826" r="4068" b="12856"/>
          <a:stretch/>
        </p:blipFill>
        <p:spPr bwMode="auto">
          <a:xfrm>
            <a:off x="73984" y="0"/>
            <a:ext cx="7369315" cy="674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11126" y="1923068"/>
            <a:ext cx="43174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latin typeface="Roboto"/>
              </a:rPr>
              <a:t>- Війна </a:t>
            </a:r>
            <a:r>
              <a:rPr lang="uk-UA" sz="2800" dirty="0">
                <a:latin typeface="Roboto"/>
              </a:rPr>
              <a:t>по-іншому впливає на жінок, </a:t>
            </a:r>
            <a:endParaRPr lang="uk-UA" sz="2800" dirty="0" smtClean="0">
              <a:latin typeface="Roboto"/>
            </a:endParaRPr>
          </a:p>
          <a:p>
            <a:pPr algn="just"/>
            <a:r>
              <a:rPr lang="uk-UA" sz="2800" dirty="0" smtClean="0">
                <a:latin typeface="Roboto"/>
              </a:rPr>
              <a:t>- необхідність </a:t>
            </a:r>
            <a:r>
              <a:rPr lang="uk-UA" sz="2800" dirty="0">
                <a:latin typeface="Roboto"/>
              </a:rPr>
              <a:t>збільшення ролі жінок у процесах прийняття рішень стосовно попередження та вирішення конфліктів.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030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0"/>
            <a:ext cx="6030011" cy="68726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93411" y="84842"/>
            <a:ext cx="57974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latin typeface="Segoe UI" panose="020B0502040204020203" pitchFamily="34" charset="0"/>
              </a:rPr>
              <a:t>рівні права жінок і чоловіків</a:t>
            </a:r>
            <a:r>
              <a:rPr lang="uk-UA" sz="2800" dirty="0">
                <a:solidFill>
                  <a:srgbClr val="000000"/>
                </a:solidFill>
                <a:latin typeface="Segoe UI" panose="020B0502040204020203" pitchFamily="34" charset="0"/>
              </a:rPr>
              <a:t> – відсутність обмежень чи привілеїв за ознакою статі;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latin typeface="Segoe UI" panose="020B0502040204020203" pitchFamily="34" charset="0"/>
              </a:rPr>
              <a:t>рівні можливості жінок і чоловіків</a:t>
            </a:r>
            <a:r>
              <a:rPr lang="uk-UA" sz="2800" dirty="0">
                <a:solidFill>
                  <a:srgbClr val="000000"/>
                </a:solidFill>
                <a:latin typeface="Segoe UI" panose="020B0502040204020203" pitchFamily="34" charset="0"/>
              </a:rPr>
              <a:t> – рівні умови для реалізації рівних прав жінок і чоловіків;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latin typeface="Segoe UI" panose="020B0502040204020203" pitchFamily="34" charset="0"/>
              </a:rPr>
              <a:t>дискримінація за ознакою статі</a:t>
            </a:r>
            <a:r>
              <a:rPr lang="uk-UA" sz="2800" dirty="0">
                <a:solidFill>
                  <a:srgbClr val="000000"/>
                </a:solidFill>
                <a:latin typeface="Segoe UI" panose="020B0502040204020203" pitchFamily="34" charset="0"/>
              </a:rPr>
              <a:t> – ситуація, за якої особа та/або група осіб за ознаками </a:t>
            </a:r>
            <a:r>
              <a:rPr lang="uk-UA" sz="28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статі зазнає </a:t>
            </a:r>
            <a:r>
              <a:rPr lang="uk-UA" sz="2800" dirty="0">
                <a:solidFill>
                  <a:srgbClr val="000000"/>
                </a:solidFill>
                <a:latin typeface="Segoe UI" panose="020B0502040204020203" pitchFamily="34" charset="0"/>
              </a:rPr>
              <a:t>обмеження у визнанні, реалізації або користуванні правами і свободами або привілеями в будь-якій формі</a:t>
            </a:r>
            <a:endParaRPr lang="uk-UA" sz="2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15959" cy="67561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57360" y="0"/>
            <a:ext cx="538270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2013 р. - зміни </a:t>
            </a:r>
            <a:r>
              <a:rPr lang="uk-UA" sz="2800" dirty="0">
                <a:solidFill>
                  <a:srgbClr val="202122"/>
                </a:solidFill>
                <a:latin typeface="Arial" panose="020B0604020202020204" pitchFamily="34" charset="0"/>
              </a:rPr>
              <a:t>до Закону України про «Політичні партії України</a:t>
            </a:r>
            <a:r>
              <a:rPr lang="uk-UA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»: 30% добровільна гендерна квота </a:t>
            </a:r>
            <a:r>
              <a:rPr lang="uk-UA" sz="2800" dirty="0">
                <a:solidFill>
                  <a:srgbClr val="202122"/>
                </a:solidFill>
                <a:latin typeface="Arial" panose="020B0604020202020204" pitchFamily="34" charset="0"/>
              </a:rPr>
              <a:t>в виборчих списках кандидатів у депутати, однак не було передбачено санкцій за недотримання закону</a:t>
            </a:r>
            <a:r>
              <a:rPr lang="uk-UA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uk-UA" sz="2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just"/>
            <a:r>
              <a:rPr lang="uk-UA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2015 р. - </a:t>
            </a:r>
            <a:r>
              <a:rPr lang="uk-UA" sz="2800" dirty="0">
                <a:solidFill>
                  <a:srgbClr val="202122"/>
                </a:solidFill>
                <a:latin typeface="Arial" panose="020B0604020202020204" pitchFamily="34" charset="0"/>
              </a:rPr>
              <a:t>30 % гендерна квота поширювалась і на місцеві вибори. </a:t>
            </a:r>
            <a:r>
              <a:rPr lang="uk-UA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Вимога до статутів </a:t>
            </a:r>
            <a:r>
              <a:rPr lang="uk-UA" sz="2800" dirty="0">
                <a:solidFill>
                  <a:srgbClr val="202122"/>
                </a:solidFill>
                <a:latin typeface="Arial" panose="020B0604020202020204" pitchFamily="34" charset="0"/>
              </a:rPr>
              <a:t>партії </a:t>
            </a:r>
            <a:r>
              <a:rPr lang="uk-UA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- інформація </a:t>
            </a:r>
            <a:r>
              <a:rPr lang="uk-UA" sz="2800" dirty="0">
                <a:solidFill>
                  <a:srgbClr val="202122"/>
                </a:solidFill>
                <a:latin typeface="Arial" panose="020B0604020202020204" pitchFamily="34" charset="0"/>
              </a:rPr>
              <a:t>про мінімальний рівень представництва жінок та чоловіків серед кандидатів у депутати.</a:t>
            </a:r>
            <a:endParaRPr lang="uk-UA" sz="28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27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00627" cy="6682202"/>
          </a:xfrm>
          <a:prstGeom prst="rect">
            <a:avLst/>
          </a:prstGeom>
        </p:spPr>
      </p:pic>
      <p:pic>
        <p:nvPicPr>
          <p:cNvPr id="1028" name="Picture 4" descr="https://scontent.flwo4-2.fna.fbcdn.net/v/t39.30808-6/465264741_27389040547377420_3682825009881743928_n.jpg?stp=dst-jpg_p526x296&amp;_nc_cat=109&amp;ccb=1-7&amp;_nc_sid=e5c1b6&amp;_nc_ohc=PXKEYY-Mwp0Q7kNvgHEF8JN&amp;_nc_zt=23&amp;_nc_ht=scontent.flwo4-2.fna&amp;edm=AN6CN6oEAAAA&amp;_nc_gid=ApzL-ofc-5DuWkBYv1nEUa6&amp;oh=00_AYB2BzZwL6Nr8QyiHb1qW2RPncwIx8GFniQUKB23cSYF4w&amp;oe=67540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04" y="69522"/>
            <a:ext cx="50101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64279" y="5298659"/>
            <a:ext cx="5864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Серед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цих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450 є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багато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таких, в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яких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жінки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дуже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зацікавлені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Це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зокрема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, добре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оплачувані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професії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машиніста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метро, моториста на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кораблі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водія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автобуса далекого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прямування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.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155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23348" cy="67453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86748" y="429368"/>
            <a:ext cx="537956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1D1D1B"/>
                </a:solidFill>
                <a:latin typeface="ProbaPro"/>
              </a:rPr>
              <a:t>ОСНОВНІ ЗАВДАННЯ УРЯДОВОГО УПОВНОВАЖЕНОГО</a:t>
            </a:r>
            <a:r>
              <a:rPr lang="uk-UA" dirty="0" smtClean="0">
                <a:solidFill>
                  <a:srgbClr val="1D1D1B"/>
                </a:solidFill>
                <a:latin typeface="ProbaPro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uk-UA" sz="2000" dirty="0" smtClean="0">
                <a:solidFill>
                  <a:srgbClr val="1D1D1B"/>
                </a:solidFill>
                <a:latin typeface="ProbaPro"/>
              </a:rPr>
              <a:t>сприяння </a:t>
            </a:r>
            <a:r>
              <a:rPr lang="uk-UA" sz="2000" dirty="0">
                <a:solidFill>
                  <a:srgbClr val="1D1D1B"/>
                </a:solidFill>
                <a:latin typeface="ProbaPro"/>
              </a:rPr>
              <a:t>забезпеченню реалізації єдиної державної політики, спрямованої на досягнення рівних прав та можливостей жінок і чоловіків у всіх сферах життя суспільства; </a:t>
            </a:r>
            <a:endParaRPr lang="uk-UA" sz="2000" dirty="0" smtClean="0">
              <a:solidFill>
                <a:srgbClr val="1D1D1B"/>
              </a:solidFill>
              <a:latin typeface="ProbaPro"/>
            </a:endParaRPr>
          </a:p>
          <a:p>
            <a:pPr marL="285750" indent="-285750" algn="just">
              <a:buFontTx/>
              <a:buChar char="-"/>
            </a:pPr>
            <a:r>
              <a:rPr lang="uk-UA" sz="2000" dirty="0" smtClean="0">
                <a:solidFill>
                  <a:srgbClr val="1D1D1B"/>
                </a:solidFill>
                <a:latin typeface="ProbaPro"/>
              </a:rPr>
              <a:t>участь у </a:t>
            </a:r>
            <a:r>
              <a:rPr lang="uk-UA" sz="2000" dirty="0">
                <a:solidFill>
                  <a:srgbClr val="1D1D1B"/>
                </a:solidFill>
                <a:latin typeface="ProbaPro"/>
              </a:rPr>
              <a:t>координації роботи міністерств, інших центральних та місцевих органів виконавчої влади з зазначеного питання; </a:t>
            </a:r>
            <a:endParaRPr lang="uk-UA" sz="2000" dirty="0" smtClean="0">
              <a:solidFill>
                <a:srgbClr val="1D1D1B"/>
              </a:solidFill>
              <a:latin typeface="ProbaPro"/>
            </a:endParaRPr>
          </a:p>
          <a:p>
            <a:pPr marL="285750" indent="-285750" algn="just">
              <a:buFontTx/>
              <a:buChar char="-"/>
            </a:pPr>
            <a:r>
              <a:rPr lang="uk-UA" sz="2000" dirty="0" smtClean="0">
                <a:solidFill>
                  <a:srgbClr val="1D1D1B"/>
                </a:solidFill>
                <a:latin typeface="ProbaPro"/>
              </a:rPr>
              <a:t>проведення </a:t>
            </a:r>
            <a:r>
              <a:rPr lang="uk-UA" sz="2000" dirty="0">
                <a:solidFill>
                  <a:srgbClr val="1D1D1B"/>
                </a:solidFill>
                <a:latin typeface="ProbaPro"/>
              </a:rPr>
              <a:t>моніторингу щодо врахування принципу гендерної рівності під час прийняття нормативно-правових актів Кабінетом Міністрів України; </a:t>
            </a:r>
            <a:endParaRPr lang="uk-UA" sz="2000" dirty="0" smtClean="0">
              <a:solidFill>
                <a:srgbClr val="1D1D1B"/>
              </a:solidFill>
              <a:latin typeface="ProbaPro"/>
            </a:endParaRPr>
          </a:p>
          <a:p>
            <a:pPr marL="285750" indent="-285750" algn="just">
              <a:buFontTx/>
              <a:buChar char="-"/>
            </a:pPr>
            <a:r>
              <a:rPr lang="uk-UA" sz="2000" dirty="0" smtClean="0">
                <a:solidFill>
                  <a:srgbClr val="1D1D1B"/>
                </a:solidFill>
                <a:latin typeface="ProbaPro"/>
              </a:rPr>
              <a:t>співпраця </a:t>
            </a:r>
            <a:r>
              <a:rPr lang="uk-UA" sz="2000" dirty="0">
                <a:solidFill>
                  <a:srgbClr val="1D1D1B"/>
                </a:solidFill>
                <a:latin typeface="ProbaPro"/>
              </a:rPr>
              <a:t>та взаємодія з громадянським суспільством тощо.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8716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84258" cy="67401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12077" y="105753"/>
            <a:ext cx="51723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141414"/>
                </a:solidFill>
                <a:latin typeface="Helmet"/>
              </a:rPr>
              <a:t>у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кожній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п'ятірці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партійного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виборчого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списку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мають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бути як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чоловіки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, так і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жінки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(не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менше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двох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кандидатів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кожної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 </a:t>
            </a:r>
            <a:r>
              <a:rPr lang="ru-RU" sz="2800" b="1" dirty="0" err="1">
                <a:solidFill>
                  <a:srgbClr val="141414"/>
                </a:solidFill>
                <a:latin typeface="Helmet"/>
              </a:rPr>
              <a:t>статі</a:t>
            </a:r>
            <a:r>
              <a:rPr lang="ru-RU" sz="2800" b="1" dirty="0">
                <a:solidFill>
                  <a:srgbClr val="141414"/>
                </a:solidFill>
                <a:latin typeface="Helmet"/>
              </a:rPr>
              <a:t>)</a:t>
            </a:r>
            <a:endParaRPr lang="uk-UA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12077" y="2352522"/>
            <a:ext cx="516903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00"/>
                </a:solidFill>
                <a:latin typeface="GaramondPremrPro-Capt"/>
              </a:rPr>
              <a:t>місцеві вибори </a:t>
            </a:r>
            <a:r>
              <a:rPr lang="uk-UA" sz="3200" b="1" dirty="0">
                <a:solidFill>
                  <a:srgbClr val="000000"/>
                </a:solidFill>
                <a:latin typeface="GaramondPremrPro-Capt"/>
              </a:rPr>
              <a:t>2020 </a:t>
            </a:r>
            <a:r>
              <a:rPr lang="uk-UA" sz="3200" b="1" dirty="0" smtClean="0">
                <a:solidFill>
                  <a:srgbClr val="000000"/>
                </a:solidFill>
                <a:latin typeface="GaramondPremrPro-Capt"/>
              </a:rPr>
              <a:t>р.</a:t>
            </a:r>
          </a:p>
          <a:p>
            <a:pPr algn="just"/>
            <a:r>
              <a:rPr lang="uk-UA" sz="2600" dirty="0" smtClean="0">
                <a:solidFill>
                  <a:srgbClr val="000000"/>
                </a:solidFill>
                <a:latin typeface="GaramondPremrPro-Capt"/>
              </a:rPr>
              <a:t>жінки </a:t>
            </a:r>
            <a:r>
              <a:rPr lang="uk-UA" sz="2600" dirty="0">
                <a:solidFill>
                  <a:srgbClr val="000000"/>
                </a:solidFill>
                <a:latin typeface="GaramondPremrPro-Capt"/>
              </a:rPr>
              <a:t>становлять 37% серед усіх депутатів місцевих </a:t>
            </a:r>
            <a:r>
              <a:rPr lang="uk-UA" sz="2600" dirty="0" smtClean="0">
                <a:solidFill>
                  <a:srgbClr val="000000"/>
                </a:solidFill>
                <a:latin typeface="GaramondPremrPro-Capt"/>
              </a:rPr>
              <a:t>рад. </a:t>
            </a:r>
          </a:p>
          <a:p>
            <a:pPr algn="just"/>
            <a:r>
              <a:rPr lang="uk-UA" sz="2600" b="1" i="1" dirty="0" smtClean="0">
                <a:solidFill>
                  <a:srgbClr val="000000"/>
                </a:solidFill>
                <a:latin typeface="GaramondPremrPro-Capt"/>
              </a:rPr>
              <a:t>Вертикальна гендерна сегрегація </a:t>
            </a:r>
            <a:r>
              <a:rPr lang="uk-UA" sz="2600" dirty="0" smtClean="0">
                <a:solidFill>
                  <a:srgbClr val="000000"/>
                </a:solidFill>
                <a:latin typeface="GaramondPremrPro-Capt"/>
              </a:rPr>
              <a:t>– </a:t>
            </a:r>
            <a:r>
              <a:rPr lang="uk-UA" sz="2600" dirty="0">
                <a:solidFill>
                  <a:srgbClr val="000000"/>
                </a:solidFill>
                <a:latin typeface="GaramondPremrPro-Capt"/>
              </a:rPr>
              <a:t>чим вищий рівень ухвалення рішень, тим менше у цій сфері </a:t>
            </a:r>
            <a:r>
              <a:rPr lang="uk-UA" sz="2600" dirty="0" smtClean="0">
                <a:solidFill>
                  <a:srgbClr val="000000"/>
                </a:solidFill>
                <a:latin typeface="GaramondPremrPro-Capt"/>
              </a:rPr>
              <a:t>жінок: у </a:t>
            </a:r>
            <a:r>
              <a:rPr lang="uk-UA" sz="2600" dirty="0">
                <a:solidFill>
                  <a:srgbClr val="000000"/>
                </a:solidFill>
                <a:latin typeface="GaramondPremrPro-Capt"/>
              </a:rPr>
              <a:t>Верховній Раді України </a:t>
            </a:r>
            <a:r>
              <a:rPr lang="uk-UA" sz="2600" dirty="0" smtClean="0">
                <a:solidFill>
                  <a:srgbClr val="000000"/>
                </a:solidFill>
                <a:latin typeface="GaramondPremrPro-Capt"/>
              </a:rPr>
              <a:t>- 20%; обласні ради - </a:t>
            </a:r>
            <a:r>
              <a:rPr lang="uk-UA" sz="2600" dirty="0">
                <a:solidFill>
                  <a:srgbClr val="000000"/>
                </a:solidFill>
                <a:latin typeface="GaramondPremrPro-Capt"/>
              </a:rPr>
              <a:t>28</a:t>
            </a:r>
            <a:r>
              <a:rPr lang="uk-UA" sz="2600" dirty="0" smtClean="0">
                <a:solidFill>
                  <a:srgbClr val="000000"/>
                </a:solidFill>
                <a:latin typeface="GaramondPremrPro-Capt"/>
              </a:rPr>
              <a:t>%; </a:t>
            </a:r>
            <a:r>
              <a:rPr lang="uk-UA" sz="2600" dirty="0">
                <a:solidFill>
                  <a:srgbClr val="000000"/>
                </a:solidFill>
                <a:latin typeface="GaramondPremrPro-Capt"/>
              </a:rPr>
              <a:t>у сільських, селищних і районних радах частка жінок </a:t>
            </a:r>
            <a:r>
              <a:rPr lang="uk-UA" sz="2600" dirty="0" smtClean="0">
                <a:solidFill>
                  <a:srgbClr val="000000"/>
                </a:solidFill>
                <a:latin typeface="GaramondPremrPro-Capt"/>
              </a:rPr>
              <a:t>майже </a:t>
            </a:r>
            <a:r>
              <a:rPr lang="uk-UA" sz="2600" dirty="0">
                <a:solidFill>
                  <a:srgbClr val="000000"/>
                </a:solidFill>
                <a:latin typeface="GaramondPremrPro-Capt"/>
              </a:rPr>
              <a:t>40%.</a:t>
            </a:r>
            <a:endParaRPr lang="uk-UA" sz="2600" dirty="0"/>
          </a:p>
        </p:txBody>
      </p:sp>
    </p:spTree>
    <p:extLst>
      <p:ext uri="{BB962C8B-B14F-4D97-AF65-F5344CB8AC3E}">
        <p14:creationId xmlns:p14="http://schemas.microsoft.com/office/powerpoint/2010/main" val="38996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88"/>
            <a:ext cx="12076545" cy="67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5687" y="556182"/>
            <a:ext cx="83521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У </a:t>
            </a:r>
            <a:r>
              <a:rPr lang="ru-RU" sz="2800" dirty="0" err="1"/>
              <a:t>Верховній</a:t>
            </a:r>
            <a:r>
              <a:rPr lang="ru-RU" sz="2800" dirty="0"/>
              <a:t> </a:t>
            </a:r>
            <a:r>
              <a:rPr lang="ru-RU" sz="2800" dirty="0" err="1"/>
              <a:t>Раді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 </a:t>
            </a:r>
            <a:r>
              <a:rPr lang="ru-RU" sz="2800" dirty="0" err="1" smtClean="0"/>
              <a:t>жінки</a:t>
            </a:r>
            <a:r>
              <a:rPr lang="ru-RU" sz="2800" dirty="0" smtClean="0"/>
              <a:t> </a:t>
            </a:r>
            <a:r>
              <a:rPr lang="ru-RU" sz="2800" dirty="0" err="1"/>
              <a:t>становлять</a:t>
            </a:r>
            <a:r>
              <a:rPr lang="ru-RU" sz="2800" dirty="0"/>
              <a:t> </a:t>
            </a:r>
            <a:r>
              <a:rPr lang="ru-RU" sz="2800" dirty="0" err="1"/>
              <a:t>приблизно</a:t>
            </a:r>
            <a:r>
              <a:rPr lang="ru-RU" sz="2800" dirty="0"/>
              <a:t> </a:t>
            </a:r>
            <a:r>
              <a:rPr lang="ru-RU" sz="2800" b="1" dirty="0"/>
              <a:t>20,8% </a:t>
            </a:r>
            <a:r>
              <a:rPr lang="ru-RU" sz="2800" b="1" dirty="0" err="1"/>
              <a:t>депутатського</a:t>
            </a:r>
            <a:r>
              <a:rPr lang="ru-RU" sz="2800" b="1" dirty="0"/>
              <a:t> корпусу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88 </a:t>
            </a:r>
            <a:r>
              <a:rPr lang="ru-RU" sz="2800" dirty="0" err="1"/>
              <a:t>жінкам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423 </a:t>
            </a:r>
            <a:r>
              <a:rPr lang="ru-RU" sz="2800" dirty="0" err="1"/>
              <a:t>народних</a:t>
            </a:r>
            <a:r>
              <a:rPr lang="ru-RU" sz="2800" dirty="0"/>
              <a:t> </a:t>
            </a:r>
            <a:r>
              <a:rPr lang="ru-RU" sz="2800" dirty="0" err="1"/>
              <a:t>депутатів</a:t>
            </a:r>
            <a:r>
              <a:rPr lang="ru-RU" sz="2800" dirty="0"/>
              <a:t>.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у </a:t>
            </a:r>
            <a:r>
              <a:rPr lang="ru-RU" sz="2800" dirty="0"/>
              <a:t>1991 </a:t>
            </a:r>
            <a:r>
              <a:rPr lang="ru-RU" sz="2800" dirty="0" err="1"/>
              <a:t>році</a:t>
            </a:r>
            <a:r>
              <a:rPr lang="ru-RU" sz="2800" dirty="0"/>
              <a:t> </a:t>
            </a:r>
            <a:r>
              <a:rPr lang="ru-RU" sz="2800" dirty="0" err="1"/>
              <a:t>цей</a:t>
            </a:r>
            <a:r>
              <a:rPr lang="ru-RU" sz="2800" dirty="0"/>
              <a:t> </a:t>
            </a:r>
            <a:r>
              <a:rPr lang="ru-RU" sz="2800" dirty="0" err="1"/>
              <a:t>показник</a:t>
            </a:r>
            <a:r>
              <a:rPr lang="ru-RU" sz="2800" dirty="0"/>
              <a:t> становив </a:t>
            </a:r>
            <a:r>
              <a:rPr lang="ru-RU" sz="2800" dirty="0" smtClean="0"/>
              <a:t>3,8</a:t>
            </a:r>
            <a:r>
              <a:rPr lang="ru-RU" sz="2800" dirty="0"/>
              <a:t>%</a:t>
            </a:r>
            <a:r>
              <a:rPr lang="ru-RU" sz="2800" dirty="0" smtClean="0"/>
              <a:t>​.</a:t>
            </a:r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sz="2800" dirty="0" err="1" smtClean="0"/>
              <a:t>Середній</a:t>
            </a:r>
            <a:r>
              <a:rPr lang="ru-RU" sz="2800" dirty="0" smtClean="0"/>
              <a:t> </a:t>
            </a:r>
            <a:r>
              <a:rPr lang="ru-RU" sz="2800" dirty="0" err="1" smtClean="0"/>
              <a:t>європейський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показник</a:t>
            </a:r>
            <a:r>
              <a:rPr lang="ru-RU" sz="2800" dirty="0" smtClean="0"/>
              <a:t> – 28 %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22799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10632" cy="67919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99123" y="292961"/>
            <a:ext cx="5604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50505"/>
                </a:solidFill>
                <a:latin typeface="Roboto"/>
              </a:rPr>
              <a:t>адаптування</a:t>
            </a:r>
            <a:r>
              <a:rPr lang="ru-RU" dirty="0">
                <a:solidFill>
                  <a:srgbClr val="050505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Roboto"/>
              </a:rPr>
              <a:t>назв</a:t>
            </a:r>
            <a:r>
              <a:rPr lang="ru-RU" dirty="0">
                <a:solidFill>
                  <a:srgbClr val="050505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Roboto"/>
              </a:rPr>
              <a:t>відбувається</a:t>
            </a:r>
            <a:r>
              <a:rPr lang="ru-RU" dirty="0">
                <a:solidFill>
                  <a:srgbClr val="050505"/>
                </a:solidFill>
                <a:latin typeface="Roboto"/>
              </a:rPr>
              <a:t> “за потребою </a:t>
            </a:r>
            <a:r>
              <a:rPr lang="ru-RU" dirty="0" err="1">
                <a:solidFill>
                  <a:srgbClr val="050505"/>
                </a:solidFill>
                <a:latin typeface="Roboto"/>
              </a:rPr>
              <a:t>користувача</a:t>
            </a:r>
            <a:r>
              <a:rPr lang="ru-RU" dirty="0">
                <a:solidFill>
                  <a:srgbClr val="050505"/>
                </a:solidFill>
                <a:latin typeface="Roboto"/>
              </a:rPr>
              <a:t>”. </a:t>
            </a:r>
            <a:r>
              <a:rPr lang="ru-RU" dirty="0" err="1">
                <a:solidFill>
                  <a:srgbClr val="050505"/>
                </a:solidFill>
                <a:latin typeface="Roboto"/>
              </a:rPr>
              <a:t>Санкцій</a:t>
            </a:r>
            <a:r>
              <a:rPr lang="ru-RU" dirty="0">
                <a:solidFill>
                  <a:srgbClr val="050505"/>
                </a:solidFill>
                <a:latin typeface="Roboto"/>
              </a:rPr>
              <a:t> за </a:t>
            </a:r>
            <a:r>
              <a:rPr lang="ru-RU" dirty="0" err="1">
                <a:solidFill>
                  <a:srgbClr val="050505"/>
                </a:solidFill>
                <a:latin typeface="Roboto"/>
              </a:rPr>
              <a:t>ігнорування</a:t>
            </a:r>
            <a:r>
              <a:rPr lang="ru-RU" dirty="0">
                <a:solidFill>
                  <a:srgbClr val="050505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Roboto"/>
              </a:rPr>
              <a:t>такої</a:t>
            </a:r>
            <a:r>
              <a:rPr lang="ru-RU" dirty="0">
                <a:solidFill>
                  <a:srgbClr val="050505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Roboto"/>
              </a:rPr>
              <a:t>норми</a:t>
            </a:r>
            <a:r>
              <a:rPr lang="ru-RU" dirty="0">
                <a:solidFill>
                  <a:srgbClr val="050505"/>
                </a:solidFill>
                <a:latin typeface="Roboto"/>
              </a:rPr>
              <a:t> не </a:t>
            </a:r>
            <a:r>
              <a:rPr lang="ru-RU" dirty="0" err="1">
                <a:solidFill>
                  <a:srgbClr val="050505"/>
                </a:solidFill>
                <a:latin typeface="Roboto"/>
              </a:rPr>
              <a:t>передбачено</a:t>
            </a:r>
            <a:r>
              <a:rPr lang="ru-RU" dirty="0">
                <a:solidFill>
                  <a:srgbClr val="050505"/>
                </a:solidFill>
                <a:latin typeface="Roboto"/>
              </a:rPr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318" y="1756393"/>
            <a:ext cx="5677192" cy="37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72139" cy="67529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22969" y="0"/>
            <a:ext cx="50936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0000"/>
                </a:solidFill>
                <a:latin typeface="Roboto"/>
              </a:rPr>
              <a:t>одноразова оплачувана відпустка </a:t>
            </a:r>
            <a:r>
              <a:rPr lang="uk-UA" sz="2800" dirty="0">
                <a:solidFill>
                  <a:srgbClr val="000000"/>
                </a:solidFill>
                <a:latin typeface="Roboto"/>
              </a:rPr>
              <a:t>при народженні дитини тривалістю до 14 календарних днів </a:t>
            </a:r>
            <a:r>
              <a:rPr lang="uk-UA" sz="2800" dirty="0" smtClean="0">
                <a:solidFill>
                  <a:srgbClr val="000000"/>
                </a:solidFill>
                <a:latin typeface="Roboto"/>
              </a:rPr>
              <a:t>:</a:t>
            </a:r>
            <a:endParaRPr lang="uk-UA" sz="2800" dirty="0">
              <a:solidFill>
                <a:srgbClr val="000000"/>
              </a:solidFill>
              <a:latin typeface="Roboto"/>
            </a:endParaRPr>
          </a:p>
          <a:p>
            <a:r>
              <a:rPr lang="uk-UA" sz="2800" dirty="0">
                <a:solidFill>
                  <a:srgbClr val="000000"/>
                </a:solidFill>
                <a:latin typeface="Roboto"/>
              </a:rPr>
              <a:t>1) чоловіку, дружина якого народила дитину;</a:t>
            </a:r>
          </a:p>
          <a:p>
            <a:r>
              <a:rPr lang="uk-UA" sz="2800" dirty="0">
                <a:solidFill>
                  <a:srgbClr val="000000"/>
                </a:solidFill>
                <a:latin typeface="Roboto"/>
              </a:rPr>
              <a:t>2) батьку дитини, який не перебуває у зареєстрованому шлюбі з матір’ю дитини, за умови що вони спільно проживають, пов’язані спільним побутом, мають взаємні права та обов’язки;</a:t>
            </a:r>
          </a:p>
          <a:p>
            <a:r>
              <a:rPr lang="uk-UA" sz="2800" dirty="0">
                <a:solidFill>
                  <a:srgbClr val="000000"/>
                </a:solidFill>
                <a:latin typeface="Roboto"/>
              </a:rPr>
              <a:t>3) бабі або діду, або іншому повнолітньому </a:t>
            </a:r>
            <a:r>
              <a:rPr lang="uk-UA" sz="2800" dirty="0" smtClean="0">
                <a:solidFill>
                  <a:srgbClr val="000000"/>
                </a:solidFill>
                <a:latin typeface="Roboto"/>
              </a:rPr>
              <a:t>родичу…</a:t>
            </a:r>
            <a:endParaRPr lang="uk-UA" sz="2800" b="0" i="0" dirty="0">
              <a:solidFill>
                <a:srgbClr val="0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176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68" y="0"/>
            <a:ext cx="7717829" cy="67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59019" cy="6692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90994" y="0"/>
            <a:ext cx="52130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ProbaPro"/>
              </a:rPr>
              <a:t>Мета — до 2030 року </a:t>
            </a:r>
            <a:r>
              <a:rPr lang="ru-RU" sz="2800" dirty="0" err="1" smtClean="0">
                <a:latin typeface="ProbaPro"/>
              </a:rPr>
              <a:t>скорочення</a:t>
            </a:r>
            <a:r>
              <a:rPr lang="ru-RU" sz="2800" dirty="0" smtClean="0">
                <a:latin typeface="ProbaPro"/>
              </a:rPr>
              <a:t> </a:t>
            </a:r>
            <a:r>
              <a:rPr lang="ru-RU" sz="2800" dirty="0">
                <a:latin typeface="ProbaPro"/>
              </a:rPr>
              <a:t>гендерного </a:t>
            </a:r>
            <a:r>
              <a:rPr lang="ru-RU" sz="2800" dirty="0" err="1">
                <a:latin typeface="ProbaPro"/>
              </a:rPr>
              <a:t>розриву</a:t>
            </a:r>
            <a:r>
              <a:rPr lang="ru-RU" sz="2800" dirty="0">
                <a:latin typeface="ProbaPro"/>
              </a:rPr>
              <a:t> </a:t>
            </a:r>
            <a:r>
              <a:rPr lang="ru-RU" sz="2800" dirty="0" smtClean="0">
                <a:latin typeface="ProbaPro"/>
              </a:rPr>
              <a:t>в </a:t>
            </a:r>
            <a:r>
              <a:rPr lang="ru-RU" sz="2800" dirty="0" err="1" smtClean="0">
                <a:latin typeface="ProbaPro"/>
              </a:rPr>
              <a:t>оплаті</a:t>
            </a:r>
            <a:r>
              <a:rPr lang="ru-RU" sz="2800" dirty="0" smtClean="0">
                <a:latin typeface="ProbaPro"/>
              </a:rPr>
              <a:t> </a:t>
            </a:r>
            <a:r>
              <a:rPr lang="ru-RU" sz="2800" dirty="0" err="1" smtClean="0">
                <a:latin typeface="ProbaPro"/>
              </a:rPr>
              <a:t>праці</a:t>
            </a:r>
            <a:r>
              <a:rPr lang="ru-RU" sz="2800" dirty="0" smtClean="0">
                <a:latin typeface="ProbaPro"/>
              </a:rPr>
              <a:t> з 18,6 % до 13,6 %.</a:t>
            </a:r>
          </a:p>
          <a:p>
            <a:pPr algn="just"/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90994" y="1819373"/>
            <a:ext cx="521302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1D1D1B"/>
                </a:solidFill>
                <a:latin typeface="ProbaPro"/>
              </a:rPr>
              <a:t>Набір</a:t>
            </a:r>
            <a:r>
              <a:rPr lang="ru-RU" sz="2400" b="1" dirty="0" smtClean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400" b="1" dirty="0" err="1">
                <a:solidFill>
                  <a:srgbClr val="1D1D1B"/>
                </a:solidFill>
                <a:latin typeface="ProbaPro"/>
              </a:rPr>
              <a:t>інструментів</a:t>
            </a:r>
            <a:r>
              <a:rPr lang="ru-RU" sz="2400" b="1" dirty="0">
                <a:solidFill>
                  <a:srgbClr val="1D1D1B"/>
                </a:solidFill>
                <a:latin typeface="ProbaPro"/>
              </a:rPr>
              <a:t> для </a:t>
            </a:r>
            <a:r>
              <a:rPr lang="ru-RU" sz="2400" b="1" dirty="0" err="1">
                <a:solidFill>
                  <a:srgbClr val="1D1D1B"/>
                </a:solidFill>
                <a:latin typeface="ProbaPro"/>
              </a:rPr>
              <a:t>посилення</a:t>
            </a:r>
            <a:r>
              <a:rPr lang="ru-RU" sz="2400" b="1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400" b="1" dirty="0" err="1">
                <a:solidFill>
                  <a:srgbClr val="1D1D1B"/>
                </a:solidFill>
                <a:latin typeface="ProbaPro"/>
              </a:rPr>
              <a:t>ролі</a:t>
            </a:r>
            <a:r>
              <a:rPr lang="ru-RU" sz="2400" b="1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400" b="1" dirty="0" err="1">
                <a:solidFill>
                  <a:srgbClr val="1D1D1B"/>
                </a:solidFill>
                <a:latin typeface="ProbaPro"/>
              </a:rPr>
              <a:t>жінок</a:t>
            </a:r>
            <a:r>
              <a:rPr lang="ru-RU" sz="2400" b="1" dirty="0">
                <a:solidFill>
                  <a:srgbClr val="1D1D1B"/>
                </a:solidFill>
                <a:latin typeface="ProbaPro"/>
              </a:rPr>
              <a:t> на ринку </a:t>
            </a:r>
            <a:r>
              <a:rPr lang="ru-RU" sz="2400" b="1" dirty="0" err="1" smtClean="0">
                <a:solidFill>
                  <a:srgbClr val="1D1D1B"/>
                </a:solidFill>
                <a:latin typeface="ProbaPro"/>
              </a:rPr>
              <a:t>праці</a:t>
            </a:r>
            <a:endParaRPr lang="ru-RU" sz="2400" b="1" dirty="0">
              <a:solidFill>
                <a:srgbClr val="1D1D1B"/>
              </a:solidFill>
              <a:latin typeface="ProbaPro"/>
            </a:endParaRPr>
          </a:p>
          <a:p>
            <a:pPr marL="285750" indent="-285750" algn="just">
              <a:buFontTx/>
              <a:buChar char="-"/>
            </a:pP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зміни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до трудового </a:t>
            </a: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законодавства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 (</a:t>
            </a: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легалізація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надомної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чи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дистанційної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роботи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)</a:t>
            </a:r>
          </a:p>
          <a:p>
            <a:pPr marL="285750" indent="-285750" algn="just">
              <a:buFontTx/>
              <a:buChar char="-"/>
            </a:pP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програми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для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підтримки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жіночих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бізнесів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 (</a:t>
            </a: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гранти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за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програмою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«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Власна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справа»,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гранти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для ветеранок та дружин </a:t>
            </a: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ветеранів</a:t>
            </a:r>
            <a:endParaRPr lang="ru-RU" sz="2200" dirty="0" smtClean="0">
              <a:solidFill>
                <a:srgbClr val="1D1D1B"/>
              </a:solidFill>
              <a:latin typeface="ProbaPro"/>
            </a:endParaRPr>
          </a:p>
          <a:p>
            <a:pPr marL="285750" indent="-285750" algn="just">
              <a:buFontTx/>
              <a:buChar char="-"/>
            </a:pP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програма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«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Створюй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!» — 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до 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15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тисяч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доларів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для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власниць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чи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керівниць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виробництв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. </a:t>
            </a:r>
            <a:endParaRPr lang="ru-RU" sz="2200" dirty="0" smtClean="0">
              <a:solidFill>
                <a:srgbClr val="1D1D1B"/>
              </a:solidFill>
              <a:latin typeface="ProbaPro"/>
            </a:endParaRPr>
          </a:p>
          <a:p>
            <a:pPr marL="285750" indent="-285750" algn="just">
              <a:buFontTx/>
              <a:buChar char="-"/>
            </a:pPr>
            <a:r>
              <a:rPr lang="ru-RU" sz="2200" dirty="0" err="1" smtClean="0">
                <a:solidFill>
                  <a:srgbClr val="1D1D1B"/>
                </a:solidFill>
                <a:latin typeface="ProbaPro"/>
              </a:rPr>
              <a:t>програми</a:t>
            </a:r>
            <a:r>
              <a:rPr lang="ru-RU" sz="2200" dirty="0" smtClean="0">
                <a:solidFill>
                  <a:srgbClr val="1D1D1B"/>
                </a:solidFill>
                <a:latin typeface="ProbaPro"/>
              </a:rPr>
              <a:t> 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з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навчання</a:t>
            </a:r>
            <a:r>
              <a:rPr lang="ru-RU" sz="2200" dirty="0">
                <a:solidFill>
                  <a:srgbClr val="1D1D1B"/>
                </a:solidFill>
                <a:latin typeface="ProbaPro"/>
              </a:rPr>
              <a:t> та </a:t>
            </a:r>
            <a:r>
              <a:rPr lang="ru-RU" sz="2200" dirty="0" err="1">
                <a:solidFill>
                  <a:srgbClr val="1D1D1B"/>
                </a:solidFill>
                <a:latin typeface="ProbaPro"/>
              </a:rPr>
              <a:t>перенавчання</a:t>
            </a:r>
            <a:r>
              <a:rPr lang="ru-RU" sz="2400" dirty="0" smtClean="0">
                <a:solidFill>
                  <a:srgbClr val="1D1D1B"/>
                </a:solidFill>
                <a:latin typeface="ProbaPro"/>
              </a:rPr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0693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40" y="46758"/>
            <a:ext cx="7484883" cy="66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201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2828" y="624109"/>
            <a:ext cx="7352908" cy="217565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НАТАЛІЯ КОБРИНСЬКА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українська </a:t>
            </a:r>
            <a:r>
              <a:rPr lang="uk-UA" dirty="0"/>
              <a:t>письменниця, </a:t>
            </a:r>
            <a:r>
              <a:rPr lang="uk-UA" dirty="0" smtClean="0"/>
              <a:t>засновниця «Товариства руських </a:t>
            </a:r>
            <a:r>
              <a:rPr lang="uk-UA" dirty="0" err="1" smtClean="0"/>
              <a:t>женщін</a:t>
            </a:r>
            <a:r>
              <a:rPr lang="uk-UA" dirty="0" smtClean="0"/>
              <a:t>»</a:t>
            </a:r>
            <a:br>
              <a:rPr lang="uk-UA" dirty="0" smtClean="0"/>
            </a:br>
            <a:endParaRPr lang="uk-UA" b="1" dirty="0"/>
          </a:p>
        </p:txBody>
      </p:sp>
      <p:pic>
        <p:nvPicPr>
          <p:cNvPr id="4" name="Рисунок 3" descr="https://zmist.org/media/uploads/y7ENO-JMk-%D0%9A%D0%BE%D0%B1%D1%80%D0%B8%D0%BD%D1%81%D1%8C%D0%BA%D0%B0_%D0%9D%D0%B0%D1%82%D0%B0%D0%BB%D1%96%D1%8F_1880-%D1%82%D1%96_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524867" cy="66930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929460" y="3544478"/>
            <a:ext cx="5740924" cy="28657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i="1" dirty="0">
                <a:latin typeface="Cambria" panose="02040503050406030204" pitchFamily="18" charset="0"/>
                <a:ea typeface="Cambria" panose="02040503050406030204" pitchFamily="18" charset="0"/>
              </a:rPr>
              <a:t>Це було небачене досі в нас </a:t>
            </a:r>
            <a:r>
              <a:rPr lang="uk-UA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свято</a:t>
            </a:r>
          </a:p>
          <a:p>
            <a:pPr algn="ctr"/>
            <a:endParaRPr lang="uk-UA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9068586" y="5646655"/>
            <a:ext cx="2436026" cy="461913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i="1" dirty="0">
                <a:latin typeface="Cambria" panose="02040503050406030204" pitchFamily="18" charset="0"/>
                <a:ea typeface="Cambria" panose="02040503050406030204" pitchFamily="18" charset="0"/>
              </a:rPr>
              <a:t>Іван Франко</a:t>
            </a:r>
          </a:p>
        </p:txBody>
      </p:sp>
    </p:spTree>
    <p:extLst>
      <p:ext uri="{BB962C8B-B14F-4D97-AF65-F5344CB8AC3E}">
        <p14:creationId xmlns:p14="http://schemas.microsoft.com/office/powerpoint/2010/main" val="34278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38854"/>
            <a:ext cx="11953187" cy="68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6461" y="86783"/>
            <a:ext cx="6900421" cy="827617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ОЛЬГА КОСАЧ (</a:t>
            </a:r>
            <a:r>
              <a:rPr lang="uk-UA" b="1" dirty="0"/>
              <a:t>Олена Пчілка</a:t>
            </a:r>
            <a:r>
              <a:rPr lang="uk-UA" b="1" dirty="0" smtClean="0"/>
              <a:t>)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 descr="https://zmist.org/media/uploads/pB4vSvuM1-%D0%9F%D1%87%D1%96%D0%BB%D0%BA%D0%B0_%D0%9E%D0%BB%D0%B5%D0%BD%D0%B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316"/>
            <a:ext cx="4496586" cy="62546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496586" y="735291"/>
            <a:ext cx="7362334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895" algn="just"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Протест проти патріархальних норм: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висвітлювала боротьбу жінки за право бути почутою і визнаною в суспільстві.</a:t>
            </a:r>
            <a:endParaRPr lang="uk-U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3895" algn="just"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Ідеї рівності жінок і чоловіків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Емансипація жінок є важливою частиною національного відродження, оскільки вільна й освічена жінка — це основа для прогресу суспільства.</a:t>
            </a:r>
            <a:endParaRPr lang="uk-U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3895" algn="just">
              <a:lnSpc>
                <a:spcPct val="107000"/>
              </a:lnSpc>
              <a:spcAft>
                <a:spcPts val="0"/>
              </a:spcAft>
            </a:pP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 у жіночому русі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брала активну участь у діяльності жіночих 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7616" y="314597"/>
            <a:ext cx="5401559" cy="752203"/>
          </a:xfrm>
        </p:spPr>
        <p:txBody>
          <a:bodyPr/>
          <a:lstStyle/>
          <a:p>
            <a:r>
              <a:rPr lang="uk-UA" b="1" dirty="0" smtClean="0"/>
              <a:t>ОЛЬГА КОБИЛЯНСЬКА</a:t>
            </a:r>
            <a:endParaRPr lang="uk-UA" b="1" dirty="0"/>
          </a:p>
        </p:txBody>
      </p:sp>
      <p:pic>
        <p:nvPicPr>
          <p:cNvPr id="1026" name="Picture 2" descr="https://nus.org.ua/wp-content/uploads/2022/11/Vyrosla-v-gorah-vazhyla-44-kg-i-druzhyla-z-Leseyu-Ukrayinkoyu-52-fakty-pro-Kobylyansku-do-yiyi-dnya-narodzhennya-e16693770547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3" t="-2372" r="17323" b="2372"/>
          <a:stretch/>
        </p:blipFill>
        <p:spPr bwMode="auto">
          <a:xfrm>
            <a:off x="-1" y="-122548"/>
            <a:ext cx="4534293" cy="351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92511" y="895546"/>
            <a:ext cx="71266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1894 - одна з ініціаторок створення</a:t>
            </a:r>
            <a:r>
              <a:rPr lang="ru-RU" sz="28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жіночого</a:t>
            </a:r>
            <a:r>
              <a:rPr lang="ru-RU" sz="28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800" dirty="0" err="1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</a:t>
            </a:r>
            <a:r>
              <a:rPr lang="ru-RU" sz="28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руських</a:t>
            </a:r>
            <a:r>
              <a:rPr lang="ru-RU" sz="28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sz="2800" dirty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Буковині</a:t>
            </a:r>
            <a:r>
              <a:rPr lang="ru-RU" sz="2800" dirty="0" smtClean="0">
                <a:solidFill>
                  <a:srgbClr val="01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 algn="just">
              <a:buFontTx/>
              <a:buChar char="-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рівноправність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за право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endParaRPr lang="ru-RU" sz="2800" dirty="0" smtClean="0">
              <a:solidFill>
                <a:srgbClr val="01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Чернівцях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музей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Ольга купила за гонорар 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 9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2301" y="5103674"/>
            <a:ext cx="10501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latin typeface="Roboto"/>
              </a:rPr>
              <a:t>«</a:t>
            </a:r>
            <a:r>
              <a:rPr lang="ru-RU" sz="2400" i="1" dirty="0" err="1">
                <a:latin typeface="Roboto"/>
              </a:rPr>
              <a:t>саме</a:t>
            </a:r>
            <a:r>
              <a:rPr lang="ru-RU" sz="2400" i="1" dirty="0">
                <a:latin typeface="Roboto"/>
              </a:rPr>
              <a:t> Ольга </a:t>
            </a:r>
            <a:r>
              <a:rPr lang="ru-RU" sz="2400" i="1" dirty="0" err="1">
                <a:latin typeface="Roboto"/>
              </a:rPr>
              <a:t>Кобилянська</a:t>
            </a:r>
            <a:r>
              <a:rPr lang="ru-RU" sz="2400" i="1" dirty="0">
                <a:latin typeface="Roboto"/>
              </a:rPr>
              <a:t> стала першим в </a:t>
            </a:r>
            <a:r>
              <a:rPr lang="ru-RU" sz="2400" i="1" dirty="0" err="1">
                <a:latin typeface="Roboto"/>
              </a:rPr>
              <a:t>історії</a:t>
            </a:r>
            <a:r>
              <a:rPr lang="ru-RU" sz="2400" i="1" dirty="0">
                <a:latin typeface="Roboto"/>
              </a:rPr>
              <a:t> </a:t>
            </a:r>
            <a:r>
              <a:rPr lang="ru-RU" sz="2400" i="1" dirty="0" err="1">
                <a:latin typeface="Roboto"/>
              </a:rPr>
              <a:t>української</a:t>
            </a:r>
            <a:r>
              <a:rPr lang="ru-RU" sz="2400" i="1" dirty="0">
                <a:latin typeface="Roboto"/>
              </a:rPr>
              <a:t> </a:t>
            </a:r>
            <a:r>
              <a:rPr lang="ru-RU" sz="2400" i="1" dirty="0" err="1">
                <a:latin typeface="Roboto"/>
              </a:rPr>
              <a:t>літератури</a:t>
            </a:r>
            <a:r>
              <a:rPr lang="ru-RU" sz="2400" i="1" dirty="0">
                <a:latin typeface="Roboto"/>
              </a:rPr>
              <a:t> </a:t>
            </a:r>
            <a:r>
              <a:rPr lang="ru-RU" sz="2400" i="1" dirty="0" err="1">
                <a:latin typeface="Roboto"/>
              </a:rPr>
              <a:t>письменником</a:t>
            </a:r>
            <a:r>
              <a:rPr lang="ru-RU" sz="2400" i="1" dirty="0">
                <a:latin typeface="Roboto"/>
              </a:rPr>
              <a:t>, </a:t>
            </a:r>
            <a:r>
              <a:rPr lang="ru-RU" sz="2400" i="1" dirty="0" err="1">
                <a:latin typeface="Roboto"/>
              </a:rPr>
              <a:t>хто</a:t>
            </a:r>
            <a:r>
              <a:rPr lang="ru-RU" sz="2400" i="1" dirty="0">
                <a:latin typeface="Roboto"/>
              </a:rPr>
              <a:t> показав образ </a:t>
            </a:r>
            <a:r>
              <a:rPr lang="ru-RU" sz="2400" i="1" dirty="0" err="1">
                <a:latin typeface="Roboto"/>
              </a:rPr>
              <a:t>української</a:t>
            </a:r>
            <a:r>
              <a:rPr lang="ru-RU" sz="2400" i="1" dirty="0">
                <a:latin typeface="Roboto"/>
              </a:rPr>
              <a:t> </a:t>
            </a:r>
            <a:r>
              <a:rPr lang="ru-RU" sz="2400" i="1" dirty="0" err="1">
                <a:latin typeface="Roboto"/>
              </a:rPr>
              <a:t>жінки</a:t>
            </a:r>
            <a:r>
              <a:rPr lang="ru-RU" sz="2400" i="1" dirty="0">
                <a:latin typeface="Roboto"/>
              </a:rPr>
              <a:t> абсолютно по-новому: </a:t>
            </a:r>
            <a:r>
              <a:rPr lang="ru-RU" sz="2400" i="1" dirty="0" err="1">
                <a:latin typeface="Roboto"/>
              </a:rPr>
              <a:t>це</a:t>
            </a:r>
            <a:r>
              <a:rPr lang="ru-RU" sz="2400" i="1" dirty="0">
                <a:latin typeface="Roboto"/>
              </a:rPr>
              <a:t> </a:t>
            </a:r>
            <a:r>
              <a:rPr lang="ru-RU" sz="2400" i="1" dirty="0" err="1">
                <a:latin typeface="Roboto"/>
              </a:rPr>
              <a:t>була</a:t>
            </a:r>
            <a:r>
              <a:rPr lang="ru-RU" sz="2400" i="1" dirty="0">
                <a:latin typeface="Roboto"/>
              </a:rPr>
              <a:t> не “</a:t>
            </a:r>
            <a:r>
              <a:rPr lang="ru-RU" sz="2400" i="1" dirty="0" err="1">
                <a:latin typeface="Roboto"/>
              </a:rPr>
              <a:t>традиційно</a:t>
            </a:r>
            <a:r>
              <a:rPr lang="ru-RU" sz="2400" i="1" dirty="0">
                <a:latin typeface="Roboto"/>
              </a:rPr>
              <a:t>” забита, </a:t>
            </a:r>
            <a:r>
              <a:rPr lang="ru-RU" sz="2400" i="1" dirty="0" err="1">
                <a:latin typeface="Roboto"/>
              </a:rPr>
              <a:t>пригноблена</a:t>
            </a:r>
            <a:r>
              <a:rPr lang="ru-RU" sz="2400" i="1" dirty="0">
                <a:latin typeface="Roboto"/>
              </a:rPr>
              <a:t> селянка, а </a:t>
            </a:r>
            <a:r>
              <a:rPr lang="ru-RU" sz="2400" i="1" dirty="0" err="1">
                <a:latin typeface="Roboto"/>
              </a:rPr>
              <a:t>інтелігентка</a:t>
            </a:r>
            <a:r>
              <a:rPr lang="ru-RU" sz="2400" i="1" dirty="0">
                <a:latin typeface="Roboto"/>
              </a:rPr>
              <a:t>, </a:t>
            </a:r>
            <a:r>
              <a:rPr lang="ru-RU" sz="2400" i="1" dirty="0" err="1">
                <a:latin typeface="Roboto"/>
              </a:rPr>
              <a:t>жінка</a:t>
            </a:r>
            <a:r>
              <a:rPr lang="ru-RU" sz="2400" i="1" dirty="0">
                <a:latin typeface="Roboto"/>
              </a:rPr>
              <a:t>, яка </a:t>
            </a:r>
            <a:r>
              <a:rPr lang="ru-RU" sz="2400" i="1" dirty="0" err="1">
                <a:latin typeface="Roboto"/>
              </a:rPr>
              <a:t>прагне</a:t>
            </a:r>
            <a:r>
              <a:rPr lang="ru-RU" sz="2400" i="1" dirty="0">
                <a:latin typeface="Roboto"/>
              </a:rPr>
              <a:t> до </a:t>
            </a:r>
            <a:r>
              <a:rPr lang="ru-RU" sz="2400" i="1" dirty="0" err="1">
                <a:latin typeface="Roboto"/>
              </a:rPr>
              <a:t>знань</a:t>
            </a:r>
            <a:r>
              <a:rPr lang="ru-RU" sz="2400" i="1" dirty="0">
                <a:latin typeface="Roboto"/>
              </a:rPr>
              <a:t>, до </a:t>
            </a:r>
            <a:r>
              <a:rPr lang="ru-RU" sz="2400" i="1" dirty="0" err="1">
                <a:latin typeface="Roboto"/>
              </a:rPr>
              <a:t>освіти</a:t>
            </a:r>
            <a:r>
              <a:rPr lang="ru-RU" sz="2400" i="1" dirty="0">
                <a:latin typeface="Roboto"/>
              </a:rPr>
              <a:t>, яка </a:t>
            </a:r>
            <a:r>
              <a:rPr lang="ru-RU" sz="2400" i="1" dirty="0" err="1">
                <a:latin typeface="Roboto"/>
              </a:rPr>
              <a:t>виступає</a:t>
            </a:r>
            <a:r>
              <a:rPr lang="ru-RU" sz="2400" i="1" dirty="0">
                <a:latin typeface="Roboto"/>
              </a:rPr>
              <a:t> за </a:t>
            </a:r>
            <a:r>
              <a:rPr lang="ru-RU" sz="2400" i="1" dirty="0" err="1">
                <a:latin typeface="Roboto"/>
              </a:rPr>
              <a:t>рівноправність</a:t>
            </a:r>
            <a:r>
              <a:rPr lang="ru-RU" sz="2400" i="1" dirty="0">
                <a:latin typeface="Roboto"/>
              </a:rPr>
              <a:t> у </a:t>
            </a:r>
            <a:r>
              <a:rPr lang="ru-RU" sz="2400" i="1" dirty="0" err="1">
                <a:latin typeface="Roboto"/>
              </a:rPr>
              <a:t>суспільстві</a:t>
            </a:r>
            <a:r>
              <a:rPr lang="ru-RU" sz="2400" i="1" dirty="0">
                <a:latin typeface="Roboto"/>
              </a:rPr>
              <a:t> </a:t>
            </a:r>
            <a:r>
              <a:rPr lang="ru-RU" sz="2400" i="1" dirty="0" err="1">
                <a:latin typeface="Roboto"/>
              </a:rPr>
              <a:t>між</a:t>
            </a:r>
            <a:r>
              <a:rPr lang="ru-RU" sz="2400" i="1" dirty="0">
                <a:latin typeface="Roboto"/>
              </a:rPr>
              <a:t> </a:t>
            </a:r>
            <a:r>
              <a:rPr lang="ru-RU" sz="2400" i="1" dirty="0" err="1">
                <a:latin typeface="Roboto"/>
              </a:rPr>
              <a:t>жінками</a:t>
            </a:r>
            <a:r>
              <a:rPr lang="ru-RU" sz="2400" i="1" dirty="0">
                <a:latin typeface="Roboto"/>
              </a:rPr>
              <a:t> та </a:t>
            </a:r>
            <a:r>
              <a:rPr lang="ru-RU" sz="2400" i="1" dirty="0" err="1">
                <a:latin typeface="Roboto"/>
              </a:rPr>
              <a:t>чоловіками</a:t>
            </a:r>
            <a:r>
              <a:rPr lang="ru-RU" sz="2400" i="1" dirty="0">
                <a:latin typeface="Roboto"/>
              </a:rPr>
              <a:t>».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2228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0163"/>
            <a:ext cx="7098384" cy="68278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02078" y="30163"/>
            <a:ext cx="506219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/>
              <a:t>Жінкам</a:t>
            </a:r>
            <a:r>
              <a:rPr lang="ru-RU" sz="2400" dirty="0" smtClean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офіційно</a:t>
            </a:r>
            <a:r>
              <a:rPr lang="ru-RU" sz="2400" dirty="0"/>
              <a:t> </a:t>
            </a:r>
            <a:r>
              <a:rPr lang="ru-RU" sz="2400" dirty="0" err="1"/>
              <a:t>надано</a:t>
            </a:r>
            <a:r>
              <a:rPr lang="ru-RU" sz="2400" dirty="0"/>
              <a:t> право </a:t>
            </a:r>
            <a:r>
              <a:rPr lang="ru-RU" sz="2400" dirty="0" err="1"/>
              <a:t>складати</a:t>
            </a:r>
            <a:r>
              <a:rPr lang="ru-RU" sz="2400" dirty="0"/>
              <a:t> </a:t>
            </a:r>
            <a:r>
              <a:rPr lang="ru-RU" sz="2400" dirty="0" err="1"/>
              <a:t>іспити</a:t>
            </a:r>
            <a:r>
              <a:rPr lang="ru-RU" sz="2400" dirty="0"/>
              <a:t> на </a:t>
            </a:r>
            <a:r>
              <a:rPr lang="ru-RU" sz="2400" dirty="0" err="1"/>
              <a:t>здобуття</a:t>
            </a:r>
            <a:r>
              <a:rPr lang="ru-RU" sz="2400" dirty="0"/>
              <a:t> </a:t>
            </a:r>
            <a:r>
              <a:rPr lang="ru-RU" sz="2400" b="1" dirty="0" err="1"/>
              <a:t>університетських</a:t>
            </a:r>
            <a:r>
              <a:rPr lang="ru-RU" sz="2400" b="1" dirty="0"/>
              <a:t> </a:t>
            </a:r>
            <a:r>
              <a:rPr lang="ru-RU" sz="2400" b="1" dirty="0" err="1"/>
              <a:t>ступенів</a:t>
            </a:r>
            <a:r>
              <a:rPr lang="ru-RU" sz="2400" dirty="0"/>
              <a:t> (</a:t>
            </a:r>
            <a:r>
              <a:rPr lang="ru-RU" sz="2400" dirty="0" err="1"/>
              <a:t>бакалаврів</a:t>
            </a:r>
            <a:r>
              <a:rPr lang="ru-RU" sz="2400" dirty="0"/>
              <a:t> і </a:t>
            </a:r>
            <a:r>
              <a:rPr lang="ru-RU" sz="2400" dirty="0" err="1"/>
              <a:t>магістрів</a:t>
            </a:r>
            <a:r>
              <a:rPr lang="ru-RU" sz="2400" dirty="0"/>
              <a:t>). </a:t>
            </a:r>
            <a:endParaRPr lang="ru-RU" sz="2400" dirty="0" smtClean="0"/>
          </a:p>
          <a:p>
            <a:pPr algn="just"/>
            <a:r>
              <a:rPr lang="uk-UA" sz="2400" b="1" dirty="0"/>
              <a:t>Наслідки</a:t>
            </a:r>
          </a:p>
          <a:p>
            <a:pPr algn="just"/>
            <a:r>
              <a:rPr lang="uk-UA" sz="2400" b="1" dirty="0"/>
              <a:t>Розширення можливостей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/>
              <a:t>Хоча рішення 1911 року не дало жінкам повного доступу до університетської освіти, воно відкрило шлях до подальшої емансипації. </a:t>
            </a:r>
            <a:endParaRPr lang="uk-UA" sz="2400" dirty="0" smtClean="0"/>
          </a:p>
          <a:p>
            <a:pPr algn="just"/>
            <a:r>
              <a:rPr lang="uk-UA" sz="2400" b="1" dirty="0" smtClean="0"/>
              <a:t>Значення </a:t>
            </a:r>
            <a:r>
              <a:rPr lang="uk-UA" sz="2400" b="1" dirty="0"/>
              <a:t>для жіночого руху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/>
              <a:t>Це стало однією з перших </a:t>
            </a:r>
            <a:r>
              <a:rPr lang="uk-UA" sz="2400" dirty="0" err="1"/>
              <a:t>перемог</a:t>
            </a:r>
            <a:r>
              <a:rPr lang="uk-UA" sz="2400" dirty="0"/>
              <a:t> у боротьбі за права жінок в Російській імперії, демонструючи можливість змін через суспільний тиск.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8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1032</TotalTime>
  <Words>964</Words>
  <Application>Microsoft Office PowerPoint</Application>
  <PresentationFormat>Широкоэкранный</PresentationFormat>
  <Paragraphs>118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9" baseType="lpstr">
      <vt:lpstr>Arial</vt:lpstr>
      <vt:lpstr>Calibri</vt:lpstr>
      <vt:lpstr>Cambria</vt:lpstr>
      <vt:lpstr>Century Gothic</vt:lpstr>
      <vt:lpstr>GaramondPremrPro-Capt</vt:lpstr>
      <vt:lpstr>Google Sans</vt:lpstr>
      <vt:lpstr>Helmet</vt:lpstr>
      <vt:lpstr>ProbaPro</vt:lpstr>
      <vt:lpstr>Roboto</vt:lpstr>
      <vt:lpstr>Segoe UI</vt:lpstr>
      <vt:lpstr>Times New Roman</vt:lpstr>
      <vt:lpstr>Wingdings</vt:lpstr>
      <vt:lpstr>Wingdings 3</vt:lpstr>
      <vt:lpstr>Легкий дым</vt:lpstr>
      <vt:lpstr>Український жіночий рух: від емансипації до сучасності</vt:lpstr>
      <vt:lpstr>Презентация PowerPoint</vt:lpstr>
      <vt:lpstr>Презентация PowerPoint</vt:lpstr>
      <vt:lpstr>Презентация PowerPoint</vt:lpstr>
      <vt:lpstr>НАТАЛІЯ КОБРИНСЬКА українська письменниця, засновниця «Товариства руських женщін» </vt:lpstr>
      <vt:lpstr>Презентация PowerPoint</vt:lpstr>
      <vt:lpstr>ОЛЬГА КОСАЧ (Олена Пчілка) </vt:lpstr>
      <vt:lpstr>ОЛЬГА КОБИЛЯНСЬКА</vt:lpstr>
      <vt:lpstr>Презентация PowerPoint</vt:lpstr>
      <vt:lpstr>Вересень 1917 – Всеукраїнський жіночий з’їзд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46</cp:revision>
  <dcterms:created xsi:type="dcterms:W3CDTF">2024-12-01T18:40:00Z</dcterms:created>
  <dcterms:modified xsi:type="dcterms:W3CDTF">2024-12-05T12:51:38Z</dcterms:modified>
</cp:coreProperties>
</file>