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85" r:id="rId3"/>
    <p:sldId id="422" r:id="rId4"/>
    <p:sldId id="372" r:id="rId5"/>
    <p:sldId id="424" r:id="rId6"/>
    <p:sldId id="426" r:id="rId7"/>
    <p:sldId id="429" r:id="rId8"/>
    <p:sldId id="427" r:id="rId9"/>
    <p:sldId id="425" r:id="rId10"/>
    <p:sldId id="421" r:id="rId11"/>
    <p:sldId id="428" r:id="rId12"/>
  </p:sldIdLst>
  <p:sldSz cx="12190413" cy="6859588"/>
  <p:notesSz cx="6858000" cy="9144000"/>
  <p:embeddedFontLst>
    <p:embeddedFont>
      <p:font typeface="Quattrocento Sans" panose="020B0502050000020003" pitchFamily="34" charset="0"/>
      <p:regular r:id="rId14"/>
      <p:bold r:id="rId15"/>
      <p:italic r:id="rId16"/>
      <p:boldItalic r:id="rId17"/>
    </p:embeddedFont>
    <p:embeddedFont>
      <p:font typeface="Tahoma" panose="020B0604030504040204" pitchFamily="34" charset="0"/>
      <p:regular r:id="rId18"/>
      <p:bold r:id="rId19"/>
    </p:embeddedFont>
    <p:embeddedFont>
      <p:font typeface="Trebuchet MS" panose="020B0603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370" userDrawn="1">
          <p15:clr>
            <a:srgbClr val="A4A3A4"/>
          </p15:clr>
        </p15:guide>
        <p15:guide id="3"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6" roundtripDataSignature="AMtx7mgLwqzOdEt/mp4QTq4uqenKMFqB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965"/>
    <a:srgbClr val="FEBF0E"/>
    <a:srgbClr val="38853E"/>
    <a:srgbClr val="679F5F"/>
    <a:srgbClr val="1F497D"/>
    <a:srgbClr val="010002"/>
    <a:srgbClr val="286D94"/>
    <a:srgbClr val="40903F"/>
    <a:srgbClr val="000000"/>
    <a:srgbClr val="306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F1146-461C-4FA0-82A1-7F6BEC9C38F2}">
  <a:tblStyle styleId="{FC8F1146-461C-4FA0-82A1-7F6BEC9C38F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96395" autoAdjust="0"/>
  </p:normalViewPr>
  <p:slideViewPr>
    <p:cSldViewPr snapToGrid="0">
      <p:cViewPr varScale="1">
        <p:scale>
          <a:sx n="88" d="100"/>
          <a:sy n="88" d="100"/>
        </p:scale>
        <p:origin x="66" y="366"/>
      </p:cViewPr>
      <p:guideLst>
        <p:guide pos="370"/>
        <p:guide orient="horz" pos="2160"/>
      </p:guideLst>
    </p:cSldViewPr>
  </p:slideViewPr>
  <p:notesTextViewPr>
    <p:cViewPr>
      <p:scale>
        <a:sx n="1" d="1"/>
        <a:sy n="1" d="1"/>
      </p:scale>
      <p:origin x="0" y="0"/>
    </p:cViewPr>
  </p:notesTextViewPr>
  <p:gridSpacing cx="144001" cy="144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13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13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36"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13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3DBB7-0608-4E7C-AAFE-EE11F5C87C50}" type="doc">
      <dgm:prSet loTypeId="urn:microsoft.com/office/officeart/2005/8/layout/process1" loCatId="process" qsTypeId="urn:microsoft.com/office/officeart/2005/8/quickstyle/simple2" qsCatId="simple" csTypeId="urn:microsoft.com/office/officeart/2005/8/colors/accent6_3" csCatId="accent6" phldr="1"/>
      <dgm:spPr/>
    </dgm:pt>
    <dgm:pt modelId="{078F9C1A-960E-43FE-ACFC-4B7B74B8AFDA}">
      <dgm:prSet phldrT="[Текст]" custT="1"/>
      <dgm:spPr>
        <a:solidFill>
          <a:srgbClr val="203965"/>
        </a:solidFill>
        <a:ln>
          <a:solidFill>
            <a:srgbClr val="203965"/>
          </a:solidFill>
        </a:ln>
      </dgm:spPr>
      <dgm:t>
        <a:bodyPr/>
        <a:lstStyle/>
        <a:p>
          <a:r>
            <a:rPr lang="uk-UA" sz="1200" b="0" noProof="0" dirty="0">
              <a:ln>
                <a:solidFill>
                  <a:schemeClr val="bg1"/>
                </a:solidFill>
              </a:ln>
              <a:solidFill>
                <a:schemeClr val="bg1"/>
              </a:solidFill>
            </a:rPr>
            <a:t>Чернівецька ОДА (ОВА)</a:t>
          </a:r>
        </a:p>
        <a:p>
          <a:r>
            <a:rPr lang="uk-UA" sz="1200" b="0" noProof="0" dirty="0">
              <a:ln>
                <a:solidFill>
                  <a:schemeClr val="bg1"/>
                </a:solidFill>
              </a:ln>
              <a:solidFill>
                <a:schemeClr val="bg1"/>
              </a:solidFill>
            </a:rPr>
            <a:t>(опрацювання документів відповідним структурним підрозділом)</a:t>
          </a:r>
        </a:p>
      </dgm:t>
    </dgm:pt>
    <dgm:pt modelId="{6268C8FB-302F-4D58-9FD5-62DF264DBFD9}" type="parTrans" cxnId="{8B904736-428F-4FED-9666-D237A873142D}">
      <dgm:prSet/>
      <dgm:spPr/>
      <dgm:t>
        <a:bodyPr/>
        <a:lstStyle/>
        <a:p>
          <a:endParaRPr lang="ru-RU"/>
        </a:p>
      </dgm:t>
    </dgm:pt>
    <dgm:pt modelId="{883036D3-791E-46AC-BC08-FF019DECFF1D}" type="sibTrans" cxnId="{8B904736-428F-4FED-9666-D237A873142D}">
      <dgm:prSet/>
      <dgm:spPr>
        <a:solidFill>
          <a:srgbClr val="FEBF0E"/>
        </a:solidFill>
        <a:ln>
          <a:solidFill>
            <a:srgbClr val="FEBF0E"/>
          </a:solidFill>
        </a:ln>
      </dgm:spPr>
      <dgm:t>
        <a:bodyPr/>
        <a:lstStyle/>
        <a:p>
          <a:endParaRPr lang="ru-RU" dirty="0"/>
        </a:p>
      </dgm:t>
    </dgm:pt>
    <dgm:pt modelId="{B5EF0031-8815-4149-B025-F5425E41767C}">
      <dgm:prSet phldrT="[Текст]" custT="1"/>
      <dgm:spPr>
        <a:solidFill>
          <a:srgbClr val="203965"/>
        </a:solidFill>
        <a:ln>
          <a:solidFill>
            <a:srgbClr val="203965"/>
          </a:solidFill>
        </a:ln>
      </dgm:spPr>
      <dgm:t>
        <a:bodyPr/>
        <a:lstStyle/>
        <a:p>
          <a:r>
            <a:rPr lang="uk-UA" sz="1400" b="0" noProof="0" dirty="0">
              <a:ln>
                <a:solidFill>
                  <a:schemeClr val="bg1"/>
                </a:solidFill>
              </a:ln>
              <a:solidFill>
                <a:schemeClr val="bg1"/>
              </a:solidFill>
            </a:rPr>
            <a:t>Розгляд заяви Комісією</a:t>
          </a:r>
          <a:r>
            <a:rPr lang="ru-RU" sz="1400" b="0" dirty="0">
              <a:ln>
                <a:solidFill>
                  <a:schemeClr val="bg1"/>
                </a:solidFill>
              </a:ln>
              <a:solidFill>
                <a:schemeClr val="bg1"/>
              </a:solidFill>
            </a:rPr>
            <a:t>*</a:t>
          </a:r>
        </a:p>
        <a:p>
          <a:endParaRPr lang="ru-RU" sz="1400" b="1" dirty="0">
            <a:solidFill>
              <a:schemeClr val="tx1"/>
            </a:solidFill>
          </a:endParaRPr>
        </a:p>
      </dgm:t>
    </dgm:pt>
    <dgm:pt modelId="{5827EB8F-1B8D-462C-A2CF-16C36C69E304}" type="parTrans" cxnId="{3A72C98C-12E2-4F16-AF15-43B9A6F8E37A}">
      <dgm:prSet/>
      <dgm:spPr/>
      <dgm:t>
        <a:bodyPr/>
        <a:lstStyle/>
        <a:p>
          <a:endParaRPr lang="ru-RU"/>
        </a:p>
      </dgm:t>
    </dgm:pt>
    <dgm:pt modelId="{7E373714-CA05-4CE4-9C47-51BBC56C3C54}" type="sibTrans" cxnId="{3A72C98C-12E2-4F16-AF15-43B9A6F8E37A}">
      <dgm:prSet/>
      <dgm:spPr>
        <a:solidFill>
          <a:srgbClr val="FEBF0E"/>
        </a:solidFill>
        <a:ln>
          <a:solidFill>
            <a:srgbClr val="FEBF0E"/>
          </a:solidFill>
        </a:ln>
      </dgm:spPr>
      <dgm:t>
        <a:bodyPr/>
        <a:lstStyle/>
        <a:p>
          <a:endParaRPr lang="ru-RU" dirty="0"/>
        </a:p>
      </dgm:t>
    </dgm:pt>
    <dgm:pt modelId="{C5E300FC-E5EE-4AE6-B62B-6AA08CFA86C6}">
      <dgm:prSet phldrT="[Текст]" custT="1"/>
      <dgm:spPr>
        <a:solidFill>
          <a:srgbClr val="203965"/>
        </a:solidFill>
        <a:ln>
          <a:solidFill>
            <a:srgbClr val="203965"/>
          </a:solidFill>
        </a:ln>
      </dgm:spPr>
      <dgm:t>
        <a:bodyPr/>
        <a:lstStyle/>
        <a:p>
          <a:pPr>
            <a:spcAft>
              <a:spcPts val="0"/>
            </a:spcAft>
          </a:pPr>
          <a:endParaRPr lang="uk-UA" sz="1200" b="1" noProof="0" dirty="0">
            <a:solidFill>
              <a:schemeClr val="tx1"/>
            </a:solidFill>
          </a:endParaRPr>
        </a:p>
        <a:p>
          <a:pPr>
            <a:spcAft>
              <a:spcPts val="0"/>
            </a:spcAft>
          </a:pPr>
          <a:endParaRPr lang="uk-UA" sz="1200" b="1" noProof="0" dirty="0">
            <a:solidFill>
              <a:schemeClr val="tx1"/>
            </a:solidFill>
          </a:endParaRPr>
        </a:p>
        <a:p>
          <a:pPr>
            <a:spcAft>
              <a:spcPts val="0"/>
            </a:spcAft>
          </a:pPr>
          <a:endParaRPr lang="uk-UA" sz="1200" b="1" noProof="0" dirty="0">
            <a:solidFill>
              <a:schemeClr val="tx1"/>
            </a:solidFill>
          </a:endParaRPr>
        </a:p>
        <a:p>
          <a:pPr>
            <a:spcAft>
              <a:spcPts val="0"/>
            </a:spcAft>
          </a:pPr>
          <a:r>
            <a:rPr lang="uk-UA" sz="1400" b="0" noProof="0" dirty="0">
              <a:ln>
                <a:solidFill>
                  <a:schemeClr val="bg1"/>
                </a:solidFill>
              </a:ln>
              <a:solidFill>
                <a:schemeClr val="bg1"/>
              </a:solidFill>
            </a:rPr>
            <a:t>Рішення </a:t>
          </a:r>
        </a:p>
        <a:p>
          <a:pPr>
            <a:spcAft>
              <a:spcPts val="0"/>
            </a:spcAft>
          </a:pPr>
          <a:r>
            <a:rPr lang="uk-UA" sz="1400" b="0" noProof="0" dirty="0">
              <a:ln>
                <a:solidFill>
                  <a:schemeClr val="bg1"/>
                </a:solidFill>
              </a:ln>
              <a:solidFill>
                <a:schemeClr val="bg1"/>
              </a:solidFill>
            </a:rPr>
            <a:t>про</a:t>
          </a:r>
        </a:p>
        <a:p>
          <a:pPr>
            <a:spcAft>
              <a:spcPts val="0"/>
            </a:spcAft>
          </a:pPr>
          <a:r>
            <a:rPr lang="uk-UA" sz="1400" b="0" noProof="0" dirty="0">
              <a:ln>
                <a:solidFill>
                  <a:schemeClr val="bg1"/>
                </a:solidFill>
              </a:ln>
              <a:solidFill>
                <a:schemeClr val="bg1"/>
              </a:solidFill>
            </a:rPr>
            <a:t>відповідність критеріям</a:t>
          </a:r>
        </a:p>
      </dgm:t>
    </dgm:pt>
    <dgm:pt modelId="{A6DAD561-4FAF-488B-A9F1-EC55669257C4}" type="parTrans" cxnId="{CB73B982-7E0C-4A74-9AB2-201D2977B6FD}">
      <dgm:prSet/>
      <dgm:spPr/>
      <dgm:t>
        <a:bodyPr/>
        <a:lstStyle/>
        <a:p>
          <a:endParaRPr lang="ru-RU"/>
        </a:p>
      </dgm:t>
    </dgm:pt>
    <dgm:pt modelId="{45BA2159-D7B9-4D10-8759-1514CE7DDBF6}" type="sibTrans" cxnId="{CB73B982-7E0C-4A74-9AB2-201D2977B6FD}">
      <dgm:prSet/>
      <dgm:spPr>
        <a:solidFill>
          <a:srgbClr val="FEBF0E"/>
        </a:solidFill>
        <a:ln>
          <a:solidFill>
            <a:srgbClr val="FEBF0E"/>
          </a:solidFill>
        </a:ln>
      </dgm:spPr>
      <dgm:t>
        <a:bodyPr/>
        <a:lstStyle/>
        <a:p>
          <a:endParaRPr lang="ru-RU" dirty="0"/>
        </a:p>
      </dgm:t>
    </dgm:pt>
    <dgm:pt modelId="{B1C6AF1C-71F3-471A-BBA0-0AF0986A0BFF}">
      <dgm:prSet custT="1"/>
      <dgm:spPr>
        <a:solidFill>
          <a:srgbClr val="203965"/>
        </a:solidFill>
        <a:ln>
          <a:solidFill>
            <a:srgbClr val="203965"/>
          </a:solidFill>
        </a:ln>
      </dgm:spPr>
      <dgm:t>
        <a:bodyPr/>
        <a:lstStyle/>
        <a:p>
          <a:endParaRPr lang="uk-UA" sz="1200" b="1" noProof="0" dirty="0">
            <a:solidFill>
              <a:schemeClr val="tx1"/>
            </a:solidFill>
          </a:endParaRPr>
        </a:p>
        <a:p>
          <a:r>
            <a:rPr lang="uk-UA" sz="1200" b="0" noProof="0" dirty="0">
              <a:ln>
                <a:solidFill>
                  <a:schemeClr val="bg1"/>
                </a:solidFill>
              </a:ln>
              <a:solidFill>
                <a:schemeClr val="bg1"/>
              </a:solidFill>
            </a:rPr>
            <a:t>Розпорядження про відповідність підприємства, установи, організації критеріям</a:t>
          </a:r>
        </a:p>
      </dgm:t>
    </dgm:pt>
    <dgm:pt modelId="{91BC9CB9-648F-4B33-9664-F3CC1A5ADFDB}" type="parTrans" cxnId="{E566F4A4-EDD6-41B9-A52C-7F0C3D7138B2}">
      <dgm:prSet/>
      <dgm:spPr/>
      <dgm:t>
        <a:bodyPr/>
        <a:lstStyle/>
        <a:p>
          <a:endParaRPr lang="ru-RU"/>
        </a:p>
      </dgm:t>
    </dgm:pt>
    <dgm:pt modelId="{249F5003-99AE-42F1-AE1E-F3C143DA3601}" type="sibTrans" cxnId="{E566F4A4-EDD6-41B9-A52C-7F0C3D7138B2}">
      <dgm:prSet/>
      <dgm:spPr>
        <a:solidFill>
          <a:srgbClr val="FEBF0E"/>
        </a:solidFill>
        <a:ln>
          <a:solidFill>
            <a:srgbClr val="FEBF0E"/>
          </a:solidFill>
        </a:ln>
      </dgm:spPr>
      <dgm:t>
        <a:bodyPr/>
        <a:lstStyle/>
        <a:p>
          <a:endParaRPr lang="ru-RU" dirty="0"/>
        </a:p>
      </dgm:t>
    </dgm:pt>
    <dgm:pt modelId="{CE65C87C-33C5-4126-A19C-7BB7091B5AB1}">
      <dgm:prSet custT="1"/>
      <dgm:spPr>
        <a:solidFill>
          <a:srgbClr val="203965"/>
        </a:solidFill>
        <a:ln>
          <a:solidFill>
            <a:srgbClr val="203965"/>
          </a:solidFill>
        </a:ln>
      </dgm:spPr>
      <dgm:t>
        <a:bodyPr/>
        <a:lstStyle/>
        <a:p>
          <a:pPr>
            <a:lnSpc>
              <a:spcPct val="100000"/>
            </a:lnSpc>
            <a:spcAft>
              <a:spcPts val="0"/>
            </a:spcAft>
          </a:pPr>
          <a:r>
            <a:rPr lang="uk-UA" sz="1100" b="0" noProof="0" dirty="0">
              <a:ln>
                <a:solidFill>
                  <a:schemeClr val="bg1"/>
                </a:solidFill>
              </a:ln>
              <a:solidFill>
                <a:schemeClr val="bg1"/>
              </a:solidFill>
            </a:rPr>
            <a:t>Надсилання до Мінекономіки та Міноборони (СБУ, Служби зовнішньої розвідки)</a:t>
          </a:r>
        </a:p>
        <a:p>
          <a:pPr>
            <a:lnSpc>
              <a:spcPct val="100000"/>
            </a:lnSpc>
            <a:spcAft>
              <a:spcPts val="0"/>
            </a:spcAft>
          </a:pPr>
          <a:r>
            <a:rPr lang="uk-UA" sz="1100" b="0" noProof="0" dirty="0">
              <a:ln>
                <a:solidFill>
                  <a:schemeClr val="bg1"/>
                </a:solidFill>
              </a:ln>
              <a:solidFill>
                <a:schemeClr val="bg1"/>
              </a:solidFill>
            </a:rPr>
            <a:t>підприємству, установі, організації</a:t>
          </a:r>
        </a:p>
      </dgm:t>
    </dgm:pt>
    <dgm:pt modelId="{7703A930-A15F-41D4-A1E8-CA222950759B}" type="parTrans" cxnId="{9E1E4F00-BBD4-45C3-9251-795F19804A9C}">
      <dgm:prSet/>
      <dgm:spPr/>
      <dgm:t>
        <a:bodyPr/>
        <a:lstStyle/>
        <a:p>
          <a:endParaRPr lang="ru-RU"/>
        </a:p>
      </dgm:t>
    </dgm:pt>
    <dgm:pt modelId="{33F98E6E-46B9-4B19-A946-ABA97D1B3A56}" type="sibTrans" cxnId="{9E1E4F00-BBD4-45C3-9251-795F19804A9C}">
      <dgm:prSet/>
      <dgm:spPr/>
      <dgm:t>
        <a:bodyPr/>
        <a:lstStyle/>
        <a:p>
          <a:endParaRPr lang="ru-RU"/>
        </a:p>
      </dgm:t>
    </dgm:pt>
    <dgm:pt modelId="{77A03EDF-D898-4325-96AE-10125BF3D665}" type="pres">
      <dgm:prSet presAssocID="{7BB3DBB7-0608-4E7C-AAFE-EE11F5C87C50}" presName="Name0" presStyleCnt="0">
        <dgm:presLayoutVars>
          <dgm:dir/>
          <dgm:resizeHandles val="exact"/>
        </dgm:presLayoutVars>
      </dgm:prSet>
      <dgm:spPr/>
    </dgm:pt>
    <dgm:pt modelId="{447B126B-0647-4CE3-9770-1EAD71A6297D}" type="pres">
      <dgm:prSet presAssocID="{078F9C1A-960E-43FE-ACFC-4B7B74B8AFDA}" presName="node" presStyleLbl="node1" presStyleIdx="0" presStyleCnt="5" custScaleX="116607" custScaleY="137073" custLinFactNeighborX="-572" custLinFactNeighborY="7886">
        <dgm:presLayoutVars>
          <dgm:bulletEnabled val="1"/>
        </dgm:presLayoutVars>
      </dgm:prSet>
      <dgm:spPr/>
    </dgm:pt>
    <dgm:pt modelId="{B8E89430-C1CC-48B2-9103-53523E9D5CB1}" type="pres">
      <dgm:prSet presAssocID="{883036D3-791E-46AC-BC08-FF019DECFF1D}" presName="sibTrans" presStyleLbl="sibTrans2D1" presStyleIdx="0" presStyleCnt="4"/>
      <dgm:spPr/>
    </dgm:pt>
    <dgm:pt modelId="{7555A747-5FE1-4D2E-B727-749C2EBCA679}" type="pres">
      <dgm:prSet presAssocID="{883036D3-791E-46AC-BC08-FF019DECFF1D}" presName="connectorText" presStyleLbl="sibTrans2D1" presStyleIdx="0" presStyleCnt="4"/>
      <dgm:spPr/>
    </dgm:pt>
    <dgm:pt modelId="{30061FFC-E8F0-41B5-8581-269E18EB734D}" type="pres">
      <dgm:prSet presAssocID="{B5EF0031-8815-4149-B025-F5425E41767C}" presName="node" presStyleLbl="node1" presStyleIdx="1" presStyleCnt="5" custScaleY="137073" custLinFactNeighborY="13483">
        <dgm:presLayoutVars>
          <dgm:bulletEnabled val="1"/>
        </dgm:presLayoutVars>
      </dgm:prSet>
      <dgm:spPr/>
    </dgm:pt>
    <dgm:pt modelId="{9E6B4DFD-1159-465F-8303-D33967C28035}" type="pres">
      <dgm:prSet presAssocID="{7E373714-CA05-4CE4-9C47-51BBC56C3C54}" presName="sibTrans" presStyleLbl="sibTrans2D1" presStyleIdx="1" presStyleCnt="4"/>
      <dgm:spPr/>
    </dgm:pt>
    <dgm:pt modelId="{B5E6CCB7-13F0-4FDD-8422-5DD892BDAD03}" type="pres">
      <dgm:prSet presAssocID="{7E373714-CA05-4CE4-9C47-51BBC56C3C54}" presName="connectorText" presStyleLbl="sibTrans2D1" presStyleIdx="1" presStyleCnt="4"/>
      <dgm:spPr/>
    </dgm:pt>
    <dgm:pt modelId="{DFCBC577-14C5-43FC-BC21-B081F7A18FBB}" type="pres">
      <dgm:prSet presAssocID="{C5E300FC-E5EE-4AE6-B62B-6AA08CFA86C6}" presName="node" presStyleLbl="node1" presStyleIdx="2" presStyleCnt="5" custScaleX="117343" custScaleY="137072" custLinFactNeighborX="-6741" custLinFactNeighborY="13483">
        <dgm:presLayoutVars>
          <dgm:bulletEnabled val="1"/>
        </dgm:presLayoutVars>
      </dgm:prSet>
      <dgm:spPr/>
    </dgm:pt>
    <dgm:pt modelId="{9AFE14F7-8B93-4E8E-8C8B-158319A56235}" type="pres">
      <dgm:prSet presAssocID="{45BA2159-D7B9-4D10-8759-1514CE7DDBF6}" presName="sibTrans" presStyleLbl="sibTrans2D1" presStyleIdx="2" presStyleCnt="4"/>
      <dgm:spPr/>
    </dgm:pt>
    <dgm:pt modelId="{6F4354A6-F565-4E98-9A09-BD7483BD677D}" type="pres">
      <dgm:prSet presAssocID="{45BA2159-D7B9-4D10-8759-1514CE7DDBF6}" presName="connectorText" presStyleLbl="sibTrans2D1" presStyleIdx="2" presStyleCnt="4"/>
      <dgm:spPr/>
    </dgm:pt>
    <dgm:pt modelId="{5A467298-5BC7-405F-B2A8-60C82D3134A1}" type="pres">
      <dgm:prSet presAssocID="{B1C6AF1C-71F3-471A-BBA0-0AF0986A0BFF}" presName="node" presStyleLbl="node1" presStyleIdx="3" presStyleCnt="5" custScaleX="119253" custScaleY="139362" custLinFactNeighborY="13483">
        <dgm:presLayoutVars>
          <dgm:bulletEnabled val="1"/>
        </dgm:presLayoutVars>
      </dgm:prSet>
      <dgm:spPr/>
    </dgm:pt>
    <dgm:pt modelId="{D31A3DEB-900F-4580-B5D6-3C18613181F5}" type="pres">
      <dgm:prSet presAssocID="{249F5003-99AE-42F1-AE1E-F3C143DA3601}" presName="sibTrans" presStyleLbl="sibTrans2D1" presStyleIdx="3" presStyleCnt="4"/>
      <dgm:spPr/>
    </dgm:pt>
    <dgm:pt modelId="{2120771E-0D80-41B1-8DB9-713FB02404B9}" type="pres">
      <dgm:prSet presAssocID="{249F5003-99AE-42F1-AE1E-F3C143DA3601}" presName="connectorText" presStyleLbl="sibTrans2D1" presStyleIdx="3" presStyleCnt="4"/>
      <dgm:spPr/>
    </dgm:pt>
    <dgm:pt modelId="{2FFEBD73-4B08-4626-855B-A30F8CDBE4EE}" type="pres">
      <dgm:prSet presAssocID="{CE65C87C-33C5-4126-A19C-7BB7091B5AB1}" presName="node" presStyleLbl="node1" presStyleIdx="4" presStyleCnt="5" custScaleX="122040" custScaleY="137073" custLinFactNeighborX="-6741" custLinFactNeighborY="13483">
        <dgm:presLayoutVars>
          <dgm:bulletEnabled val="1"/>
        </dgm:presLayoutVars>
      </dgm:prSet>
      <dgm:spPr/>
    </dgm:pt>
  </dgm:ptLst>
  <dgm:cxnLst>
    <dgm:cxn modelId="{9E1E4F00-BBD4-45C3-9251-795F19804A9C}" srcId="{7BB3DBB7-0608-4E7C-AAFE-EE11F5C87C50}" destId="{CE65C87C-33C5-4126-A19C-7BB7091B5AB1}" srcOrd="4" destOrd="0" parTransId="{7703A930-A15F-41D4-A1E8-CA222950759B}" sibTransId="{33F98E6E-46B9-4B19-A946-ABA97D1B3A56}"/>
    <dgm:cxn modelId="{59FC6A0F-7B2C-4014-982C-2DB583E63CE0}" type="presOf" srcId="{45BA2159-D7B9-4D10-8759-1514CE7DDBF6}" destId="{6F4354A6-F565-4E98-9A09-BD7483BD677D}" srcOrd="1" destOrd="0" presId="urn:microsoft.com/office/officeart/2005/8/layout/process1"/>
    <dgm:cxn modelId="{78197218-5A3C-4ECF-A59B-B4EF6A66CB19}" type="presOf" srcId="{45BA2159-D7B9-4D10-8759-1514CE7DDBF6}" destId="{9AFE14F7-8B93-4E8E-8C8B-158319A56235}" srcOrd="0" destOrd="0" presId="urn:microsoft.com/office/officeart/2005/8/layout/process1"/>
    <dgm:cxn modelId="{81768333-27A1-4319-8F9D-0ACDCC196840}" type="presOf" srcId="{883036D3-791E-46AC-BC08-FF019DECFF1D}" destId="{B8E89430-C1CC-48B2-9103-53523E9D5CB1}" srcOrd="0" destOrd="0" presId="urn:microsoft.com/office/officeart/2005/8/layout/process1"/>
    <dgm:cxn modelId="{8B904736-428F-4FED-9666-D237A873142D}" srcId="{7BB3DBB7-0608-4E7C-AAFE-EE11F5C87C50}" destId="{078F9C1A-960E-43FE-ACFC-4B7B74B8AFDA}" srcOrd="0" destOrd="0" parTransId="{6268C8FB-302F-4D58-9FD5-62DF264DBFD9}" sibTransId="{883036D3-791E-46AC-BC08-FF019DECFF1D}"/>
    <dgm:cxn modelId="{62539E55-2831-4C49-B63D-39C083216518}" type="presOf" srcId="{249F5003-99AE-42F1-AE1E-F3C143DA3601}" destId="{2120771E-0D80-41B1-8DB9-713FB02404B9}" srcOrd="1" destOrd="0" presId="urn:microsoft.com/office/officeart/2005/8/layout/process1"/>
    <dgm:cxn modelId="{CB73B982-7E0C-4A74-9AB2-201D2977B6FD}" srcId="{7BB3DBB7-0608-4E7C-AAFE-EE11F5C87C50}" destId="{C5E300FC-E5EE-4AE6-B62B-6AA08CFA86C6}" srcOrd="2" destOrd="0" parTransId="{A6DAD561-4FAF-488B-A9F1-EC55669257C4}" sibTransId="{45BA2159-D7B9-4D10-8759-1514CE7DDBF6}"/>
    <dgm:cxn modelId="{E0A3F882-1E6F-4263-8B34-E947C432E260}" type="presOf" srcId="{249F5003-99AE-42F1-AE1E-F3C143DA3601}" destId="{D31A3DEB-900F-4580-B5D6-3C18613181F5}" srcOrd="0" destOrd="0" presId="urn:microsoft.com/office/officeart/2005/8/layout/process1"/>
    <dgm:cxn modelId="{3A72C98C-12E2-4F16-AF15-43B9A6F8E37A}" srcId="{7BB3DBB7-0608-4E7C-AAFE-EE11F5C87C50}" destId="{B5EF0031-8815-4149-B025-F5425E41767C}" srcOrd="1" destOrd="0" parTransId="{5827EB8F-1B8D-462C-A2CF-16C36C69E304}" sibTransId="{7E373714-CA05-4CE4-9C47-51BBC56C3C54}"/>
    <dgm:cxn modelId="{80F9048F-AA62-4AD1-B2EF-1C70762D1FF1}" type="presOf" srcId="{B1C6AF1C-71F3-471A-BBA0-0AF0986A0BFF}" destId="{5A467298-5BC7-405F-B2A8-60C82D3134A1}" srcOrd="0" destOrd="0" presId="urn:microsoft.com/office/officeart/2005/8/layout/process1"/>
    <dgm:cxn modelId="{A4AC949B-97F3-4E77-8756-3B350EC9635B}" type="presOf" srcId="{C5E300FC-E5EE-4AE6-B62B-6AA08CFA86C6}" destId="{DFCBC577-14C5-43FC-BC21-B081F7A18FBB}" srcOrd="0" destOrd="0" presId="urn:microsoft.com/office/officeart/2005/8/layout/process1"/>
    <dgm:cxn modelId="{12B9A5A4-DB45-415F-ADA6-84520A9C569B}" type="presOf" srcId="{CE65C87C-33C5-4126-A19C-7BB7091B5AB1}" destId="{2FFEBD73-4B08-4626-855B-A30F8CDBE4EE}" srcOrd="0" destOrd="0" presId="urn:microsoft.com/office/officeart/2005/8/layout/process1"/>
    <dgm:cxn modelId="{E566F4A4-EDD6-41B9-A52C-7F0C3D7138B2}" srcId="{7BB3DBB7-0608-4E7C-AAFE-EE11F5C87C50}" destId="{B1C6AF1C-71F3-471A-BBA0-0AF0986A0BFF}" srcOrd="3" destOrd="0" parTransId="{91BC9CB9-648F-4B33-9664-F3CC1A5ADFDB}" sibTransId="{249F5003-99AE-42F1-AE1E-F3C143DA3601}"/>
    <dgm:cxn modelId="{86079AC1-795C-4CAA-AE72-1C73B7EB0366}" type="presOf" srcId="{7E373714-CA05-4CE4-9C47-51BBC56C3C54}" destId="{9E6B4DFD-1159-465F-8303-D33967C28035}" srcOrd="0" destOrd="0" presId="urn:microsoft.com/office/officeart/2005/8/layout/process1"/>
    <dgm:cxn modelId="{BDEE12C3-F9FB-4426-AD3E-03D7C1C9C6BD}" type="presOf" srcId="{7E373714-CA05-4CE4-9C47-51BBC56C3C54}" destId="{B5E6CCB7-13F0-4FDD-8422-5DD892BDAD03}" srcOrd="1" destOrd="0" presId="urn:microsoft.com/office/officeart/2005/8/layout/process1"/>
    <dgm:cxn modelId="{40C30AEA-DB37-4F49-B212-F889E84B8AE8}" type="presOf" srcId="{078F9C1A-960E-43FE-ACFC-4B7B74B8AFDA}" destId="{447B126B-0647-4CE3-9770-1EAD71A6297D}" srcOrd="0" destOrd="0" presId="urn:microsoft.com/office/officeart/2005/8/layout/process1"/>
    <dgm:cxn modelId="{436E2AF1-B7F5-485B-AA6B-F268FF539DAE}" type="presOf" srcId="{883036D3-791E-46AC-BC08-FF019DECFF1D}" destId="{7555A747-5FE1-4D2E-B727-749C2EBCA679}" srcOrd="1" destOrd="0" presId="urn:microsoft.com/office/officeart/2005/8/layout/process1"/>
    <dgm:cxn modelId="{C99078FD-847C-42D5-A1DE-C64BB0A40883}" type="presOf" srcId="{B5EF0031-8815-4149-B025-F5425E41767C}" destId="{30061FFC-E8F0-41B5-8581-269E18EB734D}" srcOrd="0" destOrd="0" presId="urn:microsoft.com/office/officeart/2005/8/layout/process1"/>
    <dgm:cxn modelId="{5C18D6FD-75AD-4AE6-BC46-7EEA1B288DAE}" type="presOf" srcId="{7BB3DBB7-0608-4E7C-AAFE-EE11F5C87C50}" destId="{77A03EDF-D898-4325-96AE-10125BF3D665}" srcOrd="0" destOrd="0" presId="urn:microsoft.com/office/officeart/2005/8/layout/process1"/>
    <dgm:cxn modelId="{A8AB6AD9-8D0D-4BCE-982B-B0EE6AF09F05}" type="presParOf" srcId="{77A03EDF-D898-4325-96AE-10125BF3D665}" destId="{447B126B-0647-4CE3-9770-1EAD71A6297D}" srcOrd="0" destOrd="0" presId="urn:microsoft.com/office/officeart/2005/8/layout/process1"/>
    <dgm:cxn modelId="{7DE9A528-BB4F-4778-B342-947E04000E62}" type="presParOf" srcId="{77A03EDF-D898-4325-96AE-10125BF3D665}" destId="{B8E89430-C1CC-48B2-9103-53523E9D5CB1}" srcOrd="1" destOrd="0" presId="urn:microsoft.com/office/officeart/2005/8/layout/process1"/>
    <dgm:cxn modelId="{0A5F2A88-61F9-4D84-BF23-016FFC5F848C}" type="presParOf" srcId="{B8E89430-C1CC-48B2-9103-53523E9D5CB1}" destId="{7555A747-5FE1-4D2E-B727-749C2EBCA679}" srcOrd="0" destOrd="0" presId="urn:microsoft.com/office/officeart/2005/8/layout/process1"/>
    <dgm:cxn modelId="{E85C3455-98F0-4234-9E4D-7B2FA9417862}" type="presParOf" srcId="{77A03EDF-D898-4325-96AE-10125BF3D665}" destId="{30061FFC-E8F0-41B5-8581-269E18EB734D}" srcOrd="2" destOrd="0" presId="urn:microsoft.com/office/officeart/2005/8/layout/process1"/>
    <dgm:cxn modelId="{1E21D466-7641-4F88-983A-56A73480445E}" type="presParOf" srcId="{77A03EDF-D898-4325-96AE-10125BF3D665}" destId="{9E6B4DFD-1159-465F-8303-D33967C28035}" srcOrd="3" destOrd="0" presId="urn:microsoft.com/office/officeart/2005/8/layout/process1"/>
    <dgm:cxn modelId="{A3F11D03-97BF-4651-90C7-D1F57B06E11F}" type="presParOf" srcId="{9E6B4DFD-1159-465F-8303-D33967C28035}" destId="{B5E6CCB7-13F0-4FDD-8422-5DD892BDAD03}" srcOrd="0" destOrd="0" presId="urn:microsoft.com/office/officeart/2005/8/layout/process1"/>
    <dgm:cxn modelId="{59B95B53-9FF0-47FF-8785-D9FC90FEA5BC}" type="presParOf" srcId="{77A03EDF-D898-4325-96AE-10125BF3D665}" destId="{DFCBC577-14C5-43FC-BC21-B081F7A18FBB}" srcOrd="4" destOrd="0" presId="urn:microsoft.com/office/officeart/2005/8/layout/process1"/>
    <dgm:cxn modelId="{7628C293-7CF7-47A7-BE2C-70A742A4625E}" type="presParOf" srcId="{77A03EDF-D898-4325-96AE-10125BF3D665}" destId="{9AFE14F7-8B93-4E8E-8C8B-158319A56235}" srcOrd="5" destOrd="0" presId="urn:microsoft.com/office/officeart/2005/8/layout/process1"/>
    <dgm:cxn modelId="{EFD448EF-C49B-438E-843D-F16D75B6A7F1}" type="presParOf" srcId="{9AFE14F7-8B93-4E8E-8C8B-158319A56235}" destId="{6F4354A6-F565-4E98-9A09-BD7483BD677D}" srcOrd="0" destOrd="0" presId="urn:microsoft.com/office/officeart/2005/8/layout/process1"/>
    <dgm:cxn modelId="{BD2EFF6F-41D0-42A7-A036-7DA21D882942}" type="presParOf" srcId="{77A03EDF-D898-4325-96AE-10125BF3D665}" destId="{5A467298-5BC7-405F-B2A8-60C82D3134A1}" srcOrd="6" destOrd="0" presId="urn:microsoft.com/office/officeart/2005/8/layout/process1"/>
    <dgm:cxn modelId="{A07BA5C7-384A-444A-A79E-C514938790E5}" type="presParOf" srcId="{77A03EDF-D898-4325-96AE-10125BF3D665}" destId="{D31A3DEB-900F-4580-B5D6-3C18613181F5}" srcOrd="7" destOrd="0" presId="urn:microsoft.com/office/officeart/2005/8/layout/process1"/>
    <dgm:cxn modelId="{AF6EFF24-325A-49CD-80A7-3CEC06AD2B28}" type="presParOf" srcId="{D31A3DEB-900F-4580-B5D6-3C18613181F5}" destId="{2120771E-0D80-41B1-8DB9-713FB02404B9}" srcOrd="0" destOrd="0" presId="urn:microsoft.com/office/officeart/2005/8/layout/process1"/>
    <dgm:cxn modelId="{AC21EC33-B08D-4882-90A5-8BDB70FCEDB6}" type="presParOf" srcId="{77A03EDF-D898-4325-96AE-10125BF3D665}" destId="{2FFEBD73-4B08-4626-855B-A30F8CDBE4E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52DED-D350-40FA-AA71-0056000F98AA}" type="doc">
      <dgm:prSet loTypeId="urn:microsoft.com/office/officeart/2009/3/layout/IncreasingArrowsProcess" loCatId="process" qsTypeId="urn:microsoft.com/office/officeart/2005/8/quickstyle/simple1" qsCatId="simple" csTypeId="urn:microsoft.com/office/officeart/2005/8/colors/accent6_3" csCatId="accent6" phldr="1"/>
      <dgm:spPr/>
      <dgm:t>
        <a:bodyPr/>
        <a:lstStyle/>
        <a:p>
          <a:endParaRPr lang="ru-RU"/>
        </a:p>
      </dgm:t>
    </dgm:pt>
    <dgm:pt modelId="{2575B486-A48B-42FF-AAB4-8F3845EADCD5}">
      <dgm:prSet phldrT="[Текст]" custT="1"/>
      <dgm:spPr>
        <a:solidFill>
          <a:schemeClr val="bg2">
            <a:lumMod val="75000"/>
          </a:schemeClr>
        </a:solidFill>
        <a:ln>
          <a:solidFill>
            <a:schemeClr val="bg2">
              <a:lumMod val="75000"/>
            </a:schemeClr>
          </a:solidFill>
        </a:ln>
      </dgm:spPr>
      <dgm:t>
        <a:bodyPr/>
        <a:lstStyle/>
        <a:p>
          <a:r>
            <a:rPr lang="ru-RU" sz="14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ПІДПРИЄМСТВО</a:t>
          </a:r>
        </a:p>
      </dgm:t>
    </dgm:pt>
    <dgm:pt modelId="{1F345E22-2223-42BE-928C-F90C51365481}" type="parTrans" cxnId="{1EEF0276-6B6D-401B-A700-9091A1DDB883}">
      <dgm:prSet/>
      <dgm:spPr/>
      <dgm:t>
        <a:bodyPr/>
        <a:lstStyle/>
        <a:p>
          <a:endParaRPr lang="ru-RU"/>
        </a:p>
      </dgm:t>
    </dgm:pt>
    <dgm:pt modelId="{4953EE2A-8B2B-486D-B0FA-A87827596CD1}" type="sibTrans" cxnId="{1EEF0276-6B6D-401B-A700-9091A1DDB883}">
      <dgm:prSet/>
      <dgm:spPr/>
      <dgm:t>
        <a:bodyPr/>
        <a:lstStyle/>
        <a:p>
          <a:endParaRPr lang="ru-RU"/>
        </a:p>
      </dgm:t>
    </dgm:pt>
    <dgm:pt modelId="{FDE20BBE-DEA2-455E-8C27-0B19C08C8EE6}">
      <dgm:prSet phldrT="[Текст]" custT="1"/>
      <dgm:spPr>
        <a:solidFill>
          <a:schemeClr val="bg2">
            <a:lumMod val="60000"/>
            <a:lumOff val="40000"/>
          </a:schemeClr>
        </a:solidFill>
        <a:ln>
          <a:solidFill>
            <a:schemeClr val="bg2">
              <a:lumMod val="60000"/>
              <a:lumOff val="40000"/>
            </a:schemeClr>
          </a:solidFill>
        </a:ln>
      </dgm:spPr>
      <dgm:t>
        <a:bodyPr/>
        <a:lstStyle/>
        <a:p>
          <a:r>
            <a:rPr lang="ru-RU" sz="14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УСТАНОВА</a:t>
          </a:r>
        </a:p>
      </dgm:t>
    </dgm:pt>
    <dgm:pt modelId="{86DDD669-2DC8-4CD5-8C18-FE330A10EB8B}" type="parTrans" cxnId="{0B538ECC-13AA-4D23-A2C9-14EBBD59E493}">
      <dgm:prSet/>
      <dgm:spPr/>
      <dgm:t>
        <a:bodyPr/>
        <a:lstStyle/>
        <a:p>
          <a:endParaRPr lang="ru-RU"/>
        </a:p>
      </dgm:t>
    </dgm:pt>
    <dgm:pt modelId="{355C92FE-CF41-4ADF-ABA0-87E4FB3360CC}" type="sibTrans" cxnId="{0B538ECC-13AA-4D23-A2C9-14EBBD59E493}">
      <dgm:prSet/>
      <dgm:spPr/>
      <dgm:t>
        <a:bodyPr/>
        <a:lstStyle/>
        <a:p>
          <a:endParaRPr lang="ru-RU"/>
        </a:p>
      </dgm:t>
    </dgm:pt>
    <dgm:pt modelId="{ABC12376-AF97-4480-8AD8-4E9EC96E70D8}">
      <dgm:prSet phldrT="[Текст]" custT="1"/>
      <dgm:spPr>
        <a:solidFill>
          <a:schemeClr val="bg2">
            <a:lumMod val="40000"/>
            <a:lumOff val="60000"/>
          </a:schemeClr>
        </a:solidFill>
        <a:ln>
          <a:solidFill>
            <a:schemeClr val="bg2">
              <a:lumMod val="40000"/>
              <a:lumOff val="60000"/>
            </a:schemeClr>
          </a:solidFill>
        </a:ln>
      </dgm:spPr>
      <dgm:t>
        <a:bodyPr/>
        <a:lstStyle/>
        <a:p>
          <a:r>
            <a:rPr lang="ru-RU" sz="13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ОРГАНІЗАЦІЯ</a:t>
          </a:r>
        </a:p>
      </dgm:t>
    </dgm:pt>
    <dgm:pt modelId="{6797E1EF-240F-48AC-9A22-5CB97A7C9585}" type="parTrans" cxnId="{63E71727-4EE7-421C-918C-24C7C57B7431}">
      <dgm:prSet/>
      <dgm:spPr/>
      <dgm:t>
        <a:bodyPr/>
        <a:lstStyle/>
        <a:p>
          <a:endParaRPr lang="ru-RU"/>
        </a:p>
      </dgm:t>
    </dgm:pt>
    <dgm:pt modelId="{D0B8713F-27C8-46BA-9C74-1119AE790FC8}" type="sibTrans" cxnId="{63E71727-4EE7-421C-918C-24C7C57B7431}">
      <dgm:prSet/>
      <dgm:spPr/>
      <dgm:t>
        <a:bodyPr/>
        <a:lstStyle/>
        <a:p>
          <a:endParaRPr lang="ru-RU"/>
        </a:p>
      </dgm:t>
    </dgm:pt>
    <dgm:pt modelId="{B2EB85D4-C2A7-4F0C-A5BB-5A2C48B70EFA}" type="pres">
      <dgm:prSet presAssocID="{6E752DED-D350-40FA-AA71-0056000F98AA}" presName="Name0" presStyleCnt="0">
        <dgm:presLayoutVars>
          <dgm:chMax val="5"/>
          <dgm:chPref val="5"/>
          <dgm:dir/>
          <dgm:animLvl val="lvl"/>
        </dgm:presLayoutVars>
      </dgm:prSet>
      <dgm:spPr/>
    </dgm:pt>
    <dgm:pt modelId="{07172CCA-5595-46EB-BCF2-E5611ABA8084}" type="pres">
      <dgm:prSet presAssocID="{2575B486-A48B-42FF-AAB4-8F3845EADCD5}" presName="parentText1" presStyleLbl="node1" presStyleIdx="0" presStyleCnt="3" custScaleX="100000" custScaleY="311968" custLinFactY="-63101" custLinFactNeighborX="-475" custLinFactNeighborY="-100000">
        <dgm:presLayoutVars>
          <dgm:chMax/>
          <dgm:chPref val="3"/>
          <dgm:bulletEnabled val="1"/>
        </dgm:presLayoutVars>
      </dgm:prSet>
      <dgm:spPr/>
    </dgm:pt>
    <dgm:pt modelId="{31B341DA-D777-40AD-A662-B24277F4D3E1}" type="pres">
      <dgm:prSet presAssocID="{FDE20BBE-DEA2-455E-8C27-0B19C08C8EE6}" presName="parentText2" presStyleLbl="node1" presStyleIdx="1" presStyleCnt="3" custScaleX="123753" custScaleY="305180" custLinFactNeighborX="-16420" custLinFactNeighborY="-40451">
        <dgm:presLayoutVars>
          <dgm:chMax/>
          <dgm:chPref val="3"/>
          <dgm:bulletEnabled val="1"/>
        </dgm:presLayoutVars>
      </dgm:prSet>
      <dgm:spPr/>
    </dgm:pt>
    <dgm:pt modelId="{7DB8FB1A-4CB6-4460-A064-4052B4AB7673}" type="pres">
      <dgm:prSet presAssocID="{ABC12376-AF97-4480-8AD8-4E9EC96E70D8}" presName="parentText3" presStyleLbl="node1" presStyleIdx="2" presStyleCnt="3" custScaleX="210015" custScaleY="294574" custLinFactNeighborX="-63196" custLinFactNeighborY="73502">
        <dgm:presLayoutVars>
          <dgm:chMax/>
          <dgm:chPref val="3"/>
          <dgm:bulletEnabled val="1"/>
        </dgm:presLayoutVars>
      </dgm:prSet>
      <dgm:spPr/>
    </dgm:pt>
  </dgm:ptLst>
  <dgm:cxnLst>
    <dgm:cxn modelId="{63E71727-4EE7-421C-918C-24C7C57B7431}" srcId="{6E752DED-D350-40FA-AA71-0056000F98AA}" destId="{ABC12376-AF97-4480-8AD8-4E9EC96E70D8}" srcOrd="2" destOrd="0" parTransId="{6797E1EF-240F-48AC-9A22-5CB97A7C9585}" sibTransId="{D0B8713F-27C8-46BA-9C74-1119AE790FC8}"/>
    <dgm:cxn modelId="{1EEF0276-6B6D-401B-A700-9091A1DDB883}" srcId="{6E752DED-D350-40FA-AA71-0056000F98AA}" destId="{2575B486-A48B-42FF-AAB4-8F3845EADCD5}" srcOrd="0" destOrd="0" parTransId="{1F345E22-2223-42BE-928C-F90C51365481}" sibTransId="{4953EE2A-8B2B-486D-B0FA-A87827596CD1}"/>
    <dgm:cxn modelId="{2246A180-12B7-4DBB-9724-63ADA6DF675A}" type="presOf" srcId="{2575B486-A48B-42FF-AAB4-8F3845EADCD5}" destId="{07172CCA-5595-46EB-BCF2-E5611ABA8084}" srcOrd="0" destOrd="0" presId="urn:microsoft.com/office/officeart/2009/3/layout/IncreasingArrowsProcess"/>
    <dgm:cxn modelId="{7188D5B1-0879-4363-A6F8-AF32F027820B}" type="presOf" srcId="{FDE20BBE-DEA2-455E-8C27-0B19C08C8EE6}" destId="{31B341DA-D777-40AD-A662-B24277F4D3E1}" srcOrd="0" destOrd="0" presId="urn:microsoft.com/office/officeart/2009/3/layout/IncreasingArrowsProcess"/>
    <dgm:cxn modelId="{0B538ECC-13AA-4D23-A2C9-14EBBD59E493}" srcId="{6E752DED-D350-40FA-AA71-0056000F98AA}" destId="{FDE20BBE-DEA2-455E-8C27-0B19C08C8EE6}" srcOrd="1" destOrd="0" parTransId="{86DDD669-2DC8-4CD5-8C18-FE330A10EB8B}" sibTransId="{355C92FE-CF41-4ADF-ABA0-87E4FB3360CC}"/>
    <dgm:cxn modelId="{70303CD0-18D5-4DBC-8C9C-BED48E40E351}" type="presOf" srcId="{6E752DED-D350-40FA-AA71-0056000F98AA}" destId="{B2EB85D4-C2A7-4F0C-A5BB-5A2C48B70EFA}" srcOrd="0" destOrd="0" presId="urn:microsoft.com/office/officeart/2009/3/layout/IncreasingArrowsProcess"/>
    <dgm:cxn modelId="{19A51FD9-AABD-4D67-B899-E676B05E7F43}" type="presOf" srcId="{ABC12376-AF97-4480-8AD8-4E9EC96E70D8}" destId="{7DB8FB1A-4CB6-4460-A064-4052B4AB7673}" srcOrd="0" destOrd="0" presId="urn:microsoft.com/office/officeart/2009/3/layout/IncreasingArrowsProcess"/>
    <dgm:cxn modelId="{A7900C36-1562-4900-B20C-151D9E838335}" type="presParOf" srcId="{B2EB85D4-C2A7-4F0C-A5BB-5A2C48B70EFA}" destId="{07172CCA-5595-46EB-BCF2-E5611ABA8084}" srcOrd="0" destOrd="0" presId="urn:microsoft.com/office/officeart/2009/3/layout/IncreasingArrowsProcess"/>
    <dgm:cxn modelId="{0BC03261-9058-4B49-B6F9-15748DEFF97F}" type="presParOf" srcId="{B2EB85D4-C2A7-4F0C-A5BB-5A2C48B70EFA}" destId="{31B341DA-D777-40AD-A662-B24277F4D3E1}" srcOrd="1" destOrd="0" presId="urn:microsoft.com/office/officeart/2009/3/layout/IncreasingArrowsProcess"/>
    <dgm:cxn modelId="{CCC01F79-CDF7-43AE-A213-D28621C688A6}" type="presParOf" srcId="{B2EB85D4-C2A7-4F0C-A5BB-5A2C48B70EFA}" destId="{7DB8FB1A-4CB6-4460-A064-4052B4AB7673}" srcOrd="2"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B126B-0647-4CE3-9770-1EAD71A6297D}">
      <dsp:nvSpPr>
        <dsp:cNvPr id="0" name=""/>
        <dsp:cNvSpPr/>
      </dsp:nvSpPr>
      <dsp:spPr>
        <a:xfrm>
          <a:off x="2125" y="0"/>
          <a:ext cx="1282996"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Чернівецька ОДА (ОВА)</a:t>
          </a:r>
        </a:p>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(опрацювання документів відповідним структурним підрозділом)</a:t>
          </a:r>
        </a:p>
      </dsp:txBody>
      <dsp:txXfrm>
        <a:off x="39703" y="37578"/>
        <a:ext cx="1207840" cy="1924394"/>
      </dsp:txXfrm>
    </dsp:sp>
    <dsp:sp modelId="{B8E89430-C1CC-48B2-9103-53523E9D5CB1}">
      <dsp:nvSpPr>
        <dsp:cNvPr id="0" name=""/>
        <dsp:cNvSpPr/>
      </dsp:nvSpPr>
      <dsp:spPr>
        <a:xfrm>
          <a:off x="1395778" y="863341"/>
          <a:ext cx="234592" cy="272867"/>
        </a:xfrm>
        <a:prstGeom prst="rightArrow">
          <a:avLst>
            <a:gd name="adj1" fmla="val 60000"/>
            <a:gd name="adj2" fmla="val 50000"/>
          </a:avLst>
        </a:prstGeom>
        <a:solidFill>
          <a:srgbClr val="FEBF0E"/>
        </a:solidFill>
        <a:ln>
          <a:solidFill>
            <a:srgbClr val="FEBF0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1395778" y="917914"/>
        <a:ext cx="164214" cy="163721"/>
      </dsp:txXfrm>
    </dsp:sp>
    <dsp:sp modelId="{30061FFC-E8F0-41B5-8581-269E18EB734D}">
      <dsp:nvSpPr>
        <dsp:cNvPr id="0" name=""/>
        <dsp:cNvSpPr/>
      </dsp:nvSpPr>
      <dsp:spPr>
        <a:xfrm>
          <a:off x="1727748" y="0"/>
          <a:ext cx="1100273"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noProof="0" dirty="0">
              <a:ln>
                <a:solidFill>
                  <a:schemeClr val="bg1"/>
                </a:solidFill>
              </a:ln>
              <a:solidFill>
                <a:schemeClr val="bg1"/>
              </a:solidFill>
            </a:rPr>
            <a:t>Розгляд заяви Комісією</a:t>
          </a:r>
          <a:r>
            <a:rPr lang="ru-RU" sz="1400" b="0" kern="1200" dirty="0">
              <a:ln>
                <a:solidFill>
                  <a:schemeClr val="bg1"/>
                </a:solidFill>
              </a:ln>
              <a:solidFill>
                <a:schemeClr val="bg1"/>
              </a:solidFill>
            </a:rPr>
            <a:t>*</a:t>
          </a:r>
        </a:p>
        <a:p>
          <a:pPr marL="0" lvl="0" indent="0" algn="ctr" defTabSz="622300">
            <a:lnSpc>
              <a:spcPct val="90000"/>
            </a:lnSpc>
            <a:spcBef>
              <a:spcPct val="0"/>
            </a:spcBef>
            <a:spcAft>
              <a:spcPct val="35000"/>
            </a:spcAft>
            <a:buNone/>
          </a:pPr>
          <a:endParaRPr lang="ru-RU" sz="1400" b="1" kern="1200" dirty="0">
            <a:solidFill>
              <a:schemeClr val="tx1"/>
            </a:solidFill>
          </a:endParaRPr>
        </a:p>
      </dsp:txBody>
      <dsp:txXfrm>
        <a:off x="1759974" y="32226"/>
        <a:ext cx="1035821" cy="1935098"/>
      </dsp:txXfrm>
    </dsp:sp>
    <dsp:sp modelId="{9E6B4DFD-1159-465F-8303-D33967C28035}">
      <dsp:nvSpPr>
        <dsp:cNvPr id="0" name=""/>
        <dsp:cNvSpPr/>
      </dsp:nvSpPr>
      <dsp:spPr>
        <a:xfrm rot="16">
          <a:off x="2930632" y="863344"/>
          <a:ext cx="217534" cy="272867"/>
        </a:xfrm>
        <a:prstGeom prst="rightArrow">
          <a:avLst>
            <a:gd name="adj1" fmla="val 60000"/>
            <a:gd name="adj2" fmla="val 50000"/>
          </a:avLst>
        </a:prstGeom>
        <a:solidFill>
          <a:srgbClr val="FEBF0E"/>
        </a:solidFill>
        <a:ln>
          <a:solidFill>
            <a:srgbClr val="FEBF0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2930632" y="917917"/>
        <a:ext cx="152274" cy="163721"/>
      </dsp:txXfrm>
    </dsp:sp>
    <dsp:sp modelId="{DFCBC577-14C5-43FC-BC21-B081F7A18FBB}">
      <dsp:nvSpPr>
        <dsp:cNvPr id="0" name=""/>
        <dsp:cNvSpPr/>
      </dsp:nvSpPr>
      <dsp:spPr>
        <a:xfrm>
          <a:off x="3238464" y="14"/>
          <a:ext cx="1291094" cy="1999535"/>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Рішення </a:t>
          </a: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про</a:t>
          </a: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відповідність критеріям</a:t>
          </a:r>
        </a:p>
      </dsp:txBody>
      <dsp:txXfrm>
        <a:off x="3276279" y="37829"/>
        <a:ext cx="1215464" cy="1923905"/>
      </dsp:txXfrm>
    </dsp:sp>
    <dsp:sp modelId="{9AFE14F7-8B93-4E8E-8C8B-158319A56235}">
      <dsp:nvSpPr>
        <dsp:cNvPr id="0" name=""/>
        <dsp:cNvSpPr/>
      </dsp:nvSpPr>
      <dsp:spPr>
        <a:xfrm rot="21599986">
          <a:off x="4647002" y="863344"/>
          <a:ext cx="248981" cy="272867"/>
        </a:xfrm>
        <a:prstGeom prst="rightArrow">
          <a:avLst>
            <a:gd name="adj1" fmla="val 60000"/>
            <a:gd name="adj2" fmla="val 50000"/>
          </a:avLst>
        </a:prstGeom>
        <a:solidFill>
          <a:srgbClr val="FEBF0E"/>
        </a:solidFill>
        <a:ln>
          <a:solidFill>
            <a:srgbClr val="FEBF0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4647002" y="917917"/>
        <a:ext cx="174287" cy="163721"/>
      </dsp:txXfrm>
    </dsp:sp>
    <dsp:sp modelId="{5A467298-5BC7-405F-B2A8-60C82D3134A1}">
      <dsp:nvSpPr>
        <dsp:cNvPr id="0" name=""/>
        <dsp:cNvSpPr/>
      </dsp:nvSpPr>
      <dsp:spPr>
        <a:xfrm>
          <a:off x="4999335" y="-16695"/>
          <a:ext cx="1312109" cy="203294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uk-UA" sz="1200" b="1" kern="1200" noProof="0" dirty="0">
            <a:solidFill>
              <a:schemeClr val="tx1"/>
            </a:solidFill>
          </a:endParaRPr>
        </a:p>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Розпорядження про відповідність підприємства, установи, організації критеріям</a:t>
          </a:r>
        </a:p>
      </dsp:txBody>
      <dsp:txXfrm>
        <a:off x="5037765" y="21735"/>
        <a:ext cx="1235249" cy="1956080"/>
      </dsp:txXfrm>
    </dsp:sp>
    <dsp:sp modelId="{D31A3DEB-900F-4580-B5D6-3C18613181F5}">
      <dsp:nvSpPr>
        <dsp:cNvPr id="0" name=""/>
        <dsp:cNvSpPr/>
      </dsp:nvSpPr>
      <dsp:spPr>
        <a:xfrm>
          <a:off x="6414056" y="863341"/>
          <a:ext cx="217534" cy="272867"/>
        </a:xfrm>
        <a:prstGeom prst="rightArrow">
          <a:avLst>
            <a:gd name="adj1" fmla="val 60000"/>
            <a:gd name="adj2" fmla="val 50000"/>
          </a:avLst>
        </a:prstGeom>
        <a:solidFill>
          <a:srgbClr val="FEBF0E"/>
        </a:solidFill>
        <a:ln>
          <a:solidFill>
            <a:srgbClr val="FEBF0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6414056" y="917914"/>
        <a:ext cx="152274" cy="163721"/>
      </dsp:txXfrm>
    </dsp:sp>
    <dsp:sp modelId="{2FFEBD73-4B08-4626-855B-A30F8CDBE4EE}">
      <dsp:nvSpPr>
        <dsp:cNvPr id="0" name=""/>
        <dsp:cNvSpPr/>
      </dsp:nvSpPr>
      <dsp:spPr>
        <a:xfrm>
          <a:off x="6721887" y="0"/>
          <a:ext cx="1342774"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uk-UA" sz="1100" b="0" kern="1200" noProof="0" dirty="0">
              <a:ln>
                <a:solidFill>
                  <a:schemeClr val="bg1"/>
                </a:solidFill>
              </a:ln>
              <a:solidFill>
                <a:schemeClr val="bg1"/>
              </a:solidFill>
            </a:rPr>
            <a:t>Надсилання до Мінекономіки та Міноборони (СБУ, Служби зовнішньої розвідки)</a:t>
          </a:r>
        </a:p>
        <a:p>
          <a:pPr marL="0" lvl="0" indent="0" algn="ctr" defTabSz="488950">
            <a:lnSpc>
              <a:spcPct val="100000"/>
            </a:lnSpc>
            <a:spcBef>
              <a:spcPct val="0"/>
            </a:spcBef>
            <a:spcAft>
              <a:spcPts val="0"/>
            </a:spcAft>
            <a:buNone/>
          </a:pPr>
          <a:r>
            <a:rPr lang="uk-UA" sz="1100" b="0" kern="1200" noProof="0" dirty="0">
              <a:ln>
                <a:solidFill>
                  <a:schemeClr val="bg1"/>
                </a:solidFill>
              </a:ln>
              <a:solidFill>
                <a:schemeClr val="bg1"/>
              </a:solidFill>
            </a:rPr>
            <a:t>підприємству, установі, організації</a:t>
          </a:r>
        </a:p>
      </dsp:txBody>
      <dsp:txXfrm>
        <a:off x="6761216" y="39329"/>
        <a:ext cx="1264116" cy="1920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72CCA-5595-46EB-BCF2-E5611ABA8084}">
      <dsp:nvSpPr>
        <dsp:cNvPr id="0" name=""/>
        <dsp:cNvSpPr/>
      </dsp:nvSpPr>
      <dsp:spPr>
        <a:xfrm>
          <a:off x="-203071" y="64399"/>
          <a:ext cx="1922761" cy="873595"/>
        </a:xfrm>
        <a:prstGeom prst="rightArrow">
          <a:avLst>
            <a:gd name="adj1" fmla="val 50000"/>
            <a:gd name="adj2" fmla="val 50000"/>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44454" numCol="1" spcCol="1270" anchor="ctr" anchorCtr="0">
          <a:noAutofit/>
        </a:bodyPr>
        <a:lstStyle/>
        <a:p>
          <a:pPr marL="0" lvl="0" indent="0" algn="l" defTabSz="622300">
            <a:lnSpc>
              <a:spcPct val="90000"/>
            </a:lnSpc>
            <a:spcBef>
              <a:spcPct val="0"/>
            </a:spcBef>
            <a:spcAft>
              <a:spcPct val="35000"/>
            </a:spcAft>
            <a:buNone/>
          </a:pPr>
          <a:r>
            <a:rPr lang="ru-RU" sz="14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ПІДПРИЄМСТВО</a:t>
          </a:r>
        </a:p>
      </dsp:txBody>
      <dsp:txXfrm>
        <a:off x="-203071" y="282798"/>
        <a:ext cx="1704362" cy="436797"/>
      </dsp:txXfrm>
    </dsp:sp>
    <dsp:sp modelId="{31B341DA-D777-40AD-A662-B24277F4D3E1}">
      <dsp:nvSpPr>
        <dsp:cNvPr id="0" name=""/>
        <dsp:cNvSpPr/>
      </dsp:nvSpPr>
      <dsp:spPr>
        <a:xfrm>
          <a:off x="12639" y="510699"/>
          <a:ext cx="1646596" cy="854587"/>
        </a:xfrm>
        <a:prstGeom prst="rightArrow">
          <a:avLst>
            <a:gd name="adj1" fmla="val 50000"/>
            <a:gd name="adj2" fmla="val 50000"/>
          </a:avLst>
        </a:prstGeom>
        <a:solidFill>
          <a:schemeClr val="bg2">
            <a:lumMod val="60000"/>
            <a:lumOff val="4000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44454" numCol="1" spcCol="1270" anchor="ctr" anchorCtr="0">
          <a:noAutofit/>
        </a:bodyPr>
        <a:lstStyle/>
        <a:p>
          <a:pPr marL="0" lvl="0" indent="0" algn="l" defTabSz="622300">
            <a:lnSpc>
              <a:spcPct val="90000"/>
            </a:lnSpc>
            <a:spcBef>
              <a:spcPct val="0"/>
            </a:spcBef>
            <a:spcAft>
              <a:spcPct val="35000"/>
            </a:spcAft>
            <a:buNone/>
          </a:pPr>
          <a:r>
            <a:rPr lang="ru-RU" sz="14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УСТАНОВА</a:t>
          </a:r>
        </a:p>
      </dsp:txBody>
      <dsp:txXfrm>
        <a:off x="12639" y="724346"/>
        <a:ext cx="1432949" cy="427293"/>
      </dsp:txXfrm>
    </dsp:sp>
    <dsp:sp modelId="{7DB8FB1A-4CB6-4460-A064-4052B4AB7673}">
      <dsp:nvSpPr>
        <dsp:cNvPr id="0" name=""/>
        <dsp:cNvSpPr/>
      </dsp:nvSpPr>
      <dsp:spPr>
        <a:xfrm>
          <a:off x="108605" y="937991"/>
          <a:ext cx="1550625" cy="824887"/>
        </a:xfrm>
        <a:prstGeom prst="rightArrow">
          <a:avLst>
            <a:gd name="adj1" fmla="val 50000"/>
            <a:gd name="adj2" fmla="val 50000"/>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44454" numCol="1" spcCol="1270" anchor="ctr" anchorCtr="0">
          <a:noAutofit/>
        </a:bodyPr>
        <a:lstStyle/>
        <a:p>
          <a:pPr marL="0" lvl="0" indent="0" algn="l" defTabSz="577850">
            <a:lnSpc>
              <a:spcPct val="90000"/>
            </a:lnSpc>
            <a:spcBef>
              <a:spcPct val="0"/>
            </a:spcBef>
            <a:spcAft>
              <a:spcPct val="35000"/>
            </a:spcAft>
            <a:buNone/>
          </a:pPr>
          <a:r>
            <a:rPr lang="ru-RU" sz="13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ОРГАНІЗАЦІЯ</a:t>
          </a:r>
        </a:p>
      </dsp:txBody>
      <dsp:txXfrm>
        <a:off x="108605" y="1144213"/>
        <a:ext cx="1344403" cy="4124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392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9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2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7" name="Google Shape;417;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64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26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93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38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3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4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22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 subtitle" userDrawn="1">
  <p:cSld name="1_Title + subtitle">
    <p:spTree>
      <p:nvGrpSpPr>
        <p:cNvPr id="1" name="Shape 19"/>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232B0B1-3424-A6A8-4105-990A6700F390}"/>
              </a:ext>
            </a:extLst>
          </p:cNvPr>
          <p:cNvSpPr/>
          <p:nvPr userDrawn="1"/>
        </p:nvSpPr>
        <p:spPr>
          <a:xfrm>
            <a:off x="0" y="1"/>
            <a:ext cx="12190413" cy="914400"/>
          </a:xfrm>
          <a:prstGeom prst="rect">
            <a:avLst/>
          </a:prstGeom>
          <a:solidFill>
            <a:srgbClr val="2039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Google Shape;20;p97"/>
          <p:cNvSpPr txBox="1">
            <a:spLocks noGrp="1"/>
          </p:cNvSpPr>
          <p:nvPr>
            <p:ph type="title"/>
          </p:nvPr>
        </p:nvSpPr>
        <p:spPr>
          <a:xfrm>
            <a:off x="486971" y="235550"/>
            <a:ext cx="10273573" cy="4433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sz="2800" b="1">
                <a:solidFill>
                  <a:schemeClr val="bg1"/>
                </a:solidFill>
                <a:latin typeface="Trebuchet MS" panose="020B0603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Google Shape;770;p23">
            <a:extLst>
              <a:ext uri="{FF2B5EF4-FFF2-40B4-BE49-F238E27FC236}">
                <a16:creationId xmlns:a16="http://schemas.microsoft.com/office/drawing/2014/main" id="{39FBB05C-A303-5154-EC1A-7CBEEED2EFA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078065" y="167470"/>
            <a:ext cx="1137629" cy="579460"/>
          </a:xfrm>
          <a:prstGeom prst="rect">
            <a:avLst/>
          </a:prstGeom>
          <a:noFill/>
          <a:ln>
            <a:noFill/>
          </a:ln>
        </p:spPr>
      </p:pic>
      <p:sp>
        <p:nvSpPr>
          <p:cNvPr id="6" name="Рисунок 5">
            <a:extLst>
              <a:ext uri="{FF2B5EF4-FFF2-40B4-BE49-F238E27FC236}">
                <a16:creationId xmlns:a16="http://schemas.microsoft.com/office/drawing/2014/main" id="{08352A84-262E-1947-6FA2-81ADC12267EB}"/>
              </a:ext>
            </a:extLst>
          </p:cNvPr>
          <p:cNvSpPr>
            <a:spLocks noGrp="1"/>
          </p:cNvSpPr>
          <p:nvPr>
            <p:ph type="pic" sz="quarter" idx="10"/>
          </p:nvPr>
        </p:nvSpPr>
        <p:spPr>
          <a:xfrm>
            <a:off x="8512404" y="914398"/>
            <a:ext cx="3678010" cy="5945189"/>
          </a:xfrm>
        </p:spPr>
        <p:txBody>
          <a:bodyPr/>
          <a:lstStyle/>
          <a:p>
            <a:endParaRPr lang="ru-RU" dirty="0"/>
          </a:p>
        </p:txBody>
      </p:sp>
    </p:spTree>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08"/>
          <p:cNvSpPr txBox="1">
            <a:spLocks noGrp="1"/>
          </p:cNvSpPr>
          <p:nvPr>
            <p:ph type="title"/>
          </p:nvPr>
        </p:nvSpPr>
        <p:spPr>
          <a:xfrm rot="5400000">
            <a:off x="6827842" y="1715364"/>
            <a:ext cx="5487075" cy="257141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08"/>
          <p:cNvSpPr txBox="1">
            <a:spLocks noGrp="1"/>
          </p:cNvSpPr>
          <p:nvPr>
            <p:ph type="body" idx="1"/>
          </p:nvPr>
        </p:nvSpPr>
        <p:spPr>
          <a:xfrm rot="5400000">
            <a:off x="1589774" y="-760814"/>
            <a:ext cx="5487075" cy="752377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08"/>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108"/>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108"/>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6"/>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96"/>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96"/>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extLst>
      <p:ext uri="{BB962C8B-B14F-4D97-AF65-F5344CB8AC3E}">
        <p14:creationId xmlns:p14="http://schemas.microsoft.com/office/powerpoint/2010/main" val="61322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3"/>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43A9CFE-0B8A-5E08-A889-AE3F9361808F}"/>
              </a:ext>
            </a:extLst>
          </p:cNvPr>
          <p:cNvSpPr/>
          <p:nvPr userDrawn="1"/>
        </p:nvSpPr>
        <p:spPr>
          <a:xfrm>
            <a:off x="0" y="1"/>
            <a:ext cx="12190413" cy="914400"/>
          </a:xfrm>
          <a:prstGeom prst="rect">
            <a:avLst/>
          </a:prstGeom>
          <a:solidFill>
            <a:srgbClr val="2039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Google Shape;20;p97">
            <a:extLst>
              <a:ext uri="{FF2B5EF4-FFF2-40B4-BE49-F238E27FC236}">
                <a16:creationId xmlns:a16="http://schemas.microsoft.com/office/drawing/2014/main" id="{4353BCCB-88E2-4986-1BAA-A26A6263B162}"/>
              </a:ext>
            </a:extLst>
          </p:cNvPr>
          <p:cNvSpPr txBox="1">
            <a:spLocks noGrp="1"/>
          </p:cNvSpPr>
          <p:nvPr>
            <p:ph type="title"/>
          </p:nvPr>
        </p:nvSpPr>
        <p:spPr>
          <a:xfrm>
            <a:off x="486971" y="235550"/>
            <a:ext cx="10273573" cy="4433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sz="2800" b="1">
                <a:solidFill>
                  <a:schemeClr val="bg1"/>
                </a:solidFill>
                <a:latin typeface="Trebuchet MS" panose="020B0603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5" name="Google Shape;770;p23">
            <a:extLst>
              <a:ext uri="{FF2B5EF4-FFF2-40B4-BE49-F238E27FC236}">
                <a16:creationId xmlns:a16="http://schemas.microsoft.com/office/drawing/2014/main" id="{5A4F871D-24B7-8A5E-6121-F2621A23FC60}"/>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078065" y="167470"/>
            <a:ext cx="1137629" cy="579460"/>
          </a:xfrm>
          <a:prstGeom prst="rect">
            <a:avLst/>
          </a:prstGeom>
          <a:noFill/>
          <a:ln>
            <a:noFill/>
          </a:ln>
        </p:spPr>
      </p:pic>
      <p:sp>
        <p:nvSpPr>
          <p:cNvPr id="7" name="Рисунок 5">
            <a:extLst>
              <a:ext uri="{FF2B5EF4-FFF2-40B4-BE49-F238E27FC236}">
                <a16:creationId xmlns:a16="http://schemas.microsoft.com/office/drawing/2014/main" id="{B2BC180D-8CF9-986C-2C74-19F23E18CA7F}"/>
              </a:ext>
            </a:extLst>
          </p:cNvPr>
          <p:cNvSpPr>
            <a:spLocks noGrp="1"/>
          </p:cNvSpPr>
          <p:nvPr>
            <p:ph type="pic" sz="quarter" idx="10"/>
          </p:nvPr>
        </p:nvSpPr>
        <p:spPr>
          <a:xfrm>
            <a:off x="8512404" y="914398"/>
            <a:ext cx="3678010" cy="5945189"/>
          </a:xfrm>
        </p:spPr>
        <p:txBody>
          <a:bodyPr/>
          <a:lstStyle/>
          <a:p>
            <a:endParaRPr lang="ru-RU"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bg>
      <p:bgPr>
        <a:solidFill>
          <a:srgbClr val="2C51BF"/>
        </a:solid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02"/>
          <p:cNvSpPr txBox="1">
            <a:spLocks noGrp="1"/>
          </p:cNvSpPr>
          <p:nvPr>
            <p:ph type="title"/>
          </p:nvPr>
        </p:nvSpPr>
        <p:spPr>
          <a:xfrm>
            <a:off x="902775" y="4132427"/>
            <a:ext cx="9714235" cy="127724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2"/>
          <p:cNvSpPr txBox="1">
            <a:spLocks noGrp="1"/>
          </p:cNvSpPr>
          <p:nvPr>
            <p:ph type="body" idx="1"/>
          </p:nvPr>
        </p:nvSpPr>
        <p:spPr>
          <a:xfrm>
            <a:off x="902775" y="2725676"/>
            <a:ext cx="9714235" cy="1406751"/>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102"/>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02"/>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02"/>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03"/>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03"/>
          <p:cNvSpPr txBox="1">
            <a:spLocks noGrp="1"/>
          </p:cNvSpPr>
          <p:nvPr>
            <p:ph type="body" idx="1"/>
          </p:nvPr>
        </p:nvSpPr>
        <p:spPr>
          <a:xfrm>
            <a:off x="571427" y="1500536"/>
            <a:ext cx="5047593" cy="424407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103"/>
          <p:cNvSpPr txBox="1">
            <a:spLocks noGrp="1"/>
          </p:cNvSpPr>
          <p:nvPr>
            <p:ph type="body" idx="2"/>
          </p:nvPr>
        </p:nvSpPr>
        <p:spPr>
          <a:xfrm>
            <a:off x="5809494" y="1500536"/>
            <a:ext cx="5047593" cy="424407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103"/>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03"/>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03"/>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04"/>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4"/>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04"/>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104"/>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5"/>
          <p:cNvSpPr txBox="1">
            <a:spLocks noGrp="1"/>
          </p:cNvSpPr>
          <p:nvPr>
            <p:ph type="title"/>
          </p:nvPr>
        </p:nvSpPr>
        <p:spPr>
          <a:xfrm>
            <a:off x="571426" y="256044"/>
            <a:ext cx="3759902" cy="108967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5"/>
          <p:cNvSpPr txBox="1">
            <a:spLocks noGrp="1"/>
          </p:cNvSpPr>
          <p:nvPr>
            <p:ph type="body" idx="1"/>
          </p:nvPr>
        </p:nvSpPr>
        <p:spPr>
          <a:xfrm>
            <a:off x="4468231" y="256045"/>
            <a:ext cx="6388856" cy="5488564"/>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05"/>
          <p:cNvSpPr txBox="1">
            <a:spLocks noGrp="1"/>
          </p:cNvSpPr>
          <p:nvPr>
            <p:ph type="body" idx="2"/>
          </p:nvPr>
        </p:nvSpPr>
        <p:spPr>
          <a:xfrm>
            <a:off x="571426" y="1345718"/>
            <a:ext cx="3759902" cy="439889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05"/>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05"/>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05"/>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6"/>
          <p:cNvSpPr txBox="1">
            <a:spLocks noGrp="1"/>
          </p:cNvSpPr>
          <p:nvPr>
            <p:ph type="title"/>
          </p:nvPr>
        </p:nvSpPr>
        <p:spPr>
          <a:xfrm>
            <a:off x="2240070" y="4501605"/>
            <a:ext cx="6857107" cy="53144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6"/>
          <p:cNvSpPr>
            <a:spLocks noGrp="1"/>
          </p:cNvSpPr>
          <p:nvPr>
            <p:ph type="pic" idx="2"/>
          </p:nvPr>
        </p:nvSpPr>
        <p:spPr>
          <a:xfrm>
            <a:off x="2240070" y="574610"/>
            <a:ext cx="6857107" cy="3858518"/>
          </a:xfrm>
          <a:prstGeom prst="rect">
            <a:avLst/>
          </a:prstGeom>
          <a:noFill/>
          <a:ln>
            <a:noFill/>
          </a:ln>
        </p:spPr>
      </p:sp>
      <p:sp>
        <p:nvSpPr>
          <p:cNvPr id="73" name="Google Shape;73;p106"/>
          <p:cNvSpPr txBox="1">
            <a:spLocks noGrp="1"/>
          </p:cNvSpPr>
          <p:nvPr>
            <p:ph type="body" idx="1"/>
          </p:nvPr>
        </p:nvSpPr>
        <p:spPr>
          <a:xfrm>
            <a:off x="2240070" y="5033044"/>
            <a:ext cx="6857107" cy="7547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06"/>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106"/>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06"/>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07"/>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7"/>
          <p:cNvSpPr txBox="1">
            <a:spLocks noGrp="1"/>
          </p:cNvSpPr>
          <p:nvPr>
            <p:ph type="body" idx="1"/>
          </p:nvPr>
        </p:nvSpPr>
        <p:spPr>
          <a:xfrm rot="5400000">
            <a:off x="3592221" y="-1520258"/>
            <a:ext cx="4244073" cy="1028566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07"/>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07"/>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7"/>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5"/>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5"/>
          <p:cNvSpPr txBox="1">
            <a:spLocks noGrp="1"/>
          </p:cNvSpPr>
          <p:nvPr>
            <p:ph type="body" idx="1"/>
          </p:nvPr>
        </p:nvSpPr>
        <p:spPr>
          <a:xfrm>
            <a:off x="571427" y="1500536"/>
            <a:ext cx="10285661" cy="424407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5"/>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95"/>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95"/>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2.png"/><Relationship Id="rId2" Type="http://schemas.openxmlformats.org/officeDocument/2006/relationships/notesSlide" Target="../notesSlides/notesSlide9.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0.png"/><Relationship Id="rId10" Type="http://schemas.openxmlformats.org/officeDocument/2006/relationships/diagramLayout" Target="../diagrams/layout2.xml"/><Relationship Id="rId19" Type="http://schemas.openxmlformats.org/officeDocument/2006/relationships/image" Target="../media/image14.sv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descr="https://lh3.googleusercontent.com/AtXNLUm-22WpodsnOY2nKZvsrg9ps3ch-OfHVY3_wBPwfguN06eYT8NSYJhRSQqcCpCwjNUAB257_32O72P9Fw5P85aGjeZWWhNJCRiMng0BpSOhtHiTghPLALQeV3acmoBG2Q-QEoE27mY=n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8714" y="-69987"/>
            <a:ext cx="8852651" cy="6953755"/>
          </a:xfrm>
          <a:prstGeom prst="rect">
            <a:avLst/>
          </a:prstGeom>
          <a:noFill/>
          <a:ln>
            <a:noFill/>
          </a:ln>
        </p:spPr>
      </p:pic>
      <p:sp>
        <p:nvSpPr>
          <p:cNvPr id="94" name="Google Shape;94;p1"/>
          <p:cNvSpPr/>
          <p:nvPr/>
        </p:nvSpPr>
        <p:spPr>
          <a:xfrm>
            <a:off x="-2" y="-69987"/>
            <a:ext cx="5375870" cy="6953758"/>
          </a:xfrm>
          <a:custGeom>
            <a:avLst/>
            <a:gdLst/>
            <a:ahLst/>
            <a:cxnLst/>
            <a:rect l="l" t="t" r="r" b="b"/>
            <a:pathLst>
              <a:path w="2501817" h="3752726" extrusionOk="0">
                <a:moveTo>
                  <a:pt x="0" y="0"/>
                </a:moveTo>
                <a:lnTo>
                  <a:pt x="2501817" y="0"/>
                </a:lnTo>
                <a:lnTo>
                  <a:pt x="2501817" y="3752726"/>
                </a:lnTo>
                <a:lnTo>
                  <a:pt x="0" y="3752726"/>
                </a:lnTo>
                <a:close/>
              </a:path>
            </a:pathLst>
          </a:custGeom>
          <a:solidFill>
            <a:schemeClr val="dk2"/>
          </a:solidFill>
          <a:ln>
            <a:noFill/>
          </a:ln>
        </p:spPr>
      </p:sp>
      <p:sp>
        <p:nvSpPr>
          <p:cNvPr id="96" name="Google Shape;96;p1"/>
          <p:cNvSpPr txBox="1"/>
          <p:nvPr/>
        </p:nvSpPr>
        <p:spPr>
          <a:xfrm>
            <a:off x="213408" y="1717281"/>
            <a:ext cx="4902877" cy="4062651"/>
          </a:xfrm>
          <a:prstGeom prst="rect">
            <a:avLst/>
          </a:prstGeom>
          <a:noFill/>
          <a:ln>
            <a:noFill/>
          </a:ln>
        </p:spPr>
        <p:txBody>
          <a:bodyPr spcFirstLastPara="1" wrap="square" lIns="0" tIns="0" rIns="0" bIns="0" anchor="t" anchorCtr="0">
            <a:spAutoFit/>
          </a:bodyPr>
          <a:lstStyle/>
          <a:p>
            <a:pPr algn="ctr">
              <a:lnSpc>
                <a:spcPct val="115000"/>
              </a:lnSpc>
            </a:pPr>
            <a:r>
              <a:rPr lang="uk-UA" sz="4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Порядок</a:t>
            </a:r>
            <a:r>
              <a:rPr lang="uk-UA" sz="24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 </a:t>
            </a:r>
          </a:p>
          <a:p>
            <a:pPr algn="ctr">
              <a:lnSpc>
                <a:spcPct val="115000"/>
              </a:lnSpc>
            </a:pPr>
            <a:r>
              <a:rPr lang="uk-UA" sz="2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визначення </a:t>
            </a:r>
          </a:p>
          <a:p>
            <a:pPr algn="ctr">
              <a:lnSpc>
                <a:spcPct val="115000"/>
              </a:lnSpc>
            </a:pPr>
            <a:r>
              <a:rPr lang="uk-UA" sz="2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підприємств, установ і організацій критично важливими для функціонування економіки та забезпечення життєдіяльності населення в особливий період</a:t>
            </a:r>
          </a:p>
          <a:p>
            <a:pPr lvl="0"/>
            <a:endParaRPr lang="ru-RU" sz="3200" b="1" i="0" u="none" strike="noStrike" cap="none" dirty="0">
              <a:solidFill>
                <a:srgbClr val="FFFFFF"/>
              </a:solidFill>
              <a:latin typeface="Trebuchet MS" panose="020B0603020202020204" pitchFamily="34" charset="0"/>
              <a:ea typeface="Arial Black"/>
              <a:cs typeface="Arial Black"/>
              <a:sym typeface="Arial Black"/>
            </a:endParaRPr>
          </a:p>
          <a:p>
            <a:pPr algn="ctr"/>
            <a:r>
              <a:rPr lang="uk-UA" sz="3200" b="1" dirty="0">
                <a:solidFill>
                  <a:srgbClr val="FEBF0E"/>
                </a:solidFill>
                <a:latin typeface="Trebuchet MS" panose="020B0603020202020204" pitchFamily="34" charset="0"/>
                <a:ea typeface="Arial Black"/>
                <a:cs typeface="Arial Black"/>
                <a:sym typeface="Arial Black"/>
              </a:rPr>
              <a:t>2024 рік</a:t>
            </a:r>
          </a:p>
          <a:p>
            <a:pPr algn="ctr"/>
            <a:r>
              <a:rPr lang="uk-UA" sz="1600" b="1" dirty="0">
                <a:solidFill>
                  <a:srgbClr val="FEBF0E"/>
                </a:solidFill>
                <a:latin typeface="Trebuchet MS" panose="020B0603020202020204" pitchFamily="34" charset="0"/>
                <a:ea typeface="Arial Black"/>
                <a:cs typeface="Arial Black"/>
                <a:sym typeface="Arial Black"/>
              </a:rPr>
              <a:t>(травень)</a:t>
            </a:r>
          </a:p>
        </p:txBody>
      </p:sp>
      <p:sp>
        <p:nvSpPr>
          <p:cNvPr id="97" name="Google Shape;97;p1"/>
          <p:cNvSpPr txBox="1"/>
          <p:nvPr/>
        </p:nvSpPr>
        <p:spPr>
          <a:xfrm>
            <a:off x="1414503" y="540078"/>
            <a:ext cx="201236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uk-UA" i="0" u="none" strike="noStrike" cap="none" dirty="0">
                <a:solidFill>
                  <a:srgbClr val="FFFFFF"/>
                </a:solidFill>
                <a:latin typeface="Trebuchet MS" panose="020B0603020202020204" pitchFamily="34" charset="0"/>
                <a:ea typeface="Calibri"/>
                <a:cs typeface="Calibri"/>
                <a:sym typeface="Calibri"/>
              </a:rPr>
              <a:t>Чернівецька обласна військова адміністрація</a:t>
            </a:r>
            <a:endParaRPr dirty="0">
              <a:solidFill>
                <a:srgbClr val="FFFFFF"/>
              </a:solidFill>
              <a:latin typeface="Trebuchet MS" panose="020B0603020202020204" pitchFamily="34" charset="0"/>
              <a:ea typeface="Calibri"/>
              <a:cs typeface="Calibri"/>
              <a:sym typeface="Calibri"/>
            </a:endParaRPr>
          </a:p>
        </p:txBody>
      </p:sp>
      <p:pic>
        <p:nvPicPr>
          <p:cNvPr id="104" name="Google Shape;104;p1" descr="C:\Users\user\Desktop\gerb.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3408" y="374385"/>
            <a:ext cx="1404490" cy="732831"/>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8374000"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Порядок дій</a:t>
            </a:r>
            <a:r>
              <a:rPr lang="ru-RU" sz="2400" b="1" dirty="0">
                <a:latin typeface="Tahoma" panose="020B0604030504040204" pitchFamily="34" charset="0"/>
                <a:ea typeface="Tahoma" panose="020B0604030504040204" pitchFamily="34" charset="0"/>
                <a:cs typeface="Tahoma" panose="020B0604030504040204" pitchFamily="34" charset="0"/>
                <a:sym typeface="Nunito Sans"/>
              </a:rPr>
              <a:t> </a:t>
            </a:r>
            <a:endParaRPr lang="ru-RU"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Схема 5">
            <a:extLst>
              <a:ext uri="{FF2B5EF4-FFF2-40B4-BE49-F238E27FC236}">
                <a16:creationId xmlns:a16="http://schemas.microsoft.com/office/drawing/2014/main" id="{7D26091B-5568-B93D-631B-91D5FF0BF92D}"/>
              </a:ext>
            </a:extLst>
          </p:cNvPr>
          <p:cNvGraphicFramePr/>
          <p:nvPr>
            <p:extLst>
              <p:ext uri="{D42A27DB-BD31-4B8C-83A1-F6EECF244321}">
                <p14:modId xmlns:p14="http://schemas.microsoft.com/office/powerpoint/2010/main" val="2956789757"/>
              </p:ext>
            </p:extLst>
          </p:nvPr>
        </p:nvGraphicFramePr>
        <p:xfrm>
          <a:off x="3431030" y="1754591"/>
          <a:ext cx="8098972" cy="199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a:extLst>
              <a:ext uri="{FF2B5EF4-FFF2-40B4-BE49-F238E27FC236}">
                <a16:creationId xmlns:a16="http://schemas.microsoft.com/office/drawing/2014/main" id="{E8D901B7-44C7-F666-00C7-B99911D71CF9}"/>
              </a:ext>
            </a:extLst>
          </p:cNvPr>
          <p:cNvGraphicFramePr/>
          <p:nvPr>
            <p:extLst>
              <p:ext uri="{D42A27DB-BD31-4B8C-83A1-F6EECF244321}">
                <p14:modId xmlns:p14="http://schemas.microsoft.com/office/powerpoint/2010/main" val="837376846"/>
              </p:ext>
            </p:extLst>
          </p:nvPr>
        </p:nvGraphicFramePr>
        <p:xfrm>
          <a:off x="580953" y="1658829"/>
          <a:ext cx="1922761" cy="20781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 name="Группа 8">
            <a:extLst>
              <a:ext uri="{FF2B5EF4-FFF2-40B4-BE49-F238E27FC236}">
                <a16:creationId xmlns:a16="http://schemas.microsoft.com/office/drawing/2014/main" id="{C930724E-6DFE-B9F0-81F2-597BE1C4B8C3}"/>
              </a:ext>
            </a:extLst>
          </p:cNvPr>
          <p:cNvGrpSpPr/>
          <p:nvPr/>
        </p:nvGrpSpPr>
        <p:grpSpPr>
          <a:xfrm>
            <a:off x="8448575" y="4034748"/>
            <a:ext cx="1250522" cy="1592873"/>
            <a:chOff x="2899437" y="451663"/>
            <a:chExt cx="1044367" cy="858921"/>
          </a:xfrm>
          <a:solidFill>
            <a:srgbClr val="203965"/>
          </a:solidFill>
        </p:grpSpPr>
        <p:sp>
          <p:nvSpPr>
            <p:cNvPr id="11" name="Скругленный прямоугольник 31">
              <a:extLst>
                <a:ext uri="{FF2B5EF4-FFF2-40B4-BE49-F238E27FC236}">
                  <a16:creationId xmlns:a16="http://schemas.microsoft.com/office/drawing/2014/main" id="{937C14FA-333D-2926-5638-F918C65ECDCB}"/>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13" name="Скругленный прямоугольник 4">
              <a:extLst>
                <a:ext uri="{FF2B5EF4-FFF2-40B4-BE49-F238E27FC236}">
                  <a16:creationId xmlns:a16="http://schemas.microsoft.com/office/drawing/2014/main" id="{83B8E209-8563-AF30-3418-20A0859FB1DF}"/>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grpSp>
        <p:nvGrpSpPr>
          <p:cNvPr id="14" name="Группа 13">
            <a:extLst>
              <a:ext uri="{FF2B5EF4-FFF2-40B4-BE49-F238E27FC236}">
                <a16:creationId xmlns:a16="http://schemas.microsoft.com/office/drawing/2014/main" id="{30926148-20EB-CF4F-6236-F69AA27F6739}"/>
              </a:ext>
            </a:extLst>
          </p:cNvPr>
          <p:cNvGrpSpPr/>
          <p:nvPr/>
        </p:nvGrpSpPr>
        <p:grpSpPr>
          <a:xfrm rot="2194985">
            <a:off x="6281253" y="3827342"/>
            <a:ext cx="280886" cy="313374"/>
            <a:chOff x="2607247" y="751622"/>
            <a:chExt cx="206480" cy="259003"/>
          </a:xfrm>
          <a:solidFill>
            <a:srgbClr val="FEBF0E"/>
          </a:solidFill>
        </p:grpSpPr>
        <p:sp>
          <p:nvSpPr>
            <p:cNvPr id="15" name="Стрелка вправо 34">
              <a:extLst>
                <a:ext uri="{FF2B5EF4-FFF2-40B4-BE49-F238E27FC236}">
                  <a16:creationId xmlns:a16="http://schemas.microsoft.com/office/drawing/2014/main" id="{BE06686B-3767-E46D-196A-1650938D57CD}"/>
                </a:ext>
              </a:extLst>
            </p:cNvPr>
            <p:cNvSpPr/>
            <p:nvPr/>
          </p:nvSpPr>
          <p:spPr>
            <a:xfrm>
              <a:off x="2607247" y="751622"/>
              <a:ext cx="206480" cy="259003"/>
            </a:xfrm>
            <a:prstGeom prst="rightArrow">
              <a:avLst>
                <a:gd name="adj1" fmla="val 60000"/>
                <a:gd name="adj2" fmla="val 50000"/>
              </a:avLst>
            </a:prstGeom>
            <a:grpFill/>
            <a:ln>
              <a:solidFill>
                <a:srgbClr val="FEBF0E"/>
              </a:solidFill>
            </a:ln>
          </p:spPr>
          <p:style>
            <a:lnRef idx="0">
              <a:schemeClr val="accent6">
                <a:shade val="90000"/>
                <a:hueOff val="107129"/>
                <a:satOff val="-4218"/>
                <a:lumOff val="8394"/>
                <a:alphaOff val="0"/>
              </a:schemeClr>
            </a:lnRef>
            <a:fillRef idx="1">
              <a:schemeClr val="accent6">
                <a:shade val="90000"/>
                <a:hueOff val="107129"/>
                <a:satOff val="-4218"/>
                <a:lumOff val="8394"/>
                <a:alphaOff val="0"/>
              </a:schemeClr>
            </a:fillRef>
            <a:effectRef idx="1">
              <a:schemeClr val="accent6">
                <a:shade val="90000"/>
                <a:hueOff val="107129"/>
                <a:satOff val="-4218"/>
                <a:lumOff val="8394"/>
                <a:alphaOff val="0"/>
              </a:schemeClr>
            </a:effectRef>
            <a:fontRef idx="minor">
              <a:schemeClr val="lt1"/>
            </a:fontRef>
          </p:style>
        </p:sp>
        <p:sp>
          <p:nvSpPr>
            <p:cNvPr id="16" name="Стрелка вправо 4">
              <a:extLst>
                <a:ext uri="{FF2B5EF4-FFF2-40B4-BE49-F238E27FC236}">
                  <a16:creationId xmlns:a16="http://schemas.microsoft.com/office/drawing/2014/main" id="{6CDED176-5677-03B5-27D9-E3A7A81F98F0}"/>
                </a:ext>
              </a:extLst>
            </p:cNvPr>
            <p:cNvSpPr txBox="1"/>
            <p:nvPr/>
          </p:nvSpPr>
          <p:spPr>
            <a:xfrm>
              <a:off x="2607247" y="803423"/>
              <a:ext cx="144536" cy="155401"/>
            </a:xfrm>
            <a:prstGeom prst="rect">
              <a:avLst/>
            </a:prstGeom>
            <a:grpFill/>
            <a:ln>
              <a:solidFill>
                <a:srgbClr val="FEBF0E"/>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sp>
        <p:nvSpPr>
          <p:cNvPr id="17" name="Стрелка вправо 4">
            <a:extLst>
              <a:ext uri="{FF2B5EF4-FFF2-40B4-BE49-F238E27FC236}">
                <a16:creationId xmlns:a16="http://schemas.microsoft.com/office/drawing/2014/main" id="{5B3D3546-74D8-7803-C999-589AE400D07C}"/>
              </a:ext>
            </a:extLst>
          </p:cNvPr>
          <p:cNvSpPr txBox="1"/>
          <p:nvPr/>
        </p:nvSpPr>
        <p:spPr>
          <a:xfrm rot="5400000">
            <a:off x="5399620" y="3329612"/>
            <a:ext cx="196620" cy="188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nvGrpSpPr>
          <p:cNvPr id="18" name="Группа 17">
            <a:extLst>
              <a:ext uri="{FF2B5EF4-FFF2-40B4-BE49-F238E27FC236}">
                <a16:creationId xmlns:a16="http://schemas.microsoft.com/office/drawing/2014/main" id="{D1BDC8DD-9A03-726B-54ED-DD214EEFE7B2}"/>
              </a:ext>
            </a:extLst>
          </p:cNvPr>
          <p:cNvGrpSpPr/>
          <p:nvPr/>
        </p:nvGrpSpPr>
        <p:grpSpPr>
          <a:xfrm rot="1587897">
            <a:off x="7129458" y="4633360"/>
            <a:ext cx="280886" cy="313374"/>
            <a:chOff x="2607247" y="751622"/>
            <a:chExt cx="206480" cy="259003"/>
          </a:xfrm>
          <a:solidFill>
            <a:srgbClr val="FEBF0E"/>
          </a:solidFill>
        </p:grpSpPr>
        <p:sp>
          <p:nvSpPr>
            <p:cNvPr id="19" name="Стрелка вправо 38">
              <a:extLst>
                <a:ext uri="{FF2B5EF4-FFF2-40B4-BE49-F238E27FC236}">
                  <a16:creationId xmlns:a16="http://schemas.microsoft.com/office/drawing/2014/main" id="{DCAF99DD-4301-300C-4A2E-32AB83CC716F}"/>
                </a:ext>
              </a:extLst>
            </p:cNvPr>
            <p:cNvSpPr/>
            <p:nvPr/>
          </p:nvSpPr>
          <p:spPr>
            <a:xfrm>
              <a:off x="2607247" y="751622"/>
              <a:ext cx="206480" cy="259003"/>
            </a:xfrm>
            <a:prstGeom prst="rightArrow">
              <a:avLst>
                <a:gd name="adj1" fmla="val 60000"/>
                <a:gd name="adj2" fmla="val 50000"/>
              </a:avLst>
            </a:prstGeom>
            <a:grpFill/>
            <a:ln>
              <a:solidFill>
                <a:srgbClr val="FEBF0E"/>
              </a:solidFill>
            </a:ln>
          </p:spPr>
          <p:style>
            <a:lnRef idx="0">
              <a:schemeClr val="accent6">
                <a:shade val="90000"/>
                <a:hueOff val="107129"/>
                <a:satOff val="-4218"/>
                <a:lumOff val="8394"/>
                <a:alphaOff val="0"/>
              </a:schemeClr>
            </a:lnRef>
            <a:fillRef idx="1">
              <a:schemeClr val="accent6">
                <a:shade val="90000"/>
                <a:hueOff val="107129"/>
                <a:satOff val="-4218"/>
                <a:lumOff val="8394"/>
                <a:alphaOff val="0"/>
              </a:schemeClr>
            </a:fillRef>
            <a:effectRef idx="1">
              <a:schemeClr val="accent6">
                <a:shade val="90000"/>
                <a:hueOff val="107129"/>
                <a:satOff val="-4218"/>
                <a:lumOff val="8394"/>
                <a:alphaOff val="0"/>
              </a:schemeClr>
            </a:effectRef>
            <a:fontRef idx="minor">
              <a:schemeClr val="lt1"/>
            </a:fontRef>
          </p:style>
        </p:sp>
        <p:sp>
          <p:nvSpPr>
            <p:cNvPr id="20" name="Стрелка вправо 4">
              <a:extLst>
                <a:ext uri="{FF2B5EF4-FFF2-40B4-BE49-F238E27FC236}">
                  <a16:creationId xmlns:a16="http://schemas.microsoft.com/office/drawing/2014/main" id="{2A620B84-C553-2CC1-FF31-E3B7BB8425A7}"/>
                </a:ext>
              </a:extLst>
            </p:cNvPr>
            <p:cNvSpPr txBox="1"/>
            <p:nvPr/>
          </p:nvSpPr>
          <p:spPr>
            <a:xfrm>
              <a:off x="2607247" y="803423"/>
              <a:ext cx="144536" cy="155401"/>
            </a:xfrm>
            <a:prstGeom prst="rect">
              <a:avLst/>
            </a:prstGeom>
            <a:grpFill/>
            <a:ln>
              <a:solidFill>
                <a:srgbClr val="FEBF0E"/>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sp>
        <p:nvSpPr>
          <p:cNvPr id="21" name="Прямоугольник 20">
            <a:extLst>
              <a:ext uri="{FF2B5EF4-FFF2-40B4-BE49-F238E27FC236}">
                <a16:creationId xmlns:a16="http://schemas.microsoft.com/office/drawing/2014/main" id="{BF70E2CC-2EA6-4DA5-09E4-6F81FDA5921C}"/>
              </a:ext>
            </a:extLst>
          </p:cNvPr>
          <p:cNvSpPr/>
          <p:nvPr/>
        </p:nvSpPr>
        <p:spPr>
          <a:xfrm>
            <a:off x="8201919" y="4587191"/>
            <a:ext cx="1731818" cy="892552"/>
          </a:xfrm>
          <a:prstGeom prst="rect">
            <a:avLst/>
          </a:prstGeom>
        </p:spPr>
        <p:txBody>
          <a:bodyPr wrap="square">
            <a:spAutoFit/>
          </a:bodyPr>
          <a:lstStyle/>
          <a:p>
            <a:pPr algn="ctr"/>
            <a:r>
              <a:rPr lang="uk-UA" sz="1300" dirty="0">
                <a:ln>
                  <a:solidFill>
                    <a:schemeClr val="bg1"/>
                  </a:solidFill>
                </a:ln>
                <a:solidFill>
                  <a:schemeClr val="bg1"/>
                </a:solidFill>
              </a:rPr>
              <a:t>Повідомлення підприємству, </a:t>
            </a:r>
          </a:p>
          <a:p>
            <a:pPr algn="ctr"/>
            <a:r>
              <a:rPr lang="uk-UA" sz="1300" dirty="0">
                <a:ln>
                  <a:solidFill>
                    <a:schemeClr val="bg1"/>
                  </a:solidFill>
                </a:ln>
                <a:solidFill>
                  <a:schemeClr val="bg1"/>
                </a:solidFill>
              </a:rPr>
              <a:t>установі, </a:t>
            </a:r>
          </a:p>
          <a:p>
            <a:pPr algn="ctr"/>
            <a:r>
              <a:rPr lang="uk-UA" sz="1300" dirty="0">
                <a:ln>
                  <a:solidFill>
                    <a:schemeClr val="bg1"/>
                  </a:solidFill>
                </a:ln>
                <a:solidFill>
                  <a:schemeClr val="bg1"/>
                </a:solidFill>
              </a:rPr>
              <a:t>організації</a:t>
            </a:r>
          </a:p>
        </p:txBody>
      </p:sp>
      <p:pic>
        <p:nvPicPr>
          <p:cNvPr id="22" name="Рисунок 21">
            <a:extLst>
              <a:ext uri="{FF2B5EF4-FFF2-40B4-BE49-F238E27FC236}">
                <a16:creationId xmlns:a16="http://schemas.microsoft.com/office/drawing/2014/main" id="{155DC46A-7132-FE7A-0058-85F82833416F}"/>
              </a:ext>
            </a:extLst>
          </p:cNvPr>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5227489" y="3055677"/>
            <a:ext cx="942745" cy="342482"/>
          </a:xfrm>
          <a:prstGeom prst="rect">
            <a:avLst/>
          </a:prstGeom>
        </p:spPr>
      </p:pic>
      <p:pic>
        <p:nvPicPr>
          <p:cNvPr id="23" name="Рисунок 22">
            <a:extLst>
              <a:ext uri="{FF2B5EF4-FFF2-40B4-BE49-F238E27FC236}">
                <a16:creationId xmlns:a16="http://schemas.microsoft.com/office/drawing/2014/main" id="{7DDE2FF7-F213-779B-5457-CB928FC4964C}"/>
              </a:ext>
            </a:extLst>
          </p:cNvPr>
          <p:cNvPicPr>
            <a:picLocks noChangeAspect="1"/>
          </p:cNvPicPr>
          <p:nvPr/>
        </p:nvPicPr>
        <p:blipFill>
          <a:blip r:embed="rId15">
            <a:duotone>
              <a:prstClr val="black"/>
              <a:schemeClr val="bg2">
                <a:lumMod val="75000"/>
                <a:tint val="45000"/>
                <a:satMod val="400000"/>
              </a:schemeClr>
            </a:duotone>
          </a:blip>
          <a:stretch>
            <a:fillRect/>
          </a:stretch>
        </p:blipFill>
        <p:spPr>
          <a:xfrm>
            <a:off x="7046724" y="1895059"/>
            <a:ext cx="475667" cy="475667"/>
          </a:xfrm>
          <a:prstGeom prst="rect">
            <a:avLst/>
          </a:prstGeom>
        </p:spPr>
      </p:pic>
      <p:sp>
        <p:nvSpPr>
          <p:cNvPr id="25" name="Скругленный прямоугольник 57">
            <a:extLst>
              <a:ext uri="{FF2B5EF4-FFF2-40B4-BE49-F238E27FC236}">
                <a16:creationId xmlns:a16="http://schemas.microsoft.com/office/drawing/2014/main" id="{3D799215-CF04-4315-6993-68BAA0FE46B4}"/>
              </a:ext>
            </a:extLst>
          </p:cNvPr>
          <p:cNvSpPr/>
          <p:nvPr/>
        </p:nvSpPr>
        <p:spPr>
          <a:xfrm>
            <a:off x="6657977" y="4061298"/>
            <a:ext cx="1223847" cy="1567092"/>
          </a:xfrm>
          <a:prstGeom prst="roundRect">
            <a:avLst>
              <a:gd name="adj" fmla="val 10000"/>
            </a:avLst>
          </a:prstGeom>
          <a:solidFill>
            <a:srgbClr val="203965"/>
          </a:solid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pic>
        <p:nvPicPr>
          <p:cNvPr id="28" name="Рисунок 27">
            <a:extLst>
              <a:ext uri="{FF2B5EF4-FFF2-40B4-BE49-F238E27FC236}">
                <a16:creationId xmlns:a16="http://schemas.microsoft.com/office/drawing/2014/main" id="{9A1867CD-98C1-EB27-0403-8C15051F560D}"/>
              </a:ext>
            </a:extLst>
          </p:cNvPr>
          <p:cNvPicPr>
            <a:picLocks noChangeAspect="1"/>
          </p:cNvPicPr>
          <p:nvPr/>
        </p:nvPicPr>
        <p:blipFill>
          <a:blip r:embed="rId15">
            <a:duotone>
              <a:prstClr val="black"/>
              <a:srgbClr val="203965">
                <a:tint val="45000"/>
                <a:satMod val="400000"/>
              </a:srgbClr>
            </a:duotone>
          </a:blip>
          <a:stretch>
            <a:fillRect/>
          </a:stretch>
        </p:blipFill>
        <p:spPr>
          <a:xfrm>
            <a:off x="7046724" y="4081374"/>
            <a:ext cx="475667" cy="475667"/>
          </a:xfrm>
          <a:prstGeom prst="rect">
            <a:avLst/>
          </a:prstGeom>
        </p:spPr>
      </p:pic>
      <p:pic>
        <p:nvPicPr>
          <p:cNvPr id="30" name="Рисунок 29">
            <a:extLst>
              <a:ext uri="{FF2B5EF4-FFF2-40B4-BE49-F238E27FC236}">
                <a16:creationId xmlns:a16="http://schemas.microsoft.com/office/drawing/2014/main" id="{BA3C839A-F04B-A552-BD43-096B730AD4C6}"/>
              </a:ext>
            </a:extLst>
          </p:cNvPr>
          <p:cNvPicPr>
            <a:picLocks noChangeAspect="1"/>
          </p:cNvPicPr>
          <p:nvPr/>
        </p:nvPicPr>
        <p:blipFill>
          <a:blip r:embed="rId16">
            <a:duotone>
              <a:prstClr val="black"/>
              <a:srgbClr val="203965">
                <a:tint val="45000"/>
                <a:satMod val="400000"/>
              </a:srgbClr>
            </a:duotone>
          </a:blip>
          <a:stretch>
            <a:fillRect/>
          </a:stretch>
        </p:blipFill>
        <p:spPr>
          <a:xfrm>
            <a:off x="8899067" y="1895059"/>
            <a:ext cx="377768" cy="377768"/>
          </a:xfrm>
          <a:prstGeom prst="rect">
            <a:avLst/>
          </a:prstGeom>
        </p:spPr>
      </p:pic>
      <p:pic>
        <p:nvPicPr>
          <p:cNvPr id="34" name="Рисунок 33">
            <a:extLst>
              <a:ext uri="{FF2B5EF4-FFF2-40B4-BE49-F238E27FC236}">
                <a16:creationId xmlns:a16="http://schemas.microsoft.com/office/drawing/2014/main" id="{34DF4E32-E1CC-E0C4-E9CC-D6DBCBFD0C11}"/>
              </a:ext>
            </a:extLst>
          </p:cNvPr>
          <p:cNvPicPr>
            <a:picLocks noChangeAspect="1"/>
          </p:cNvPicPr>
          <p:nvPr/>
        </p:nvPicPr>
        <p:blipFill>
          <a:blip r:embed="rId17">
            <a:lum bright="70000" contrast="-70000"/>
          </a:blip>
          <a:stretch>
            <a:fillRect/>
          </a:stretch>
        </p:blipFill>
        <p:spPr>
          <a:xfrm>
            <a:off x="3644459" y="1035599"/>
            <a:ext cx="743776" cy="646232"/>
          </a:xfrm>
          <a:prstGeom prst="rect">
            <a:avLst/>
          </a:prstGeom>
        </p:spPr>
      </p:pic>
      <p:sp>
        <p:nvSpPr>
          <p:cNvPr id="35" name="Прямоугольник 34">
            <a:extLst>
              <a:ext uri="{FF2B5EF4-FFF2-40B4-BE49-F238E27FC236}">
                <a16:creationId xmlns:a16="http://schemas.microsoft.com/office/drawing/2014/main" id="{5CB71800-B2B5-0945-3743-D531BE688C71}"/>
              </a:ext>
            </a:extLst>
          </p:cNvPr>
          <p:cNvSpPr/>
          <p:nvPr/>
        </p:nvSpPr>
        <p:spPr>
          <a:xfrm>
            <a:off x="232916" y="5935547"/>
            <a:ext cx="10996875" cy="907941"/>
          </a:xfrm>
          <a:prstGeom prst="rect">
            <a:avLst/>
          </a:prstGeom>
        </p:spPr>
        <p:txBody>
          <a:bodyPr wrap="square">
            <a:spAutoFit/>
          </a:bodyPr>
          <a:lstStyle/>
          <a:p>
            <a:r>
              <a:rPr lang="uk-UA" b="1" dirty="0">
                <a:solidFill>
                  <a:srgbClr val="203965"/>
                </a:solidFill>
              </a:rPr>
              <a:t>*Комісія з визначення підприємств, установ і організацій області, які є критично важливими для функціонування економіки та забезпечення життєдіяльності населення в особливий період                                                                               </a:t>
            </a:r>
            <a:r>
              <a:rPr lang="uk-UA" sz="1100" b="1" dirty="0">
                <a:solidFill>
                  <a:srgbClr val="203965"/>
                </a:solidFill>
              </a:rPr>
              <a:t>(склад затверджено Розпорядженням обласної державної адміністрації (обласної військової адміністрації) від 09 березня 2023 року № 143-р (із змінами)</a:t>
            </a:r>
          </a:p>
          <a:p>
            <a:endParaRPr lang="en-US" b="1" dirty="0">
              <a:solidFill>
                <a:srgbClr val="203965"/>
              </a:solidFill>
            </a:endParaRPr>
          </a:p>
        </p:txBody>
      </p:sp>
      <p:sp>
        <p:nvSpPr>
          <p:cNvPr id="36" name="Прямоугольник 35">
            <a:extLst>
              <a:ext uri="{FF2B5EF4-FFF2-40B4-BE49-F238E27FC236}">
                <a16:creationId xmlns:a16="http://schemas.microsoft.com/office/drawing/2014/main" id="{C5BC5E28-73E5-BD48-A6A7-709E31080BF9}"/>
              </a:ext>
            </a:extLst>
          </p:cNvPr>
          <p:cNvSpPr/>
          <p:nvPr/>
        </p:nvSpPr>
        <p:spPr>
          <a:xfrm>
            <a:off x="6382957" y="4638684"/>
            <a:ext cx="1731818" cy="892552"/>
          </a:xfrm>
          <a:prstGeom prst="rect">
            <a:avLst/>
          </a:prstGeom>
        </p:spPr>
        <p:txBody>
          <a:bodyPr wrap="square">
            <a:spAutoFit/>
          </a:bodyPr>
          <a:lstStyle/>
          <a:p>
            <a:pPr algn="ctr"/>
            <a:r>
              <a:rPr lang="uk-UA" sz="1300" dirty="0">
                <a:ln>
                  <a:solidFill>
                    <a:schemeClr val="bg1"/>
                  </a:solidFill>
                </a:ln>
                <a:solidFill>
                  <a:schemeClr val="bg1"/>
                </a:solidFill>
              </a:rPr>
              <a:t>Рішення </a:t>
            </a:r>
          </a:p>
          <a:p>
            <a:pPr algn="ctr"/>
            <a:r>
              <a:rPr lang="uk-UA" sz="1300" dirty="0">
                <a:ln>
                  <a:solidFill>
                    <a:schemeClr val="bg1"/>
                  </a:solidFill>
                </a:ln>
                <a:solidFill>
                  <a:schemeClr val="bg1"/>
                </a:solidFill>
              </a:rPr>
              <a:t>про</a:t>
            </a:r>
          </a:p>
          <a:p>
            <a:pPr algn="ctr"/>
            <a:r>
              <a:rPr lang="uk-UA" sz="1300" dirty="0">
                <a:ln>
                  <a:solidFill>
                    <a:schemeClr val="bg1"/>
                  </a:solidFill>
                </a:ln>
                <a:solidFill>
                  <a:schemeClr val="bg1"/>
                </a:solidFill>
              </a:rPr>
              <a:t>невідповідність критеріям</a:t>
            </a:r>
          </a:p>
        </p:txBody>
      </p:sp>
      <p:pic>
        <p:nvPicPr>
          <p:cNvPr id="37" name="Рисунок 36">
            <a:extLst>
              <a:ext uri="{FF2B5EF4-FFF2-40B4-BE49-F238E27FC236}">
                <a16:creationId xmlns:a16="http://schemas.microsoft.com/office/drawing/2014/main" id="{6CA64886-8A1E-3877-A8B5-D7746F512002}"/>
              </a:ext>
            </a:extLst>
          </p:cNvPr>
          <p:cNvPicPr>
            <a:picLocks noChangeAspect="1"/>
          </p:cNvPicPr>
          <p:nvPr/>
        </p:nvPicPr>
        <p:blipFill>
          <a:blip r:embed="rId16">
            <a:duotone>
              <a:prstClr val="black"/>
              <a:srgbClr val="203965">
                <a:tint val="45000"/>
                <a:satMod val="400000"/>
              </a:srgbClr>
            </a:duotone>
          </a:blip>
          <a:stretch>
            <a:fillRect/>
          </a:stretch>
        </p:blipFill>
        <p:spPr>
          <a:xfrm>
            <a:off x="8860972" y="4170405"/>
            <a:ext cx="377768" cy="377768"/>
          </a:xfrm>
          <a:prstGeom prst="rect">
            <a:avLst/>
          </a:prstGeom>
        </p:spPr>
      </p:pic>
      <p:grpSp>
        <p:nvGrpSpPr>
          <p:cNvPr id="39" name="Группа 38">
            <a:extLst>
              <a:ext uri="{FF2B5EF4-FFF2-40B4-BE49-F238E27FC236}">
                <a16:creationId xmlns:a16="http://schemas.microsoft.com/office/drawing/2014/main" id="{B6971AEC-BF00-ADE1-7814-1276D8C013E5}"/>
              </a:ext>
            </a:extLst>
          </p:cNvPr>
          <p:cNvGrpSpPr/>
          <p:nvPr/>
        </p:nvGrpSpPr>
        <p:grpSpPr>
          <a:xfrm>
            <a:off x="8027632" y="4771270"/>
            <a:ext cx="248981" cy="272867"/>
            <a:chOff x="4647002" y="863341"/>
            <a:chExt cx="248981" cy="272867"/>
          </a:xfrm>
        </p:grpSpPr>
        <p:sp>
          <p:nvSpPr>
            <p:cNvPr id="42" name="Стрелка: вправо 41">
              <a:extLst>
                <a:ext uri="{FF2B5EF4-FFF2-40B4-BE49-F238E27FC236}">
                  <a16:creationId xmlns:a16="http://schemas.microsoft.com/office/drawing/2014/main" id="{B44F1B14-9D48-9A03-0C21-AC0B0775A2AA}"/>
                </a:ext>
              </a:extLst>
            </p:cNvPr>
            <p:cNvSpPr/>
            <p:nvPr/>
          </p:nvSpPr>
          <p:spPr>
            <a:xfrm>
              <a:off x="4647002" y="863341"/>
              <a:ext cx="248981" cy="272867"/>
            </a:xfrm>
            <a:prstGeom prst="rightArrow">
              <a:avLst>
                <a:gd name="adj1" fmla="val 60000"/>
                <a:gd name="adj2" fmla="val 50000"/>
              </a:avLst>
            </a:prstGeom>
            <a:solidFill>
              <a:srgbClr val="FEBF0E"/>
            </a:solidFill>
            <a:ln>
              <a:solidFill>
                <a:srgbClr val="FEBF0E"/>
              </a:solidFill>
            </a:ln>
          </p:spPr>
          <p:style>
            <a:lnRef idx="0">
              <a:scrgbClr r="0" g="0" b="0"/>
            </a:lnRef>
            <a:fillRef idx="1">
              <a:scrgbClr r="0" g="0" b="0"/>
            </a:fillRef>
            <a:effectRef idx="1">
              <a:schemeClr val="accent6">
                <a:shade val="90000"/>
                <a:hueOff val="-254490"/>
                <a:satOff val="5078"/>
                <a:lumOff val="13785"/>
                <a:alphaOff val="0"/>
              </a:schemeClr>
            </a:effectRef>
            <a:fontRef idx="minor">
              <a:schemeClr val="lt1"/>
            </a:fontRef>
          </p:style>
        </p:sp>
        <p:sp>
          <p:nvSpPr>
            <p:cNvPr id="43" name="Стрелка: вправо 4">
              <a:extLst>
                <a:ext uri="{FF2B5EF4-FFF2-40B4-BE49-F238E27FC236}">
                  <a16:creationId xmlns:a16="http://schemas.microsoft.com/office/drawing/2014/main" id="{B8DF91E7-63C8-C144-C5B6-A1202B354C1B}"/>
                </a:ext>
              </a:extLst>
            </p:cNvPr>
            <p:cNvSpPr txBox="1"/>
            <p:nvPr/>
          </p:nvSpPr>
          <p:spPr>
            <a:xfrm>
              <a:off x="4647002" y="917914"/>
              <a:ext cx="174287" cy="16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pic>
        <p:nvPicPr>
          <p:cNvPr id="45" name="Рисунок 44" descr="Контрольный список">
            <a:extLst>
              <a:ext uri="{FF2B5EF4-FFF2-40B4-BE49-F238E27FC236}">
                <a16:creationId xmlns:a16="http://schemas.microsoft.com/office/drawing/2014/main" id="{2F137B4C-A389-8E27-D268-F673FF4076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09531" y="2014164"/>
            <a:ext cx="914400" cy="914400"/>
          </a:xfrm>
          <a:prstGeom prst="rect">
            <a:avLst/>
          </a:prstGeom>
        </p:spPr>
      </p:pic>
      <p:sp>
        <p:nvSpPr>
          <p:cNvPr id="46" name="Прямоугольник 45">
            <a:extLst>
              <a:ext uri="{FF2B5EF4-FFF2-40B4-BE49-F238E27FC236}">
                <a16:creationId xmlns:a16="http://schemas.microsoft.com/office/drawing/2014/main" id="{B154496F-FB82-1C6E-A6CC-6728E08E28C2}"/>
              </a:ext>
            </a:extLst>
          </p:cNvPr>
          <p:cNvSpPr/>
          <p:nvPr/>
        </p:nvSpPr>
        <p:spPr>
          <a:xfrm>
            <a:off x="1844904" y="2988958"/>
            <a:ext cx="1731818" cy="830997"/>
          </a:xfrm>
          <a:prstGeom prst="rect">
            <a:avLst/>
          </a:prstGeom>
        </p:spPr>
        <p:txBody>
          <a:bodyPr wrap="square">
            <a:spAutoFit/>
          </a:bodyPr>
          <a:lstStyle/>
          <a:p>
            <a:pPr algn="ctr"/>
            <a:r>
              <a:rPr lang="uk-UA" sz="1200" b="1" dirty="0">
                <a:solidFill>
                  <a:srgbClr val="203965"/>
                </a:solidFill>
              </a:rPr>
              <a:t>Копії підтверджуючих документів, звернення</a:t>
            </a:r>
            <a:endParaRPr lang="en-US" sz="1200" b="1" dirty="0">
              <a:solidFill>
                <a:srgbClr val="203965"/>
              </a:solidFill>
            </a:endParaRPr>
          </a:p>
        </p:txBody>
      </p:sp>
    </p:spTree>
    <p:extLst>
      <p:ext uri="{BB962C8B-B14F-4D97-AF65-F5344CB8AC3E}">
        <p14:creationId xmlns:p14="http://schemas.microsoft.com/office/powerpoint/2010/main" val="412017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8374000"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Рішення</a:t>
            </a:r>
            <a:r>
              <a:rPr lang="ru-RU" sz="2400" b="1" dirty="0">
                <a:latin typeface="Tahoma" panose="020B0604030504040204" pitchFamily="34" charset="0"/>
                <a:ea typeface="Tahoma" panose="020B0604030504040204" pitchFamily="34" charset="0"/>
                <a:cs typeface="Tahoma" panose="020B0604030504040204" pitchFamily="34" charset="0"/>
                <a:sym typeface="Nunito Sans"/>
              </a:rPr>
              <a:t> </a:t>
            </a:r>
            <a:endParaRPr lang="ru-RU" sz="24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Группа 1">
            <a:extLst>
              <a:ext uri="{FF2B5EF4-FFF2-40B4-BE49-F238E27FC236}">
                <a16:creationId xmlns:a16="http://schemas.microsoft.com/office/drawing/2014/main" id="{AE76AA85-4939-9ED2-049A-8D1B9D7E83FE}"/>
              </a:ext>
            </a:extLst>
          </p:cNvPr>
          <p:cNvGrpSpPr/>
          <p:nvPr/>
        </p:nvGrpSpPr>
        <p:grpSpPr>
          <a:xfrm>
            <a:off x="188141" y="1059918"/>
            <a:ext cx="7551602" cy="1826563"/>
            <a:chOff x="2899437" y="451663"/>
            <a:chExt cx="1044367" cy="858921"/>
          </a:xfrm>
          <a:solidFill>
            <a:srgbClr val="203965"/>
          </a:solidFill>
        </p:grpSpPr>
        <p:sp>
          <p:nvSpPr>
            <p:cNvPr id="3" name="Скругленный прямоугольник 31">
              <a:extLst>
                <a:ext uri="{FF2B5EF4-FFF2-40B4-BE49-F238E27FC236}">
                  <a16:creationId xmlns:a16="http://schemas.microsoft.com/office/drawing/2014/main" id="{281B5BB1-C2A2-8962-7054-59E8602B8293}"/>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4" name="Скругленный прямоугольник 4">
              <a:extLst>
                <a:ext uri="{FF2B5EF4-FFF2-40B4-BE49-F238E27FC236}">
                  <a16:creationId xmlns:a16="http://schemas.microsoft.com/office/drawing/2014/main" id="{A34A1C5D-F388-DC92-50CB-30F50338C3FE}"/>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5" name="Прямоугольник 4">
            <a:extLst>
              <a:ext uri="{FF2B5EF4-FFF2-40B4-BE49-F238E27FC236}">
                <a16:creationId xmlns:a16="http://schemas.microsoft.com/office/drawing/2014/main" id="{B07ACD31-395F-21F9-8AFE-1E071B7C7E95}"/>
              </a:ext>
            </a:extLst>
          </p:cNvPr>
          <p:cNvSpPr/>
          <p:nvPr/>
        </p:nvSpPr>
        <p:spPr>
          <a:xfrm>
            <a:off x="341119" y="1183029"/>
            <a:ext cx="7260523" cy="1600438"/>
          </a:xfrm>
          <a:prstGeom prst="rect">
            <a:avLst/>
          </a:prstGeom>
        </p:spPr>
        <p:txBody>
          <a:bodyPr wrap="square">
            <a:spAutoFit/>
          </a:bodyPr>
          <a:lstStyle/>
          <a:p>
            <a:r>
              <a:rPr lang="uk-UA" dirty="0">
                <a:ln>
                  <a:solidFill>
                    <a:schemeClr val="bg1"/>
                  </a:solidFill>
                </a:ln>
                <a:solidFill>
                  <a:schemeClr val="bg1"/>
                </a:solidFill>
              </a:rPr>
              <a:t>Рішення про відповідність або невідповідність підприємств, установ і організацій критеріям, зазначеним у пункті 2 Порядку, приймається комісією з визначення підприємств, установ і організацій області, які є критично важливими для функціонування економіки та забезпечення життєдіяльності населення в особливий період, з урахуванням висновку структурного підрозділу Чернівецької обласної державної адміністрації (Чернівецької обласної військової адміністрації), що забезпечує реалізацію державної політики у відповідній галузі.</a:t>
            </a:r>
          </a:p>
        </p:txBody>
      </p:sp>
      <p:grpSp>
        <p:nvGrpSpPr>
          <p:cNvPr id="29" name="Группа 28">
            <a:extLst>
              <a:ext uri="{FF2B5EF4-FFF2-40B4-BE49-F238E27FC236}">
                <a16:creationId xmlns:a16="http://schemas.microsoft.com/office/drawing/2014/main" id="{C246339B-BC3B-29FF-C50E-1931DFB75ABF}"/>
              </a:ext>
            </a:extLst>
          </p:cNvPr>
          <p:cNvGrpSpPr/>
          <p:nvPr/>
        </p:nvGrpSpPr>
        <p:grpSpPr>
          <a:xfrm>
            <a:off x="188142" y="4858778"/>
            <a:ext cx="7551602" cy="1730495"/>
            <a:chOff x="2899437" y="451663"/>
            <a:chExt cx="1044367" cy="858921"/>
          </a:xfrm>
          <a:solidFill>
            <a:srgbClr val="203965"/>
          </a:solidFill>
        </p:grpSpPr>
        <p:sp>
          <p:nvSpPr>
            <p:cNvPr id="31" name="Скругленный прямоугольник 31">
              <a:extLst>
                <a:ext uri="{FF2B5EF4-FFF2-40B4-BE49-F238E27FC236}">
                  <a16:creationId xmlns:a16="http://schemas.microsoft.com/office/drawing/2014/main" id="{C2EB4DA3-DEB6-BC76-054E-392BC207A845}"/>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32" name="Скругленный прямоугольник 4">
              <a:extLst>
                <a:ext uri="{FF2B5EF4-FFF2-40B4-BE49-F238E27FC236}">
                  <a16:creationId xmlns:a16="http://schemas.microsoft.com/office/drawing/2014/main" id="{7B63CD0F-E2C1-CDAA-4C49-1E65EC7312C8}"/>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33" name="Прямоугольник 32">
            <a:extLst>
              <a:ext uri="{FF2B5EF4-FFF2-40B4-BE49-F238E27FC236}">
                <a16:creationId xmlns:a16="http://schemas.microsoft.com/office/drawing/2014/main" id="{EF25273F-4E22-5DF3-06B7-F1FBE1373415}"/>
              </a:ext>
            </a:extLst>
          </p:cNvPr>
          <p:cNvSpPr/>
          <p:nvPr/>
        </p:nvSpPr>
        <p:spPr>
          <a:xfrm>
            <a:off x="299533" y="4858778"/>
            <a:ext cx="7440210" cy="1815882"/>
          </a:xfrm>
          <a:prstGeom prst="rect">
            <a:avLst/>
          </a:prstGeom>
        </p:spPr>
        <p:txBody>
          <a:bodyPr wrap="square">
            <a:spAutoFit/>
          </a:bodyPr>
          <a:lstStyle/>
          <a:p>
            <a:r>
              <a:rPr lang="uk-UA" dirty="0">
                <a:ln>
                  <a:solidFill>
                    <a:schemeClr val="bg1"/>
                  </a:solidFill>
                </a:ln>
                <a:solidFill>
                  <a:schemeClr val="bg1"/>
                </a:solidFill>
              </a:rPr>
              <a:t>Рішення про відповідність підприємств, установ і організацій критеріям, зазначеним у пункті 2 Порядку, і визначення їх критично важливими для функціонування економіки та забезпечення життєдіяльності населення в особливий період </a:t>
            </a:r>
            <a:r>
              <a:rPr lang="uk-UA" u="sng" dirty="0">
                <a:ln>
                  <a:solidFill>
                    <a:schemeClr val="bg1"/>
                  </a:solidFill>
                </a:ln>
                <a:solidFill>
                  <a:schemeClr val="bg1"/>
                </a:solidFill>
              </a:rPr>
              <a:t>оформляється розпорядженням</a:t>
            </a:r>
            <a:r>
              <a:rPr lang="uk-UA" dirty="0">
                <a:ln>
                  <a:solidFill>
                    <a:schemeClr val="bg1"/>
                  </a:solidFill>
                </a:ln>
                <a:solidFill>
                  <a:schemeClr val="bg1"/>
                </a:solidFill>
              </a:rPr>
              <a:t> Чернівецької обласної державної адміністрації (Чернівецької обласної військової адміністрації), копія якого надсилається Міністерству економіки України та Міністерству оборони України (Службі Безпеки України, Службі зовнішньої розвідки України).</a:t>
            </a:r>
          </a:p>
          <a:p>
            <a:r>
              <a:rPr lang="uk-UA" dirty="0">
                <a:ln>
                  <a:solidFill>
                    <a:schemeClr val="bg1"/>
                  </a:solidFill>
                </a:ln>
                <a:solidFill>
                  <a:schemeClr val="bg1"/>
                </a:solidFill>
              </a:rPr>
              <a:t>.</a:t>
            </a:r>
          </a:p>
        </p:txBody>
      </p:sp>
      <p:grpSp>
        <p:nvGrpSpPr>
          <p:cNvPr id="38" name="Группа 37">
            <a:extLst>
              <a:ext uri="{FF2B5EF4-FFF2-40B4-BE49-F238E27FC236}">
                <a16:creationId xmlns:a16="http://schemas.microsoft.com/office/drawing/2014/main" id="{83DCF2A8-B502-91E4-306F-8656689E7AD7}"/>
              </a:ext>
            </a:extLst>
          </p:cNvPr>
          <p:cNvGrpSpPr/>
          <p:nvPr/>
        </p:nvGrpSpPr>
        <p:grpSpPr>
          <a:xfrm>
            <a:off x="3479998" y="3149759"/>
            <a:ext cx="8519489" cy="1492716"/>
            <a:chOff x="2899437" y="451663"/>
            <a:chExt cx="1044367" cy="858921"/>
          </a:xfrm>
          <a:solidFill>
            <a:srgbClr val="FEBF0E"/>
          </a:solidFill>
        </p:grpSpPr>
        <p:sp>
          <p:nvSpPr>
            <p:cNvPr id="40" name="Скругленный прямоугольник 31">
              <a:extLst>
                <a:ext uri="{FF2B5EF4-FFF2-40B4-BE49-F238E27FC236}">
                  <a16:creationId xmlns:a16="http://schemas.microsoft.com/office/drawing/2014/main" id="{139B5245-7DF3-E2ED-99B5-85F746D96827}"/>
                </a:ext>
              </a:extLst>
            </p:cNvPr>
            <p:cNvSpPr/>
            <p:nvPr/>
          </p:nvSpPr>
          <p:spPr>
            <a:xfrm>
              <a:off x="2899437" y="451663"/>
              <a:ext cx="1044367" cy="858921"/>
            </a:xfrm>
            <a:prstGeom prst="roundRect">
              <a:avLst>
                <a:gd name="adj" fmla="val 10000"/>
              </a:avLst>
            </a:prstGeom>
            <a:grpFill/>
            <a:ln>
              <a:solidFill>
                <a:srgbClr val="FEBF0E"/>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41" name="Скругленный прямоугольник 4">
              <a:extLst>
                <a:ext uri="{FF2B5EF4-FFF2-40B4-BE49-F238E27FC236}">
                  <a16:creationId xmlns:a16="http://schemas.microsoft.com/office/drawing/2014/main" id="{5F6C02E1-5CFE-AE07-D06E-D9035EDD5564}"/>
                </a:ext>
              </a:extLst>
            </p:cNvPr>
            <p:cNvSpPr txBox="1"/>
            <p:nvPr/>
          </p:nvSpPr>
          <p:spPr>
            <a:xfrm>
              <a:off x="2924594" y="476820"/>
              <a:ext cx="994053" cy="808607"/>
            </a:xfrm>
            <a:prstGeom prst="rect">
              <a:avLst/>
            </a:prstGeom>
            <a:grpFill/>
            <a:ln>
              <a:solidFill>
                <a:srgbClr val="FEBF0E"/>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44" name="Прямоугольник 43">
            <a:extLst>
              <a:ext uri="{FF2B5EF4-FFF2-40B4-BE49-F238E27FC236}">
                <a16:creationId xmlns:a16="http://schemas.microsoft.com/office/drawing/2014/main" id="{A0EC0751-3EEB-3488-F271-4CDCBA948F5A}"/>
              </a:ext>
            </a:extLst>
          </p:cNvPr>
          <p:cNvSpPr/>
          <p:nvPr/>
        </p:nvSpPr>
        <p:spPr>
          <a:xfrm>
            <a:off x="3553070" y="3126271"/>
            <a:ext cx="8373344" cy="1492716"/>
          </a:xfrm>
          <a:prstGeom prst="rect">
            <a:avLst/>
          </a:prstGeom>
        </p:spPr>
        <p:txBody>
          <a:bodyPr wrap="square">
            <a:spAutoFit/>
          </a:bodyPr>
          <a:lstStyle/>
          <a:p>
            <a:r>
              <a:rPr lang="uk-UA" sz="1300" dirty="0">
                <a:ln>
                  <a:solidFill>
                    <a:srgbClr val="203965"/>
                  </a:solidFill>
                </a:ln>
                <a:solidFill>
                  <a:srgbClr val="203965"/>
                </a:solidFill>
              </a:rPr>
              <a:t>Не рідше ніж один раз на рік підприємство, установа, організація </a:t>
            </a:r>
            <a:r>
              <a:rPr lang="uk-UA" sz="1300" u="sng" dirty="0">
                <a:ln>
                  <a:solidFill>
                    <a:srgbClr val="203965"/>
                  </a:solidFill>
                </a:ln>
                <a:solidFill>
                  <a:srgbClr val="203965"/>
                </a:solidFill>
              </a:rPr>
              <a:t>мають підтверджувати надання статусу </a:t>
            </a:r>
            <a:r>
              <a:rPr lang="uk-UA" sz="1300" dirty="0">
                <a:ln>
                  <a:solidFill>
                    <a:srgbClr val="203965"/>
                  </a:solidFill>
                </a:ln>
                <a:solidFill>
                  <a:srgbClr val="203965"/>
                </a:solidFill>
              </a:rPr>
              <a:t>критично важливого для функціонування економіки та забезпечення життєдіяльності населення в особливий період шляхом подання відповідної заяви до Чернівецької обласної державної адміністрації (Чернівецької обласної військової адміністрації) із всіма підтверджуючими документами, згідно постанови Кабінету Міністрів України від 27 січня 2023 року № 76 «Деякі питання реалізації положень Закону України «Про мобілізаційну підготовку та мобілізацію» щодо бронювання військовозобов’язаних на період мобілізації та на воєнний час».</a:t>
            </a:r>
          </a:p>
        </p:txBody>
      </p:sp>
      <p:pic>
        <p:nvPicPr>
          <p:cNvPr id="47" name="Рисунок 46">
            <a:extLst>
              <a:ext uri="{FF2B5EF4-FFF2-40B4-BE49-F238E27FC236}">
                <a16:creationId xmlns:a16="http://schemas.microsoft.com/office/drawing/2014/main" id="{FE0B4141-2FFE-591C-D41F-2F701D30C986}"/>
              </a:ext>
            </a:extLst>
          </p:cNvPr>
          <p:cNvPicPr>
            <a:picLocks noChangeAspect="1"/>
          </p:cNvPicPr>
          <p:nvPr/>
        </p:nvPicPr>
        <p:blipFill>
          <a:blip r:embed="rId4">
            <a:grayscl/>
          </a:blip>
          <a:stretch>
            <a:fillRect/>
          </a:stretch>
        </p:blipFill>
        <p:spPr>
          <a:xfrm>
            <a:off x="8078190" y="1594704"/>
            <a:ext cx="676069" cy="681077"/>
          </a:xfrm>
          <a:prstGeom prst="rect">
            <a:avLst/>
          </a:prstGeom>
        </p:spPr>
      </p:pic>
      <p:pic>
        <p:nvPicPr>
          <p:cNvPr id="48" name="Рисунок 47">
            <a:extLst>
              <a:ext uri="{FF2B5EF4-FFF2-40B4-BE49-F238E27FC236}">
                <a16:creationId xmlns:a16="http://schemas.microsoft.com/office/drawing/2014/main" id="{DA21705F-F6F3-FA5E-CC30-4322645B3CB9}"/>
              </a:ext>
            </a:extLst>
          </p:cNvPr>
          <p:cNvPicPr>
            <a:picLocks noChangeAspect="1"/>
          </p:cNvPicPr>
          <p:nvPr/>
        </p:nvPicPr>
        <p:blipFill>
          <a:blip r:embed="rId5">
            <a:grayscl/>
          </a:blip>
          <a:stretch>
            <a:fillRect/>
          </a:stretch>
        </p:blipFill>
        <p:spPr>
          <a:xfrm>
            <a:off x="8051564" y="5460398"/>
            <a:ext cx="729319" cy="729319"/>
          </a:xfrm>
          <a:prstGeom prst="rect">
            <a:avLst/>
          </a:prstGeom>
        </p:spPr>
      </p:pic>
      <p:pic>
        <p:nvPicPr>
          <p:cNvPr id="49" name="Рисунок 48">
            <a:extLst>
              <a:ext uri="{FF2B5EF4-FFF2-40B4-BE49-F238E27FC236}">
                <a16:creationId xmlns:a16="http://schemas.microsoft.com/office/drawing/2014/main" id="{D01B9D3A-D741-82F7-D51E-02FA38F60599}"/>
              </a:ext>
            </a:extLst>
          </p:cNvPr>
          <p:cNvPicPr>
            <a:picLocks noChangeAspect="1"/>
          </p:cNvPicPr>
          <p:nvPr/>
        </p:nvPicPr>
        <p:blipFill>
          <a:blip r:embed="rId6">
            <a:grayscl/>
          </a:blip>
          <a:stretch>
            <a:fillRect/>
          </a:stretch>
        </p:blipFill>
        <p:spPr>
          <a:xfrm>
            <a:off x="2735377" y="3602807"/>
            <a:ext cx="469971" cy="440598"/>
          </a:xfrm>
          <a:prstGeom prst="rect">
            <a:avLst/>
          </a:prstGeom>
        </p:spPr>
      </p:pic>
    </p:spTree>
    <p:extLst>
      <p:ext uri="{BB962C8B-B14F-4D97-AF65-F5344CB8AC3E}">
        <p14:creationId xmlns:p14="http://schemas.microsoft.com/office/powerpoint/2010/main" val="301896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a:latin typeface="Tahoma" panose="020B0604030504040204" pitchFamily="34" charset="0"/>
                <a:ea typeface="Tahoma" panose="020B0604030504040204" pitchFamily="34" charset="0"/>
                <a:cs typeface="Tahoma" panose="020B0604030504040204" pitchFamily="34" charset="0"/>
              </a:rPr>
              <a:t>Нормативно правові документи</a:t>
            </a:r>
          </a:p>
        </p:txBody>
      </p:sp>
      <p:cxnSp>
        <p:nvCxnSpPr>
          <p:cNvPr id="5" name="Пряма сполучна лінія 4"/>
          <p:cNvCxnSpPr/>
          <p:nvPr/>
        </p:nvCxnSpPr>
        <p:spPr>
          <a:xfrm>
            <a:off x="4202725" y="885398"/>
            <a:ext cx="0" cy="59741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 name="Прямокутник 5"/>
          <p:cNvSpPr/>
          <p:nvPr/>
        </p:nvSpPr>
        <p:spPr>
          <a:xfrm>
            <a:off x="178187" y="1067867"/>
            <a:ext cx="3932096" cy="17406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66"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Прямокутник 6"/>
          <p:cNvSpPr/>
          <p:nvPr/>
        </p:nvSpPr>
        <p:spPr>
          <a:xfrm>
            <a:off x="539367" y="1325351"/>
            <a:ext cx="3037480"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20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Постанова КМУ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20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 </a:t>
            </a:r>
            <a:r>
              <a:rPr kumimoji="0" lang="ru-RU" sz="20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27 </a:t>
            </a:r>
            <a:r>
              <a:rPr kumimoji="0" lang="uk-UA" sz="20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січня</a:t>
            </a:r>
            <a:r>
              <a:rPr kumimoji="0" lang="ru-RU" sz="20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2023 року № 76</a:t>
            </a:r>
            <a:endParaRPr kumimoji="0" lang="uk-UA" sz="20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9" name="Прямокутник 8"/>
          <p:cNvSpPr/>
          <p:nvPr/>
        </p:nvSpPr>
        <p:spPr>
          <a:xfrm>
            <a:off x="814160" y="1843313"/>
            <a:ext cx="2619628"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uk-UA" sz="24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 name="Прямокутник 27"/>
          <p:cNvSpPr/>
          <p:nvPr/>
        </p:nvSpPr>
        <p:spPr>
          <a:xfrm>
            <a:off x="-76827" y="3166847"/>
            <a:ext cx="4228849" cy="1573333"/>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Порядок та критерії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визначення підприємств, установ і організацій, які є критично важливими для функціонування економіки та забезпечення життєдіяльності населення в особливий період</a:t>
            </a:r>
          </a:p>
        </p:txBody>
      </p:sp>
      <p:cxnSp>
        <p:nvCxnSpPr>
          <p:cNvPr id="8" name="Пряма зі стрілкою 45">
            <a:extLst>
              <a:ext uri="{FF2B5EF4-FFF2-40B4-BE49-F238E27FC236}">
                <a16:creationId xmlns:a16="http://schemas.microsoft.com/office/drawing/2014/main" id="{A6D11C56-4DAD-4488-9BCB-35341BC69CCB}"/>
              </a:ext>
            </a:extLst>
          </p:cNvPr>
          <p:cNvCxnSpPr>
            <a:cxnSpLocks/>
          </p:cNvCxnSpPr>
          <p:nvPr/>
        </p:nvCxnSpPr>
        <p:spPr>
          <a:xfrm>
            <a:off x="2070146" y="2855745"/>
            <a:ext cx="0" cy="396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9">
            <a:extLst>
              <a:ext uri="{FF2B5EF4-FFF2-40B4-BE49-F238E27FC236}">
                <a16:creationId xmlns:a16="http://schemas.microsoft.com/office/drawing/2014/main" id="{B414BCE0-A6AE-13FB-211C-92182FB3FFFF}"/>
              </a:ext>
            </a:extLst>
          </p:cNvPr>
          <p:cNvCxnSpPr>
            <a:cxnSpLocks/>
          </p:cNvCxnSpPr>
          <p:nvPr/>
        </p:nvCxnSpPr>
        <p:spPr>
          <a:xfrm>
            <a:off x="244753" y="4758547"/>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sp>
        <p:nvSpPr>
          <p:cNvPr id="26" name="Прямокутник 27">
            <a:extLst>
              <a:ext uri="{FF2B5EF4-FFF2-40B4-BE49-F238E27FC236}">
                <a16:creationId xmlns:a16="http://schemas.microsoft.com/office/drawing/2014/main" id="{DF876EEE-F721-29F7-76AC-3280D530AFB1}"/>
              </a:ext>
            </a:extLst>
          </p:cNvPr>
          <p:cNvSpPr/>
          <p:nvPr/>
        </p:nvSpPr>
        <p:spPr>
          <a:xfrm>
            <a:off x="-69672" y="5167277"/>
            <a:ext cx="4228849" cy="1573333"/>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ru-RU"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Порядок </a:t>
            </a:r>
            <a:r>
              <a:rPr kumimoji="0" lang="uk-UA" sz="16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бронювання військовозобов’язаних за списком військовозобов’язаних під час дії воєнного </a:t>
            </a:r>
            <a:r>
              <a:rPr kumimoji="0" lang="ru-RU"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стану</a:t>
            </a:r>
            <a:endParaRPr kumimoji="0" lang="uk-UA"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7" name="Прямая соединительная линия 9">
            <a:extLst>
              <a:ext uri="{FF2B5EF4-FFF2-40B4-BE49-F238E27FC236}">
                <a16:creationId xmlns:a16="http://schemas.microsoft.com/office/drawing/2014/main" id="{4959DC05-6994-3F11-6D67-3AD84B3BDF73}"/>
              </a:ext>
            </a:extLst>
          </p:cNvPr>
          <p:cNvCxnSpPr>
            <a:cxnSpLocks/>
          </p:cNvCxnSpPr>
          <p:nvPr/>
        </p:nvCxnSpPr>
        <p:spPr>
          <a:xfrm>
            <a:off x="178187" y="6520506"/>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sp>
        <p:nvSpPr>
          <p:cNvPr id="29" name="Прямокутник 17">
            <a:extLst>
              <a:ext uri="{FF2B5EF4-FFF2-40B4-BE49-F238E27FC236}">
                <a16:creationId xmlns:a16="http://schemas.microsoft.com/office/drawing/2014/main" id="{D74F8DAC-2753-B98C-2D23-3F6868698BDE}"/>
              </a:ext>
            </a:extLst>
          </p:cNvPr>
          <p:cNvSpPr/>
          <p:nvPr/>
        </p:nvSpPr>
        <p:spPr>
          <a:xfrm>
            <a:off x="150448" y="2201615"/>
            <a:ext cx="3815318"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0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Деякі питання реалізації положень Закону України “Про мобілізаційну підготовку та мобілізацію” щодо бронювання військовозобов'язаних на період мобілізації та на воєнний час</a:t>
            </a: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uk-UA" sz="10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39" name="Пряма зі стрілкою 45">
            <a:extLst>
              <a:ext uri="{FF2B5EF4-FFF2-40B4-BE49-F238E27FC236}">
                <a16:creationId xmlns:a16="http://schemas.microsoft.com/office/drawing/2014/main" id="{23B0F80D-7BE7-D1AF-428E-277363DA8AB3}"/>
              </a:ext>
            </a:extLst>
          </p:cNvPr>
          <p:cNvCxnSpPr>
            <a:cxnSpLocks/>
          </p:cNvCxnSpPr>
          <p:nvPr/>
        </p:nvCxnSpPr>
        <p:spPr>
          <a:xfrm>
            <a:off x="2037597" y="4900107"/>
            <a:ext cx="0" cy="396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кутник 5">
            <a:extLst>
              <a:ext uri="{FF2B5EF4-FFF2-40B4-BE49-F238E27FC236}">
                <a16:creationId xmlns:a16="http://schemas.microsoft.com/office/drawing/2014/main" id="{51C2AF30-B004-CE23-EBCF-80DDC6BCC8B6}"/>
              </a:ext>
            </a:extLst>
          </p:cNvPr>
          <p:cNvSpPr/>
          <p:nvPr/>
        </p:nvSpPr>
        <p:spPr>
          <a:xfrm>
            <a:off x="4339413" y="1067867"/>
            <a:ext cx="3932096" cy="17406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66"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1" name="Прямокутник 6">
            <a:extLst>
              <a:ext uri="{FF2B5EF4-FFF2-40B4-BE49-F238E27FC236}">
                <a16:creationId xmlns:a16="http://schemas.microsoft.com/office/drawing/2014/main" id="{B94FFFC9-15BE-B27B-F45F-622F48907F29}"/>
              </a:ext>
            </a:extLst>
          </p:cNvPr>
          <p:cNvSpPr/>
          <p:nvPr/>
        </p:nvSpPr>
        <p:spPr>
          <a:xfrm>
            <a:off x="4560698" y="1476541"/>
            <a:ext cx="3592702" cy="828437"/>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uk-UA" sz="18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Р</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озпорядження</a:t>
            </a:r>
            <a:r>
              <a:rPr kumimoji="0" lang="uk-UA"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Чернівецько</a:t>
            </a:r>
            <a:r>
              <a:rPr lang="uk-UA" sz="18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ї обласної державної адміністрації (обласної військової адміністрації)</a:t>
            </a:r>
            <a:endParaRPr kumimoji="0" lang="uk-UA" sz="18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42" name="Пряма зі стрілкою 45">
            <a:extLst>
              <a:ext uri="{FF2B5EF4-FFF2-40B4-BE49-F238E27FC236}">
                <a16:creationId xmlns:a16="http://schemas.microsoft.com/office/drawing/2014/main" id="{848910C9-B77A-B7F7-1A3E-4E35D7A37A1D}"/>
              </a:ext>
            </a:extLst>
          </p:cNvPr>
          <p:cNvCxnSpPr>
            <a:cxnSpLocks/>
          </p:cNvCxnSpPr>
          <p:nvPr/>
        </p:nvCxnSpPr>
        <p:spPr>
          <a:xfrm>
            <a:off x="6357049" y="2855745"/>
            <a:ext cx="0" cy="396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кутник 27">
            <a:extLst>
              <a:ext uri="{FF2B5EF4-FFF2-40B4-BE49-F238E27FC236}">
                <a16:creationId xmlns:a16="http://schemas.microsoft.com/office/drawing/2014/main" id="{E9ED03CE-FEB6-4081-29AE-5898988373DF}"/>
              </a:ext>
            </a:extLst>
          </p:cNvPr>
          <p:cNvSpPr/>
          <p:nvPr/>
        </p:nvSpPr>
        <p:spPr>
          <a:xfrm>
            <a:off x="4225110" y="3287163"/>
            <a:ext cx="4228849" cy="1573333"/>
          </a:xfrm>
          <a:prstGeom prst="rect">
            <a:avLst/>
          </a:prstGeom>
          <a:noFill/>
          <a:ln>
            <a:noFill/>
          </a:ln>
        </p:spPr>
        <p:txBody>
          <a:bodyPr spcFirstLastPara="1" wrap="square" lIns="121884" tIns="60925" rIns="121884" bIns="60925" anchor="ctr" anchorCtr="0">
            <a:noAutofit/>
          </a:bodyPr>
          <a:lstStyle/>
          <a:p>
            <a:pPr algn="ctr">
              <a:buSzPts val="1800"/>
              <a:defRPr/>
            </a:pPr>
            <a:r>
              <a:rPr lang="uk-UA"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від </a:t>
            </a: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01 березня 2023 року № 130-р «Про затвердження критеріїв, 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 (із змінами) – </a:t>
            </a:r>
            <a:r>
              <a:rPr kumimoji="0" lang="uk-UA" sz="1600" b="0"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нова редакція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45" name="Прямокутник 27">
            <a:extLst>
              <a:ext uri="{FF2B5EF4-FFF2-40B4-BE49-F238E27FC236}">
                <a16:creationId xmlns:a16="http://schemas.microsoft.com/office/drawing/2014/main" id="{D19D1E73-4037-45D5-3CF8-0BF316D32469}"/>
              </a:ext>
            </a:extLst>
          </p:cNvPr>
          <p:cNvSpPr/>
          <p:nvPr/>
        </p:nvSpPr>
        <p:spPr>
          <a:xfrm>
            <a:off x="4261171" y="5226620"/>
            <a:ext cx="4228849" cy="1573333"/>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 10 травня 2024 року № 426-р «Про внесення змін до критеріїв, за якими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здійснюється визначення підприємств,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установ і організацій, які мають важливе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значення для задоволення потреб </a:t>
            </a:r>
          </a:p>
          <a:p>
            <a:pPr algn="ctr">
              <a:buSzPts val="1800"/>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територіальних громад Чернівецької області» - </a:t>
            </a:r>
            <a:r>
              <a:rPr kumimoji="0" lang="uk-UA" sz="1600" b="0" i="0" u="none" strike="noStrike" kern="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набуло чинності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46" name="Прямая соединительная линия 9">
            <a:extLst>
              <a:ext uri="{FF2B5EF4-FFF2-40B4-BE49-F238E27FC236}">
                <a16:creationId xmlns:a16="http://schemas.microsoft.com/office/drawing/2014/main" id="{E3265F1D-BD75-F9B0-8662-4EE365991A94}"/>
              </a:ext>
            </a:extLst>
          </p:cNvPr>
          <p:cNvCxnSpPr>
            <a:cxnSpLocks/>
          </p:cNvCxnSpPr>
          <p:nvPr/>
        </p:nvCxnSpPr>
        <p:spPr>
          <a:xfrm>
            <a:off x="4505461" y="4758547"/>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9">
            <a:extLst>
              <a:ext uri="{FF2B5EF4-FFF2-40B4-BE49-F238E27FC236}">
                <a16:creationId xmlns:a16="http://schemas.microsoft.com/office/drawing/2014/main" id="{92284BC9-6F85-BAD4-956B-E81C52F47FCC}"/>
              </a:ext>
            </a:extLst>
          </p:cNvPr>
          <p:cNvCxnSpPr>
            <a:cxnSpLocks/>
          </p:cNvCxnSpPr>
          <p:nvPr/>
        </p:nvCxnSpPr>
        <p:spPr>
          <a:xfrm>
            <a:off x="4505461" y="6660517"/>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cxnSp>
        <p:nvCxnSpPr>
          <p:cNvPr id="49" name="Пряма зі стрілкою 45">
            <a:extLst>
              <a:ext uri="{FF2B5EF4-FFF2-40B4-BE49-F238E27FC236}">
                <a16:creationId xmlns:a16="http://schemas.microsoft.com/office/drawing/2014/main" id="{2B35BE1D-DE64-5D03-68CE-F75EFF79879A}"/>
              </a:ext>
            </a:extLst>
          </p:cNvPr>
          <p:cNvCxnSpPr>
            <a:cxnSpLocks/>
          </p:cNvCxnSpPr>
          <p:nvPr/>
        </p:nvCxnSpPr>
        <p:spPr>
          <a:xfrm>
            <a:off x="6365047" y="4794584"/>
            <a:ext cx="0" cy="396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3" name="Рисунок 52">
            <a:extLst>
              <a:ext uri="{FF2B5EF4-FFF2-40B4-BE49-F238E27FC236}">
                <a16:creationId xmlns:a16="http://schemas.microsoft.com/office/drawing/2014/main" id="{83EE6DC4-D326-3F5A-2284-E07E942826A1}"/>
              </a:ext>
            </a:extLst>
          </p:cNvPr>
          <p:cNvPicPr>
            <a:picLocks noGrp="1" noChangeAspect="1"/>
          </p:cNvPicPr>
          <p:nvPr>
            <p:ph type="pic" sz="quarter" idx="10"/>
          </p:nvPr>
        </p:nvPicPr>
        <p:blipFill>
          <a:blip r:embed="rId2"/>
          <a:srcRect l="3561" r="3561"/>
          <a:stretch>
            <a:fillRect/>
          </a:stretch>
        </p:blipFill>
        <p:spPr/>
      </p:pic>
    </p:spTree>
    <p:extLst>
      <p:ext uri="{BB962C8B-B14F-4D97-AF65-F5344CB8AC3E}">
        <p14:creationId xmlns:p14="http://schemas.microsoft.com/office/powerpoint/2010/main" val="267328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8374000"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a:t>
            </a:r>
            <a:r>
              <a:rPr lang="ru-RU" sz="2400" dirty="0">
                <a:latin typeface="Tahoma" panose="020B0604030504040204" pitchFamily="34" charset="0"/>
                <a:ea typeface="Tahoma" panose="020B0604030504040204" pitchFamily="34" charset="0"/>
                <a:cs typeface="Tahoma" panose="020B0604030504040204" pitchFamily="34" charset="0"/>
                <a:sym typeface="Nunito Sans"/>
              </a:rPr>
              <a:t>27 </a:t>
            </a:r>
            <a:r>
              <a:rPr lang="uk-UA" sz="2400" dirty="0">
                <a:latin typeface="Tahoma" panose="020B0604030504040204" pitchFamily="34" charset="0"/>
                <a:ea typeface="Tahoma" panose="020B0604030504040204" pitchFamily="34" charset="0"/>
                <a:cs typeface="Tahoma" panose="020B0604030504040204" pitchFamily="34" charset="0"/>
                <a:sym typeface="Nunito Sans"/>
              </a:rPr>
              <a:t>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5" y="2462956"/>
            <a:ext cx="2472611" cy="2031325"/>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ПОРЯДКУ ТА КРИТЕРІЇВ визначення підприємств, установ і організацій, які є критично важливими для функціонування економіки та забезпечення життєдіяльності населення в особливий період</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(7)</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8056" y="135045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211246" y="971504"/>
            <a:ext cx="8861077" cy="93487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 </a:t>
            </a:r>
            <a:r>
              <a:rPr lang="uk-UA" sz="1200" b="1" kern="1200" spc="7" dirty="0">
                <a:solidFill>
                  <a:srgbClr val="1F497D"/>
                </a:solidFill>
                <a:latin typeface="Trebuchet MS"/>
                <a:ea typeface="+mn-ea"/>
                <a:cs typeface="Trebuchet MS"/>
              </a:rPr>
              <a:t>загальна сума сплачених податків, зборів, платежів до державного і місцевих бюджетів, крім митних платежів, та сума сплаченого єдиного внеску на загальнообов’язкове державне соціальне страхування протягом звітного податкового року </a:t>
            </a:r>
            <a:r>
              <a:rPr lang="uk-UA" sz="1200" b="1" u="sng" kern="1200" spc="7" dirty="0">
                <a:solidFill>
                  <a:srgbClr val="1F497D"/>
                </a:solidFill>
                <a:latin typeface="Trebuchet MS"/>
                <a:ea typeface="+mn-ea"/>
                <a:cs typeface="Trebuchet MS"/>
              </a:rPr>
              <a:t>перевищує еквівалент 1,5 млн. євро</a:t>
            </a:r>
            <a:r>
              <a:rPr lang="uk-UA" sz="1200" b="1" kern="1200" spc="7" dirty="0">
                <a:solidFill>
                  <a:srgbClr val="1F497D"/>
                </a:solidFill>
                <a:latin typeface="Trebuchet MS"/>
                <a:ea typeface="+mn-ea"/>
                <a:cs typeface="Trebuchet MS"/>
              </a:rPr>
              <a:t>, визначений за середньозваженим офіційним курсом Національного </a:t>
            </a:r>
            <a:r>
              <a:rPr lang="ru-RU" sz="1200" b="1" kern="1200" spc="7" dirty="0">
                <a:solidFill>
                  <a:srgbClr val="1F497D"/>
                </a:solidFill>
                <a:latin typeface="Trebuchet MS"/>
                <a:ea typeface="+mn-ea"/>
                <a:cs typeface="Trebuchet MS"/>
              </a:rPr>
              <a:t>банку за той </a:t>
            </a:r>
            <a:r>
              <a:rPr lang="uk-UA" sz="1200" b="1" kern="1200" spc="7" dirty="0">
                <a:solidFill>
                  <a:srgbClr val="1F497D"/>
                </a:solidFill>
                <a:latin typeface="Trebuchet MS"/>
                <a:ea typeface="+mn-ea"/>
                <a:cs typeface="Trebuchet MS"/>
              </a:rPr>
              <a:t>самий період, що підтверджується довідкою контролюючого органу, в якому на обліку перебуває підприємство</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8056" y="222992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200985" y="1967504"/>
            <a:ext cx="8871339"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2) сума </a:t>
            </a:r>
            <a:r>
              <a:rPr lang="uk-UA" sz="1200" b="1" kern="1200" spc="7" dirty="0">
                <a:solidFill>
                  <a:srgbClr val="1F497D"/>
                </a:solidFill>
                <a:latin typeface="Trebuchet MS"/>
                <a:ea typeface="+mn-ea"/>
                <a:cs typeface="Trebuchet MS"/>
              </a:rPr>
              <a:t>надходжень в іноземній валюті, крім кредитів і позик, за звітний податковий рік </a:t>
            </a:r>
            <a:r>
              <a:rPr lang="uk-UA" sz="1200" b="1" u="sng" kern="1200" spc="7" dirty="0">
                <a:solidFill>
                  <a:srgbClr val="1F497D"/>
                </a:solidFill>
                <a:latin typeface="Trebuchet MS"/>
                <a:ea typeface="+mn-ea"/>
                <a:cs typeface="Trebuchet MS"/>
              </a:rPr>
              <a:t>перевищує еквівалент 32 млн. євро</a:t>
            </a:r>
            <a:r>
              <a:rPr lang="uk-UA" sz="1200" b="1" kern="1200" spc="7" dirty="0">
                <a:solidFill>
                  <a:srgbClr val="1F497D"/>
                </a:solidFill>
                <a:latin typeface="Trebuchet MS"/>
                <a:ea typeface="+mn-ea"/>
                <a:cs typeface="Trebuchet MS"/>
              </a:rPr>
              <a:t>, визначений за середньозваженим офіційним курсом Національного банку за той самий період, що підтверджується довідкою відповідного обслуговуючого </a:t>
            </a:r>
            <a:r>
              <a:rPr lang="ru-RU" sz="1200" b="1" kern="1200" spc="7" dirty="0">
                <a:solidFill>
                  <a:srgbClr val="1F497D"/>
                </a:solidFill>
                <a:latin typeface="Trebuchet MS"/>
                <a:ea typeface="+mn-ea"/>
                <a:cs typeface="Trebuchet MS"/>
              </a:rPr>
              <a:t>банку;</a:t>
            </a:r>
            <a:endParaRPr lang="uk-UA" sz="1200"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702214" y="2774495"/>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95144" y="2603049"/>
            <a:ext cx="8831014"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3) </a:t>
            </a:r>
            <a:r>
              <a:rPr lang="uk-UA" sz="1200" b="1" kern="1200" spc="7" dirty="0">
                <a:solidFill>
                  <a:srgbClr val="1F497D"/>
                </a:solidFill>
                <a:latin typeface="Trebuchet MS"/>
                <a:ea typeface="+mn-ea"/>
                <a:cs typeface="Trebuchet MS"/>
              </a:rPr>
              <a:t>підприємство має стратегічне значення для економіки і безпеки держави відповідно до переліку об’єктів державної власності, що мають стратегічне значення для економіки і безпеки держави, затвердженого постановою Кабінету Міністрів України від 4 березня 2015 р. № 83 (Офіційний вісник України</a:t>
            </a:r>
            <a:r>
              <a:rPr lang="ru-RU" sz="1200" b="1" kern="1200" spc="7" dirty="0">
                <a:solidFill>
                  <a:srgbClr val="1F497D"/>
                </a:solidFill>
                <a:latin typeface="Trebuchet MS"/>
                <a:ea typeface="+mn-ea"/>
                <a:cs typeface="Trebuchet MS"/>
              </a:rPr>
              <a:t>, 2015 р., № 20, ст. 555);</a:t>
            </a:r>
            <a:endParaRPr lang="uk-UA" sz="1200"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702214" y="391053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95144" y="3390162"/>
            <a:ext cx="8877184" cy="148886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4) </a:t>
            </a:r>
            <a:r>
              <a:rPr lang="uk-UA" sz="1200" b="1" u="sng" kern="1200" spc="7" dirty="0">
                <a:solidFill>
                  <a:srgbClr val="1F497D"/>
                </a:solidFill>
                <a:latin typeface="Trebuchet MS"/>
                <a:ea typeface="+mn-ea"/>
                <a:cs typeface="Trebuchet MS"/>
              </a:rPr>
              <a:t>підприємство має важливе значення для галузі національної економіки чи задоволення потреб територіальної громади</a:t>
            </a:r>
            <a:r>
              <a:rPr lang="uk-UA" sz="1200" b="1" kern="1200" spc="7" dirty="0">
                <a:solidFill>
                  <a:srgbClr val="1F497D"/>
                </a:solidFill>
                <a:latin typeface="Trebuchet MS"/>
                <a:ea typeface="+mn-ea"/>
                <a:cs typeface="Trebuchet MS"/>
              </a:rPr>
              <a:t>. Критерії, за якими здійснюється визначення підприємства, яке має важливе значення для галузі національної економіки чи задоволення потреб територіальної громади, </a:t>
            </a:r>
            <a:r>
              <a:rPr lang="uk-UA" sz="1200" b="1" u="sng" kern="1200" spc="7" dirty="0">
                <a:solidFill>
                  <a:srgbClr val="1F497D"/>
                </a:solidFill>
                <a:latin typeface="Trebuchet MS"/>
                <a:ea typeface="+mn-ea"/>
                <a:cs typeface="Trebuchet MS"/>
              </a:rPr>
              <a:t>встановлюються</a:t>
            </a:r>
            <a:r>
              <a:rPr lang="uk-UA" sz="1200" b="1" kern="1200" spc="7" dirty="0">
                <a:solidFill>
                  <a:srgbClr val="1F497D"/>
                </a:solidFill>
                <a:latin typeface="Trebuchet MS"/>
                <a:ea typeface="+mn-ea"/>
                <a:cs typeface="Trebuchet MS"/>
              </a:rPr>
              <a:t> органами виконавчої влади, іншими державними органами, органами державного управління, юрисдикція яких поширюється на всю територію України, за сферою їх управління чи галуззю національної економіки або обласною, Київською та Севастопольською міськими держадміністраціями, або </a:t>
            </a:r>
            <a:r>
              <a:rPr lang="uk-UA" sz="1200" b="1" u="sng" kern="1200" spc="7" dirty="0">
                <a:solidFill>
                  <a:srgbClr val="1F497D"/>
                </a:solidFill>
                <a:latin typeface="Trebuchet MS"/>
                <a:ea typeface="+mn-ea"/>
                <a:cs typeface="Trebuchet MS"/>
              </a:rPr>
              <a:t>обласною, Київською та Севастопольською міськими військовими/військово-цивільними адміністраціями </a:t>
            </a:r>
            <a:r>
              <a:rPr lang="uk-UA" sz="1200" b="1" kern="1200" spc="7" dirty="0">
                <a:solidFill>
                  <a:srgbClr val="1F497D"/>
                </a:solidFill>
                <a:latin typeface="Trebuchet MS"/>
                <a:ea typeface="+mn-ea"/>
                <a:cs typeface="Trebuchet MS"/>
              </a:rPr>
              <a:t>(у разі їх утворення) з урахуванням потреб територіальної громади</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42" name="Блок-схема: узел 41">
            <a:extLst>
              <a:ext uri="{FF2B5EF4-FFF2-40B4-BE49-F238E27FC236}">
                <a16:creationId xmlns:a16="http://schemas.microsoft.com/office/drawing/2014/main" id="{870EBF3D-1B7B-DD6F-E916-4FDCC4DE7290}"/>
              </a:ext>
            </a:extLst>
          </p:cNvPr>
          <p:cNvSpPr/>
          <p:nvPr/>
        </p:nvSpPr>
        <p:spPr>
          <a:xfrm>
            <a:off x="2702214" y="5046569"/>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object 14">
            <a:extLst>
              <a:ext uri="{FF2B5EF4-FFF2-40B4-BE49-F238E27FC236}">
                <a16:creationId xmlns:a16="http://schemas.microsoft.com/office/drawing/2014/main" id="{E81FC7B7-4EE9-91A4-A274-4BB8B5890D2C}"/>
              </a:ext>
            </a:extLst>
          </p:cNvPr>
          <p:cNvSpPr txBox="1"/>
          <p:nvPr/>
        </p:nvSpPr>
        <p:spPr>
          <a:xfrm>
            <a:off x="3195144" y="4915939"/>
            <a:ext cx="8831013" cy="75020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5) </a:t>
            </a:r>
            <a:r>
              <a:rPr lang="uk-UA" sz="1200" b="1" u="sng" kern="1200" spc="7" dirty="0">
                <a:solidFill>
                  <a:srgbClr val="1F497D"/>
                </a:solidFill>
                <a:latin typeface="Trebuchet MS"/>
                <a:ea typeface="+mn-ea"/>
                <a:cs typeface="Trebuchet MS"/>
              </a:rPr>
              <a:t>відсутність заборгованості із сплати єдиного внеску</a:t>
            </a:r>
            <a:r>
              <a:rPr lang="uk-UA" sz="1200" b="1" kern="1200" spc="7" dirty="0">
                <a:solidFill>
                  <a:srgbClr val="1F497D"/>
                </a:solidFill>
                <a:latin typeface="Trebuchet MS"/>
                <a:ea typeface="+mn-ea"/>
                <a:cs typeface="Trebuchet MS"/>
              </a:rPr>
              <a:t> на загальнообов’язкове державне соціальне страхування, що підтверджується довідкою про відсутність заборгованості з платежів, контроль за справлянням яких покладено на контролюючі органи, або витягом з інформаційної системи органів ДПС щодо статусу розрахунків платника з бюджетом та цільовими фондами, засвідченим керівником підприємства</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44" name="Блок-схема: узел 43">
            <a:extLst>
              <a:ext uri="{FF2B5EF4-FFF2-40B4-BE49-F238E27FC236}">
                <a16:creationId xmlns:a16="http://schemas.microsoft.com/office/drawing/2014/main" id="{C0FF6C1B-1E67-2BD5-B0AD-01E01EB3B595}"/>
              </a:ext>
            </a:extLst>
          </p:cNvPr>
          <p:cNvSpPr/>
          <p:nvPr/>
        </p:nvSpPr>
        <p:spPr>
          <a:xfrm>
            <a:off x="2701793" y="5884289"/>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object 14">
            <a:extLst>
              <a:ext uri="{FF2B5EF4-FFF2-40B4-BE49-F238E27FC236}">
                <a16:creationId xmlns:a16="http://schemas.microsoft.com/office/drawing/2014/main" id="{DA515D5A-837C-A948-8375-3BDB2E416C5C}"/>
              </a:ext>
            </a:extLst>
          </p:cNvPr>
          <p:cNvSpPr txBox="1"/>
          <p:nvPr/>
        </p:nvSpPr>
        <p:spPr>
          <a:xfrm>
            <a:off x="3195144" y="5729243"/>
            <a:ext cx="8877178"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6) </a:t>
            </a:r>
            <a:r>
              <a:rPr lang="uk-UA" sz="1200" b="1" kern="1200" spc="7" dirty="0">
                <a:solidFill>
                  <a:srgbClr val="1F497D"/>
                </a:solidFill>
                <a:latin typeface="Trebuchet MS"/>
                <a:ea typeface="+mn-ea"/>
                <a:cs typeface="Trebuchet MS"/>
              </a:rPr>
              <a:t>розмір середньої заробітної плати застрахованих осіб-працівників на підприємстві за останній календарний квартал становить </a:t>
            </a:r>
            <a:r>
              <a:rPr lang="uk-UA" sz="1200" b="1" u="sng" kern="1200" spc="7" dirty="0">
                <a:solidFill>
                  <a:srgbClr val="1F497D"/>
                </a:solidFill>
                <a:latin typeface="Trebuchet MS"/>
                <a:ea typeface="+mn-ea"/>
                <a:cs typeface="Trebuchet MS"/>
              </a:rPr>
              <a:t>не менше розміру середньої заробітної плати у регіоні </a:t>
            </a:r>
            <a:r>
              <a:rPr lang="ru-RU" sz="1200" b="1" u="sng" kern="1200" spc="7" dirty="0">
                <a:solidFill>
                  <a:srgbClr val="1F497D"/>
                </a:solidFill>
                <a:latin typeface="Trebuchet MS"/>
                <a:ea typeface="+mn-ea"/>
                <a:cs typeface="Trebuchet MS"/>
              </a:rPr>
              <a:t>за </a:t>
            </a:r>
            <a:r>
              <a:rPr lang="en-US" sz="1200" b="1" u="sng" kern="1200" spc="7" dirty="0">
                <a:solidFill>
                  <a:srgbClr val="1F497D"/>
                </a:solidFill>
                <a:latin typeface="Trebuchet MS"/>
                <a:ea typeface="+mn-ea"/>
                <a:cs typeface="Trebuchet MS"/>
              </a:rPr>
              <a:t>IV </a:t>
            </a:r>
            <a:r>
              <a:rPr lang="ru-RU" sz="1200" b="1" u="sng" kern="1200" spc="7" dirty="0">
                <a:solidFill>
                  <a:srgbClr val="1F497D"/>
                </a:solidFill>
                <a:latin typeface="Trebuchet MS"/>
                <a:ea typeface="+mn-ea"/>
                <a:cs typeface="Trebuchet MS"/>
              </a:rPr>
              <a:t>квартал 2021 р. </a:t>
            </a:r>
            <a:r>
              <a:rPr lang="ru-RU" sz="1200" b="1" kern="1200" spc="7" dirty="0">
                <a:solidFill>
                  <a:srgbClr val="1F497D"/>
                </a:solidFill>
                <a:latin typeface="Trebuchet MS"/>
                <a:ea typeface="+mn-ea"/>
                <a:cs typeface="Trebuchet MS"/>
              </a:rPr>
              <a:t>(</a:t>
            </a:r>
            <a:r>
              <a:rPr lang="uk-UA" sz="1200" b="1" kern="1200" spc="7" dirty="0">
                <a:solidFill>
                  <a:srgbClr val="1F497D"/>
                </a:solidFill>
                <a:latin typeface="Trebuchet MS"/>
                <a:ea typeface="+mn-ea"/>
                <a:cs typeface="Trebuchet MS"/>
              </a:rPr>
              <a:t>відповідно до даних Держстату), що підтверджується довідкою, наданою підприємством</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46" name="Блок-схема: узел 45">
            <a:extLst>
              <a:ext uri="{FF2B5EF4-FFF2-40B4-BE49-F238E27FC236}">
                <a16:creationId xmlns:a16="http://schemas.microsoft.com/office/drawing/2014/main" id="{6A5F3447-B4AA-47ED-4855-4650798C984E}"/>
              </a:ext>
            </a:extLst>
          </p:cNvPr>
          <p:cNvSpPr/>
          <p:nvPr/>
        </p:nvSpPr>
        <p:spPr>
          <a:xfrm>
            <a:off x="2701793" y="636883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object 14">
            <a:extLst>
              <a:ext uri="{FF2B5EF4-FFF2-40B4-BE49-F238E27FC236}">
                <a16:creationId xmlns:a16="http://schemas.microsoft.com/office/drawing/2014/main" id="{6286EF12-CF75-8F15-3E38-73C5E206D5AF}"/>
              </a:ext>
            </a:extLst>
          </p:cNvPr>
          <p:cNvSpPr txBox="1"/>
          <p:nvPr/>
        </p:nvSpPr>
        <p:spPr>
          <a:xfrm>
            <a:off x="3195143" y="6371674"/>
            <a:ext cx="8733185" cy="196207"/>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200" b="1" kern="1200" spc="7" dirty="0">
                <a:solidFill>
                  <a:srgbClr val="1F497D"/>
                </a:solidFill>
                <a:latin typeface="Trebuchet MS"/>
                <a:ea typeface="+mn-ea"/>
                <a:cs typeface="Trebuchet MS"/>
              </a:rPr>
              <a:t>7) підприємство є резидентом Дія Сіті.</a:t>
            </a:r>
          </a:p>
        </p:txBody>
      </p:sp>
      <p:sp>
        <p:nvSpPr>
          <p:cNvPr id="48" name="Прямоугольник 47">
            <a:extLst>
              <a:ext uri="{FF2B5EF4-FFF2-40B4-BE49-F238E27FC236}">
                <a16:creationId xmlns:a16="http://schemas.microsoft.com/office/drawing/2014/main" id="{0FA944AD-5B46-40C5-C5E1-2816DE158A8E}"/>
              </a:ext>
            </a:extLst>
          </p:cNvPr>
          <p:cNvSpPr/>
          <p:nvPr/>
        </p:nvSpPr>
        <p:spPr>
          <a:xfrm>
            <a:off x="158752" y="4462820"/>
            <a:ext cx="2690323" cy="1954381"/>
          </a:xfrm>
          <a:prstGeom prst="rect">
            <a:avLst/>
          </a:prstGeom>
        </p:spPr>
        <p:txBody>
          <a:bodyPr wrap="square">
            <a:spAutoFit/>
          </a:bodyPr>
          <a:lstStyle/>
          <a:p>
            <a:r>
              <a:rPr lang="uk-UA" sz="1100" dirty="0">
                <a:ln w="0"/>
                <a:solidFill>
                  <a:schemeClr val="tx1"/>
                </a:solidFill>
                <a:effectLst>
                  <a:outerShdw blurRad="38100" dist="19050" dir="2700000" algn="tl" rotWithShape="0">
                    <a:schemeClr val="dk1">
                      <a:alpha val="40000"/>
                    </a:schemeClr>
                  </a:outerShdw>
                </a:effectLst>
                <a:latin typeface="+mn-lt"/>
                <a:ea typeface="Tahoma" panose="020B0604030504040204" pitchFamily="34" charset="0"/>
                <a:cs typeface="Tahoma" panose="020B0604030504040204" pitchFamily="34" charset="0"/>
              </a:rPr>
              <a:t>(підставою для прийняття рішення про визначення підприємства, крім підприємств, зазначених в абзацах другому - п’ятому пункту 3, критично важливим для функціонування економіки та забезпечення життєдіяльності населення в особливий період </a:t>
            </a:r>
            <a:r>
              <a:rPr lang="uk-UA" sz="1100" u="sng" dirty="0">
                <a:ln w="0"/>
                <a:solidFill>
                  <a:schemeClr val="tx1"/>
                </a:solidFill>
                <a:effectLst>
                  <a:outerShdw blurRad="38100" dist="19050" dir="2700000" algn="tl" rotWithShape="0">
                    <a:schemeClr val="dk1">
                      <a:alpha val="40000"/>
                    </a:schemeClr>
                  </a:outerShdw>
                </a:effectLst>
                <a:latin typeface="+mn-lt"/>
                <a:ea typeface="Tahoma" panose="020B0604030504040204" pitchFamily="34" charset="0"/>
                <a:cs typeface="Tahoma" panose="020B0604030504040204" pitchFamily="34" charset="0"/>
              </a:rPr>
              <a:t>є відповідність </a:t>
            </a:r>
            <a:r>
              <a:rPr lang="uk-UA" sz="1100" u="sng" dirty="0">
                <a:ln w="0"/>
                <a:solidFill>
                  <a:srgbClr val="00B050"/>
                </a:solidFill>
                <a:effectLst>
                  <a:outerShdw blurRad="38100" dist="19050" dir="2700000" algn="tl" rotWithShape="0">
                    <a:schemeClr val="dk1">
                      <a:alpha val="40000"/>
                    </a:schemeClr>
                  </a:outerShdw>
                </a:effectLst>
                <a:latin typeface="+mn-lt"/>
                <a:ea typeface="Tahoma" panose="020B0604030504040204" pitchFamily="34" charset="0"/>
                <a:cs typeface="Tahoma" panose="020B0604030504040204" pitchFamily="34" charset="0"/>
              </a:rPr>
              <a:t>ТРЬОМ</a:t>
            </a:r>
            <a:r>
              <a:rPr lang="uk-UA" sz="1100" u="sng" dirty="0">
                <a:ln w="0"/>
                <a:solidFill>
                  <a:schemeClr val="tx1"/>
                </a:solidFill>
                <a:effectLst>
                  <a:outerShdw blurRad="38100" dist="19050" dir="2700000" algn="tl" rotWithShape="0">
                    <a:schemeClr val="dk1">
                      <a:alpha val="40000"/>
                    </a:schemeClr>
                  </a:outerShdw>
                </a:effectLst>
                <a:latin typeface="+mn-lt"/>
                <a:ea typeface="Tahoma" panose="020B0604030504040204" pitchFamily="34" charset="0"/>
                <a:cs typeface="Tahoma" panose="020B0604030504040204" pitchFamily="34" charset="0"/>
              </a:rPr>
              <a:t> або більше критеріям</a:t>
            </a:r>
            <a:r>
              <a:rPr lang="uk-UA" sz="1100" dirty="0">
                <a:ln w="0"/>
                <a:solidFill>
                  <a:schemeClr val="tx1"/>
                </a:solidFill>
                <a:effectLst>
                  <a:outerShdw blurRad="38100" dist="19050" dir="2700000" algn="tl" rotWithShape="0">
                    <a:schemeClr val="dk1">
                      <a:alpha val="40000"/>
                    </a:schemeClr>
                  </a:outerShdw>
                </a:effectLst>
                <a:latin typeface="+mn-lt"/>
                <a:ea typeface="Tahoma" panose="020B0604030504040204" pitchFamily="34" charset="0"/>
                <a:cs typeface="Tahoma" panose="020B0604030504040204" pitchFamily="34" charset="0"/>
              </a:rPr>
              <a:t>, зазначеним у пункті 2 Порядку та критеріїв)</a:t>
            </a:r>
          </a:p>
        </p:txBody>
      </p:sp>
    </p:spTree>
    <p:extLst>
      <p:ext uri="{BB962C8B-B14F-4D97-AF65-F5344CB8AC3E}">
        <p14:creationId xmlns:p14="http://schemas.microsoft.com/office/powerpoint/2010/main" val="188982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Заголовок 2">
            <a:extLst>
              <a:ext uri="{FF2B5EF4-FFF2-40B4-BE49-F238E27FC236}">
                <a16:creationId xmlns:a16="http://schemas.microsoft.com/office/drawing/2014/main" id="{8763AF6B-1D0D-BD4C-2B40-204103B4C96F}"/>
              </a:ext>
            </a:extLst>
          </p:cNvPr>
          <p:cNvSpPr>
            <a:spLocks noGrp="1"/>
          </p:cNvSpPr>
          <p:nvPr>
            <p:ph type="title"/>
          </p:nvPr>
        </p:nvSpPr>
        <p:spPr>
          <a:xfrm>
            <a:off x="486971" y="235550"/>
            <a:ext cx="10865391" cy="443301"/>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rPr>
              <a:t>Підпункт</a:t>
            </a:r>
            <a:r>
              <a:rPr lang="ru-RU" sz="2400" dirty="0">
                <a:latin typeface="Tahoma" panose="020B0604030504040204" pitchFamily="34" charset="0"/>
                <a:ea typeface="Tahoma" panose="020B0604030504040204" pitchFamily="34" charset="0"/>
                <a:cs typeface="Tahoma" panose="020B0604030504040204" pitchFamily="34" charset="0"/>
              </a:rPr>
              <a:t> 4 пункту 2 Порядку та </a:t>
            </a:r>
            <a:r>
              <a:rPr lang="uk-UA" sz="2400" dirty="0">
                <a:latin typeface="Tahoma" panose="020B0604030504040204" pitchFamily="34" charset="0"/>
                <a:ea typeface="Tahoma" panose="020B0604030504040204" pitchFamily="34" charset="0"/>
                <a:cs typeface="Tahoma" panose="020B0604030504040204" pitchFamily="34" charset="0"/>
              </a:rPr>
              <a:t>Критеріїв</a:t>
            </a:r>
          </a:p>
        </p:txBody>
      </p:sp>
      <p:sp>
        <p:nvSpPr>
          <p:cNvPr id="36" name="Google Shape;424;p10"/>
          <p:cNvSpPr/>
          <p:nvPr/>
        </p:nvSpPr>
        <p:spPr>
          <a:xfrm flipH="1">
            <a:off x="143643" y="1258174"/>
            <a:ext cx="235592" cy="235592"/>
          </a:xfrm>
          <a:prstGeom prst="ellipse">
            <a:avLst/>
          </a:prstGeom>
          <a:solidFill>
            <a:srgbClr val="FFC000"/>
          </a:solidFill>
          <a:ln>
            <a:noFill/>
          </a:ln>
          <a:effectLst>
            <a:outerShdw blurRad="203200" dist="76200" dir="5460000" sx="102000" sy="102000" algn="ctr" rotWithShape="0">
              <a:srgbClr val="BFBFBF">
                <a:alpha val="5098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5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29" name="Прямоугольник 28">
            <a:extLst>
              <a:ext uri="{FF2B5EF4-FFF2-40B4-BE49-F238E27FC236}">
                <a16:creationId xmlns:a16="http://schemas.microsoft.com/office/drawing/2014/main" id="{DA93C325-D2B3-3101-4833-A6BDF0CF73CE}"/>
              </a:ext>
            </a:extLst>
          </p:cNvPr>
          <p:cNvSpPr/>
          <p:nvPr/>
        </p:nvSpPr>
        <p:spPr>
          <a:xfrm>
            <a:off x="-1" y="6140264"/>
            <a:ext cx="12190413" cy="719323"/>
          </a:xfrm>
          <a:prstGeom prst="rect">
            <a:avLst/>
          </a:prstGeom>
          <a:solidFill>
            <a:srgbClr val="FEBF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TextBox 19"/>
          <p:cNvSpPr txBox="1"/>
          <p:nvPr/>
        </p:nvSpPr>
        <p:spPr>
          <a:xfrm>
            <a:off x="453881" y="3447683"/>
            <a:ext cx="548928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Відповідно до підпункту 4 пункту 2 Порядку та критеріїв Чернівецькою обласною державною адміністрацією (обласною державною адміністрацією) </a:t>
            </a:r>
            <a:r>
              <a:rPr kumimoji="0" lang="uk-UA" b="0" i="0" u="sng"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розроблено та затверджено:</a:t>
            </a:r>
            <a:endPar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endParaRPr>
          </a:p>
        </p:txBody>
      </p:sp>
      <p:pic>
        <p:nvPicPr>
          <p:cNvPr id="4" name="Google Shape;93;p1" descr="https://lh3.googleusercontent.com/AtXNLUm-22WpodsnOY2nKZvsrg9ps3ch-OfHVY3_wBPwfguN06eYT8NSYJhRSQqcCpCwjNUAB257_32O72P9Fw5P85aGjeZWWhNJCRiMng0BpSOhtHiTghPLALQeV3acmoBG2Q-QEoE27mY=nw">
            <a:extLst>
              <a:ext uri="{FF2B5EF4-FFF2-40B4-BE49-F238E27FC236}">
                <a16:creationId xmlns:a16="http://schemas.microsoft.com/office/drawing/2014/main" id="{F7CE8D72-B54B-C90B-C2FF-742D8CEB27E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5206" y="900752"/>
            <a:ext cx="6095206" cy="5239053"/>
          </a:xfrm>
          <a:prstGeom prst="rect">
            <a:avLst/>
          </a:prstGeom>
          <a:noFill/>
          <a:ln>
            <a:noFill/>
          </a:ln>
        </p:spPr>
      </p:pic>
      <p:sp>
        <p:nvSpPr>
          <p:cNvPr id="5" name="TextBox 20">
            <a:extLst>
              <a:ext uri="{FF2B5EF4-FFF2-40B4-BE49-F238E27FC236}">
                <a16:creationId xmlns:a16="http://schemas.microsoft.com/office/drawing/2014/main" id="{C1530390-50C4-E375-1A96-08A0798A4DF1}"/>
              </a:ext>
            </a:extLst>
          </p:cNvPr>
          <p:cNvSpPr txBox="1"/>
          <p:nvPr/>
        </p:nvSpPr>
        <p:spPr>
          <a:xfrm>
            <a:off x="486971" y="1106682"/>
            <a:ext cx="5225143" cy="671659"/>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b="1" dirty="0">
                <a:solidFill>
                  <a:srgbClr val="203965"/>
                </a:solidFill>
                <a:latin typeface="Tahoma" panose="020B0604030504040204" pitchFamily="34" charset="0"/>
                <a:ea typeface="Tahoma" panose="020B0604030504040204" pitchFamily="34" charset="0"/>
                <a:cs typeface="Tahoma" panose="020B0604030504040204" pitchFamily="34" charset="0"/>
              </a:rPr>
              <a:t>4) підприємство має важливе значення для галузі національної економіки чи задоволення потреб територіальної громади</a:t>
            </a:r>
            <a:r>
              <a:rPr lang="uk-UA" dirty="0">
                <a:solidFill>
                  <a:srgbClr val="203965"/>
                </a:solidFill>
                <a:latin typeface="Tahoma" panose="020B0604030504040204" pitchFamily="34" charset="0"/>
                <a:ea typeface="Tahoma" panose="020B0604030504040204" pitchFamily="34" charset="0"/>
                <a:cs typeface="Tahoma" panose="020B0604030504040204" pitchFamily="34" charset="0"/>
              </a:rPr>
              <a:t>. </a:t>
            </a:r>
          </a:p>
        </p:txBody>
      </p:sp>
      <p:sp>
        <p:nvSpPr>
          <p:cNvPr id="6" name="Google Shape;424;p10">
            <a:extLst>
              <a:ext uri="{FF2B5EF4-FFF2-40B4-BE49-F238E27FC236}">
                <a16:creationId xmlns:a16="http://schemas.microsoft.com/office/drawing/2014/main" id="{6395141B-ED11-6701-BDEF-99D362187F56}"/>
              </a:ext>
            </a:extLst>
          </p:cNvPr>
          <p:cNvSpPr/>
          <p:nvPr/>
        </p:nvSpPr>
        <p:spPr>
          <a:xfrm flipH="1">
            <a:off x="143643" y="3766475"/>
            <a:ext cx="235592" cy="235592"/>
          </a:xfrm>
          <a:prstGeom prst="ellipse">
            <a:avLst/>
          </a:prstGeom>
          <a:solidFill>
            <a:srgbClr val="FFC000"/>
          </a:solidFill>
          <a:ln>
            <a:noFill/>
          </a:ln>
          <a:effectLst>
            <a:outerShdw blurRad="203200" dist="76200" dir="5460000" sx="102000" sy="102000" algn="ctr" rotWithShape="0">
              <a:srgbClr val="BFBFBF">
                <a:alpha val="5098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5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7" name="Google Shape;1582;p66">
            <a:extLst>
              <a:ext uri="{FF2B5EF4-FFF2-40B4-BE49-F238E27FC236}">
                <a16:creationId xmlns:a16="http://schemas.microsoft.com/office/drawing/2014/main" id="{10FB2FF5-AF7E-0C21-96F5-C8EB49B089DD}"/>
              </a:ext>
            </a:extLst>
          </p:cNvPr>
          <p:cNvSpPr/>
          <p:nvPr/>
        </p:nvSpPr>
        <p:spPr>
          <a:xfrm>
            <a:off x="3061820" y="2540148"/>
            <a:ext cx="339945" cy="731539"/>
          </a:xfrm>
          <a:prstGeom prst="downArrow">
            <a:avLst>
              <a:gd name="adj1" fmla="val 50000"/>
              <a:gd name="adj2" fmla="val 50000"/>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dirty="0">
              <a:solidFill>
                <a:schemeClr val="lt1"/>
              </a:solidFill>
              <a:latin typeface="Calibri"/>
              <a:ea typeface="Calibri"/>
              <a:cs typeface="Calibri"/>
              <a:sym typeface="Calibri"/>
            </a:endParaRPr>
          </a:p>
        </p:txBody>
      </p:sp>
      <p:sp>
        <p:nvSpPr>
          <p:cNvPr id="8" name="Google Shape;1581;p66">
            <a:extLst>
              <a:ext uri="{FF2B5EF4-FFF2-40B4-BE49-F238E27FC236}">
                <a16:creationId xmlns:a16="http://schemas.microsoft.com/office/drawing/2014/main" id="{86A0B4C3-405E-AB36-C4EC-06D3D76ADEB6}"/>
              </a:ext>
            </a:extLst>
          </p:cNvPr>
          <p:cNvSpPr/>
          <p:nvPr/>
        </p:nvSpPr>
        <p:spPr>
          <a:xfrm rot="10800000">
            <a:off x="2604042" y="1982424"/>
            <a:ext cx="339945" cy="731538"/>
          </a:xfrm>
          <a:prstGeom prst="downArrow">
            <a:avLst>
              <a:gd name="adj1" fmla="val 50000"/>
              <a:gd name="adj2" fmla="val 50000"/>
            </a:avLst>
          </a:prstGeom>
          <a:solidFill>
            <a:srgbClr val="1F497D"/>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dirty="0">
              <a:solidFill>
                <a:schemeClr val="lt1"/>
              </a:solidFill>
              <a:latin typeface="Calibri"/>
              <a:ea typeface="Calibri"/>
              <a:cs typeface="Calibri"/>
              <a:sym typeface="Calibri"/>
            </a:endParaRPr>
          </a:p>
        </p:txBody>
      </p:sp>
      <p:sp>
        <p:nvSpPr>
          <p:cNvPr id="9" name="TextBox 20">
            <a:extLst>
              <a:ext uri="{FF2B5EF4-FFF2-40B4-BE49-F238E27FC236}">
                <a16:creationId xmlns:a16="http://schemas.microsoft.com/office/drawing/2014/main" id="{76B45350-80E0-B9AB-436E-135D62C578F6}"/>
              </a:ext>
            </a:extLst>
          </p:cNvPr>
          <p:cNvSpPr txBox="1"/>
          <p:nvPr/>
        </p:nvSpPr>
        <p:spPr>
          <a:xfrm>
            <a:off x="486971" y="4383305"/>
            <a:ext cx="5225143" cy="1154162"/>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600" b="1" dirty="0">
                <a:solidFill>
                  <a:srgbClr val="203965"/>
                </a:solidFill>
                <a:latin typeface="Tahoma" panose="020B0604030504040204" pitchFamily="34" charset="0"/>
                <a:ea typeface="Tahoma" panose="020B0604030504040204" pitchFamily="34" charset="0"/>
                <a:cs typeface="Tahoma" panose="020B0604030504040204" pitchFamily="34" charset="0"/>
              </a:rPr>
              <a:t>КРИТЕРІЇ, </a:t>
            </a:r>
            <a:br>
              <a:rPr lang="uk-UA" sz="1600" b="1" dirty="0">
                <a:solidFill>
                  <a:srgbClr val="203965"/>
                </a:solidFill>
                <a:latin typeface="Tahoma" panose="020B0604030504040204" pitchFamily="34" charset="0"/>
                <a:ea typeface="Tahoma" panose="020B0604030504040204" pitchFamily="34" charset="0"/>
                <a:cs typeface="Tahoma" panose="020B0604030504040204" pitchFamily="34" charset="0"/>
              </a:rPr>
            </a:br>
            <a:r>
              <a:rPr lang="uk-UA" sz="1600" b="1" dirty="0">
                <a:solidFill>
                  <a:srgbClr val="203965"/>
                </a:solidFill>
                <a:latin typeface="Tahoma" panose="020B0604030504040204" pitchFamily="34" charset="0"/>
                <a:ea typeface="Tahoma" panose="020B0604030504040204" pitchFamily="34" charset="0"/>
                <a:cs typeface="Tahoma" panose="020B0604030504040204" pitchFamily="34" charset="0"/>
              </a:rPr>
              <a:t>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a:t>
            </a:r>
            <a:endParaRPr lang="uk-UA" sz="1600" dirty="0">
              <a:solidFill>
                <a:srgbClr val="20396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001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164254" y="158894"/>
            <a:ext cx="10862972"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(обласної військової адміністрації) (зміни)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4" y="2774495"/>
            <a:ext cx="2472611" cy="1600438"/>
          </a:xfrm>
          <a:prstGeom prst="rect">
            <a:avLst/>
          </a:prstGeom>
        </p:spPr>
        <p:txBody>
          <a:bodyPr wrap="square">
            <a:spAutoFit/>
          </a:bodyPr>
          <a:lstStyle/>
          <a:p>
            <a:pPr algn="ctr"/>
            <a:r>
              <a:rPr lang="uk-UA"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04805" y="2217385"/>
            <a:ext cx="2332059" cy="523220"/>
          </a:xfrm>
          <a:prstGeom prst="rect">
            <a:avLst/>
          </a:prstGeom>
        </p:spPr>
        <p:txBody>
          <a:bodyPr wrap="square">
            <a:spAutoFit/>
          </a:bodyPr>
          <a:lstStyle/>
          <a:p>
            <a:r>
              <a:rPr lang="uk-UA" sz="2800" dirty="0">
                <a:ln>
                  <a:solidFill>
                    <a:srgbClr val="203965"/>
                  </a:solidFill>
                </a:ln>
                <a:solidFill>
                  <a:srgbClr val="203965"/>
                </a:solidFill>
              </a:rPr>
              <a:t>Критерії (13)</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693236" y="13953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110414" y="1369938"/>
            <a:ext cx="8861077" cy="380872"/>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 </a:t>
            </a:r>
            <a:r>
              <a:rPr lang="uk-UA" sz="1200" b="1" kern="1200" spc="7" dirty="0">
                <a:solidFill>
                  <a:srgbClr val="1F497D"/>
                </a:solidFill>
                <a:latin typeface="Trebuchet MS"/>
                <a:ea typeface="+mn-ea"/>
                <a:cs typeface="Trebuchet MS"/>
              </a:rPr>
              <a:t>Підприємства, установи, організації, які перебувають на обліку у Головному управлінні Державної податкової служби у Чернівецькій області </a:t>
            </a:r>
            <a:r>
              <a:rPr lang="uk-UA" sz="1200" b="1" u="sng" kern="1200" spc="7" dirty="0">
                <a:solidFill>
                  <a:srgbClr val="1F497D"/>
                </a:solidFill>
                <a:latin typeface="Trebuchet MS"/>
                <a:ea typeface="+mn-ea"/>
                <a:cs typeface="Trebuchet MS"/>
              </a:rPr>
              <a:t>за основним або неосновним місцем обліку</a:t>
            </a:r>
            <a:r>
              <a:rPr lang="uk-UA" sz="1200" b="1" kern="1200" spc="7" dirty="0">
                <a:solidFill>
                  <a:srgbClr val="1F497D"/>
                </a:solidFill>
                <a:latin typeface="Trebuchet MS"/>
                <a:ea typeface="+mn-ea"/>
                <a:cs typeface="Trebuchet MS"/>
              </a:rPr>
              <a:t>. </a:t>
            </a:r>
            <a:endParaRPr lang="uk-UA" sz="1200"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8056" y="222992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133793" y="2091152"/>
            <a:ext cx="8871339"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2) </a:t>
            </a:r>
            <a:r>
              <a:rPr lang="uk-UA" sz="1200" b="1" kern="1200" spc="7" dirty="0">
                <a:solidFill>
                  <a:srgbClr val="1F497D"/>
                </a:solidFill>
                <a:latin typeface="Trebuchet MS"/>
                <a:ea typeface="+mn-ea"/>
                <a:cs typeface="Trebuchet MS"/>
              </a:rPr>
              <a:t>Підприємства, установи, організації, </a:t>
            </a:r>
            <a:r>
              <a:rPr lang="uk-UA" sz="1200" b="1" u="sng" kern="1200" spc="7" dirty="0">
                <a:solidFill>
                  <a:srgbClr val="1F497D"/>
                </a:solidFill>
                <a:latin typeface="Trebuchet MS"/>
                <a:ea typeface="+mn-ea"/>
                <a:cs typeface="Trebuchet MS"/>
              </a:rPr>
              <a:t>які входять до 100 найбільших платників податків </a:t>
            </a:r>
            <a:r>
              <a:rPr lang="uk-UA" sz="1200" b="1" kern="1200" spc="7" dirty="0">
                <a:solidFill>
                  <a:srgbClr val="1F497D"/>
                </a:solidFill>
                <a:latin typeface="Trebuchet MS"/>
                <a:ea typeface="+mn-ea"/>
                <a:cs typeface="Trebuchet MS"/>
              </a:rPr>
              <a:t>до бюджетів усіх рівнів Чернівецької області (державний і місцеві бюджети) за підсумками діяльності за останні чотири квартали (за виключенням підприємств, установ, організацій бюджетної сфери). </a:t>
            </a:r>
            <a:endParaRPr lang="uk-UA" sz="1200"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701793" y="313580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40477" y="2997032"/>
            <a:ext cx="8831014"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3) </a:t>
            </a:r>
            <a:r>
              <a:rPr lang="uk-UA" sz="1200" b="1" kern="1200" spc="7" dirty="0">
                <a:solidFill>
                  <a:srgbClr val="1F497D"/>
                </a:solidFill>
                <a:latin typeface="Trebuchet MS"/>
                <a:ea typeface="+mn-ea"/>
                <a:cs typeface="Trebuchet MS"/>
              </a:rPr>
              <a:t>Підприємства, установи, організації, </a:t>
            </a:r>
            <a:r>
              <a:rPr lang="uk-UA" sz="1200" b="1" u="sng" kern="1200" spc="7" dirty="0">
                <a:solidFill>
                  <a:srgbClr val="1F497D"/>
                </a:solidFill>
                <a:latin typeface="Trebuchet MS"/>
                <a:ea typeface="+mn-ea"/>
                <a:cs typeface="Trebuchet MS"/>
              </a:rPr>
              <a:t>які входять до трійки найбільших платників податків до місцевого бюджету відповідної територіальної громади</a:t>
            </a:r>
            <a:r>
              <a:rPr lang="uk-UA" sz="1200" b="1" kern="1200" spc="7" dirty="0">
                <a:solidFill>
                  <a:srgbClr val="1F497D"/>
                </a:solidFill>
                <a:latin typeface="Trebuchet MS"/>
                <a:ea typeface="+mn-ea"/>
                <a:cs typeface="Trebuchet MS"/>
              </a:rPr>
              <a:t> Чернівецької області за підсумками діяльності за останні чотири квартали (за виключенням підприємств, установ, організацій бюджетної сфери). </a:t>
            </a:r>
            <a:endParaRPr lang="uk-UA" sz="1200"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236" y="3996689"/>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40477" y="3898592"/>
            <a:ext cx="8877184"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4) </a:t>
            </a:r>
            <a:r>
              <a:rPr lang="uk-UA" sz="1200" b="1" u="sng" kern="1200" spc="7" dirty="0">
                <a:solidFill>
                  <a:srgbClr val="1F497D"/>
                </a:solidFill>
                <a:latin typeface="Trebuchet MS"/>
                <a:ea typeface="+mn-ea"/>
                <a:cs typeface="Trebuchet MS"/>
              </a:rPr>
              <a:t>Обсяг сплачених податків</a:t>
            </a:r>
            <a:r>
              <a:rPr lang="uk-UA" sz="1200" b="1" kern="1200" spc="7" dirty="0">
                <a:solidFill>
                  <a:srgbClr val="1F497D"/>
                </a:solidFill>
                <a:latin typeface="Trebuchet MS"/>
                <a:ea typeface="+mn-ea"/>
                <a:cs typeface="Trebuchet MS"/>
              </a:rPr>
              <a:t> підприємством, установою, організацією </a:t>
            </a:r>
            <a:r>
              <a:rPr lang="uk-UA" sz="1200" b="1" u="sng" kern="1200" spc="7" dirty="0">
                <a:solidFill>
                  <a:srgbClr val="1F497D"/>
                </a:solidFill>
                <a:latin typeface="Trebuchet MS"/>
                <a:ea typeface="+mn-ea"/>
                <a:cs typeface="Trebuchet MS"/>
              </a:rPr>
              <a:t>до місцевого бюджету </a:t>
            </a:r>
            <a:r>
              <a:rPr lang="uk-UA" sz="1200" b="1" kern="1200" spc="7" dirty="0">
                <a:solidFill>
                  <a:srgbClr val="1F497D"/>
                </a:solidFill>
                <a:latin typeface="Trebuchet MS"/>
                <a:ea typeface="+mn-ea"/>
                <a:cs typeface="Trebuchet MS"/>
              </a:rPr>
              <a:t>територіальної громади Чернівецької області становить </a:t>
            </a:r>
            <a:r>
              <a:rPr lang="uk-UA" sz="1200" b="1" u="sng" kern="1200" spc="7" dirty="0">
                <a:solidFill>
                  <a:srgbClr val="1F497D"/>
                </a:solidFill>
                <a:latin typeface="Trebuchet MS"/>
                <a:ea typeface="+mn-ea"/>
                <a:cs typeface="Trebuchet MS"/>
              </a:rPr>
              <a:t>не менше 1,5 млн грн </a:t>
            </a:r>
            <a:r>
              <a:rPr lang="uk-UA" sz="1200" b="1" kern="1200" spc="7" dirty="0">
                <a:solidFill>
                  <a:srgbClr val="1F497D"/>
                </a:solidFill>
                <a:latin typeface="Trebuchet MS"/>
                <a:ea typeface="+mn-ea"/>
                <a:cs typeface="Trebuchet MS"/>
              </a:rPr>
              <a:t>– для міських територіальних громад, </a:t>
            </a:r>
            <a:r>
              <a:rPr lang="uk-UA" sz="1200" b="1" u="sng" kern="1200" spc="7" dirty="0">
                <a:solidFill>
                  <a:srgbClr val="1F497D"/>
                </a:solidFill>
                <a:latin typeface="Trebuchet MS"/>
                <a:ea typeface="+mn-ea"/>
                <a:cs typeface="Trebuchet MS"/>
              </a:rPr>
              <a:t>0,5 млн грн </a:t>
            </a:r>
            <a:r>
              <a:rPr lang="uk-UA" sz="1200" b="1" kern="1200" spc="7" dirty="0">
                <a:solidFill>
                  <a:srgbClr val="1F497D"/>
                </a:solidFill>
                <a:latin typeface="Trebuchet MS"/>
                <a:ea typeface="+mn-ea"/>
                <a:cs typeface="Trebuchet MS"/>
              </a:rPr>
              <a:t>– для сільських/селищних територіальних громад (за підсумками діяльності за останні чотири квартали). </a:t>
            </a:r>
            <a:endParaRPr lang="uk-UA" sz="1200" kern="1200" dirty="0">
              <a:solidFill>
                <a:prstClr val="black"/>
              </a:solidFill>
              <a:latin typeface="Trebuchet MS"/>
              <a:ea typeface="+mn-ea"/>
              <a:cs typeface="Trebuchet MS"/>
            </a:endParaRPr>
          </a:p>
        </p:txBody>
      </p:sp>
      <p:sp>
        <p:nvSpPr>
          <p:cNvPr id="42" name="Блок-схема: узел 41">
            <a:extLst>
              <a:ext uri="{FF2B5EF4-FFF2-40B4-BE49-F238E27FC236}">
                <a16:creationId xmlns:a16="http://schemas.microsoft.com/office/drawing/2014/main" id="{870EBF3D-1B7B-DD6F-E916-4FDCC4DE7290}"/>
              </a:ext>
            </a:extLst>
          </p:cNvPr>
          <p:cNvSpPr/>
          <p:nvPr/>
        </p:nvSpPr>
        <p:spPr>
          <a:xfrm>
            <a:off x="2701793" y="4940489"/>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object 14">
            <a:extLst>
              <a:ext uri="{FF2B5EF4-FFF2-40B4-BE49-F238E27FC236}">
                <a16:creationId xmlns:a16="http://schemas.microsoft.com/office/drawing/2014/main" id="{E81FC7B7-4EE9-91A4-A274-4BB8B5890D2C}"/>
              </a:ext>
            </a:extLst>
          </p:cNvPr>
          <p:cNvSpPr txBox="1"/>
          <p:nvPr/>
        </p:nvSpPr>
        <p:spPr>
          <a:xfrm>
            <a:off x="3156875" y="4802959"/>
            <a:ext cx="8831013" cy="75020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5) </a:t>
            </a:r>
            <a:r>
              <a:rPr lang="uk-UA" sz="1200" b="1" u="sng" kern="1200" spc="7" dirty="0">
                <a:solidFill>
                  <a:srgbClr val="1F497D"/>
                </a:solidFill>
                <a:latin typeface="Trebuchet MS"/>
                <a:ea typeface="+mn-ea"/>
                <a:cs typeface="Trebuchet MS"/>
              </a:rPr>
              <a:t>Кількість застрахованих осіб</a:t>
            </a:r>
            <a:r>
              <a:rPr lang="uk-UA" sz="1200" b="1" kern="1200" spc="7" dirty="0">
                <a:solidFill>
                  <a:srgbClr val="1F497D"/>
                </a:solidFill>
                <a:latin typeface="Trebuchet MS"/>
                <a:ea typeface="+mn-ea"/>
                <a:cs typeface="Trebuchet MS"/>
              </a:rPr>
              <a:t> у звітному періоді, яким нараховано заробітну плату (грошове забезпечення),</a:t>
            </a:r>
            <a:r>
              <a:rPr lang="uk-UA" sz="1200" b="1" u="sng" kern="1200" spc="7" dirty="0">
                <a:solidFill>
                  <a:srgbClr val="1F497D"/>
                </a:solidFill>
                <a:latin typeface="Trebuchet MS"/>
                <a:ea typeface="+mn-ea"/>
                <a:cs typeface="Trebuchet MS"/>
              </a:rPr>
              <a:t> не менше 20 осіб</a:t>
            </a:r>
            <a:r>
              <a:rPr lang="uk-UA" sz="1200" b="1" kern="1200" spc="7" dirty="0">
                <a:solidFill>
                  <a:srgbClr val="1F497D"/>
                </a:solidFill>
                <a:latin typeface="Trebuchet MS"/>
                <a:ea typeface="+mn-ea"/>
                <a:cs typeface="Trebuchet MS"/>
              </a:rPr>
              <a:t>, що підтверджується податковим розрахунком сум доходу, нарахованого (сплаченого) на користь платників податків-фізичних осіб, і сум утриманого з них податку, а також сум нарахованого єдиного внеску за останній звітній квартал. </a:t>
            </a:r>
            <a:endParaRPr lang="uk-UA" sz="1200" kern="1200" dirty="0">
              <a:solidFill>
                <a:prstClr val="black"/>
              </a:solidFill>
              <a:latin typeface="Trebuchet MS"/>
              <a:ea typeface="+mn-ea"/>
              <a:cs typeface="Trebuchet MS"/>
            </a:endParaRPr>
          </a:p>
        </p:txBody>
      </p:sp>
      <p:sp>
        <p:nvSpPr>
          <p:cNvPr id="44" name="Блок-схема: узел 43">
            <a:extLst>
              <a:ext uri="{FF2B5EF4-FFF2-40B4-BE49-F238E27FC236}">
                <a16:creationId xmlns:a16="http://schemas.microsoft.com/office/drawing/2014/main" id="{C0FF6C1B-1E67-2BD5-B0AD-01E01EB3B595}"/>
              </a:ext>
            </a:extLst>
          </p:cNvPr>
          <p:cNvSpPr/>
          <p:nvPr/>
        </p:nvSpPr>
        <p:spPr>
          <a:xfrm>
            <a:off x="2701793" y="5973704"/>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object 14">
            <a:extLst>
              <a:ext uri="{FF2B5EF4-FFF2-40B4-BE49-F238E27FC236}">
                <a16:creationId xmlns:a16="http://schemas.microsoft.com/office/drawing/2014/main" id="{DA515D5A-837C-A948-8375-3BDB2E416C5C}"/>
              </a:ext>
            </a:extLst>
          </p:cNvPr>
          <p:cNvSpPr txBox="1"/>
          <p:nvPr/>
        </p:nvSpPr>
        <p:spPr>
          <a:xfrm>
            <a:off x="3133793" y="5745520"/>
            <a:ext cx="8877178"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6) </a:t>
            </a:r>
            <a:r>
              <a:rPr lang="uk-UA" sz="1200" b="1" kern="1200" spc="7" dirty="0">
                <a:solidFill>
                  <a:srgbClr val="1F497D"/>
                </a:solidFill>
                <a:latin typeface="Trebuchet MS"/>
                <a:ea typeface="+mn-ea"/>
                <a:cs typeface="Trebuchet MS"/>
              </a:rPr>
              <a:t>Підприємство, установа, організація, що </a:t>
            </a:r>
            <a:r>
              <a:rPr lang="uk-UA" sz="1200" b="1" u="sng" kern="1200" spc="7" dirty="0">
                <a:solidFill>
                  <a:srgbClr val="1F497D"/>
                </a:solidFill>
                <a:latin typeface="Trebuchet MS"/>
                <a:ea typeface="+mn-ea"/>
                <a:cs typeface="Trebuchet MS"/>
              </a:rPr>
              <a:t>здійснює зовнішньоекономічну діяльність</a:t>
            </a:r>
            <a:r>
              <a:rPr lang="uk-UA" sz="1200" b="1" kern="1200" spc="7" dirty="0">
                <a:solidFill>
                  <a:srgbClr val="1F497D"/>
                </a:solidFill>
                <a:latin typeface="Trebuchet MS"/>
                <a:ea typeface="+mn-ea"/>
                <a:cs typeface="Trebuchet MS"/>
              </a:rPr>
              <a:t>, підтверджується довідкою з відповідного обслуговуючого банку за останні чотири квартали, обсягом надходжень від іноземних контрагентів в іноземній валюті (крім кредитів і позик) </a:t>
            </a:r>
            <a:r>
              <a:rPr lang="uk-UA" sz="1200" b="1" u="sng" kern="1200" spc="7" dirty="0">
                <a:solidFill>
                  <a:srgbClr val="1F497D"/>
                </a:solidFill>
                <a:latin typeface="Trebuchet MS"/>
                <a:ea typeface="+mn-ea"/>
                <a:cs typeface="Trebuchet MS"/>
              </a:rPr>
              <a:t>не менше еквіваленту 100 тис. дол. США</a:t>
            </a:r>
            <a:r>
              <a:rPr lang="uk-UA" sz="1200" b="1" kern="1200" spc="7" dirty="0">
                <a:solidFill>
                  <a:srgbClr val="1F497D"/>
                </a:solidFill>
                <a:latin typeface="Trebuchet MS"/>
                <a:ea typeface="+mn-ea"/>
                <a:cs typeface="Trebuchet MS"/>
              </a:rPr>
              <a:t>. </a:t>
            </a:r>
            <a:endParaRPr lang="uk-UA" sz="1200" kern="1200" dirty="0">
              <a:solidFill>
                <a:prstClr val="black"/>
              </a:solidFill>
              <a:latin typeface="Trebuchet MS"/>
              <a:ea typeface="+mn-ea"/>
              <a:cs typeface="Trebuchet MS"/>
            </a:endParaRPr>
          </a:p>
        </p:txBody>
      </p:sp>
      <p:sp>
        <p:nvSpPr>
          <p:cNvPr id="2" name="Прямоугольник 1">
            <a:extLst>
              <a:ext uri="{FF2B5EF4-FFF2-40B4-BE49-F238E27FC236}">
                <a16:creationId xmlns:a16="http://schemas.microsoft.com/office/drawing/2014/main" id="{BB9914DE-ABC2-F2CA-BF5B-52AF1D09E118}"/>
              </a:ext>
            </a:extLst>
          </p:cNvPr>
          <p:cNvSpPr/>
          <p:nvPr/>
        </p:nvSpPr>
        <p:spPr>
          <a:xfrm>
            <a:off x="155470" y="4429620"/>
            <a:ext cx="2690323" cy="246221"/>
          </a:xfrm>
          <a:prstGeom prst="rect">
            <a:avLst/>
          </a:prstGeom>
        </p:spPr>
        <p:txBody>
          <a:bodyPr wrap="square">
            <a:spAutoFit/>
          </a:bodyPr>
          <a:lstStyle/>
          <a:p>
            <a:r>
              <a:rPr lang="uk-UA" sz="1000" dirty="0">
                <a:ln>
                  <a:solidFill>
                    <a:srgbClr val="00B050"/>
                  </a:solidFill>
                </a:ln>
                <a:solidFill>
                  <a:srgbClr val="00B050"/>
                </a:solidFill>
              </a:rPr>
              <a:t>(Набули чинності у травні 2024 року) </a:t>
            </a:r>
          </a:p>
        </p:txBody>
      </p:sp>
    </p:spTree>
    <p:extLst>
      <p:ext uri="{BB962C8B-B14F-4D97-AF65-F5344CB8AC3E}">
        <p14:creationId xmlns:p14="http://schemas.microsoft.com/office/powerpoint/2010/main" val="253056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164254" y="158894"/>
            <a:ext cx="10862972"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(обласної військової адміністрації) (зміни)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4" y="2774495"/>
            <a:ext cx="2472611" cy="1600438"/>
          </a:xfrm>
          <a:prstGeom prst="rect">
            <a:avLst/>
          </a:prstGeom>
        </p:spPr>
        <p:txBody>
          <a:bodyPr wrap="square">
            <a:spAutoFit/>
          </a:bodyPr>
          <a:lstStyle/>
          <a:p>
            <a:pPr algn="ctr"/>
            <a:r>
              <a:rPr lang="uk-UA"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04805" y="2217385"/>
            <a:ext cx="2332059" cy="523220"/>
          </a:xfrm>
          <a:prstGeom prst="rect">
            <a:avLst/>
          </a:prstGeom>
        </p:spPr>
        <p:txBody>
          <a:bodyPr wrap="square">
            <a:spAutoFit/>
          </a:bodyPr>
          <a:lstStyle/>
          <a:p>
            <a:r>
              <a:rPr lang="uk-UA" sz="2800" dirty="0">
                <a:ln>
                  <a:solidFill>
                    <a:srgbClr val="203965"/>
                  </a:solidFill>
                </a:ln>
                <a:solidFill>
                  <a:srgbClr val="203965"/>
                </a:solidFill>
              </a:rPr>
              <a:t>Критерії (13)</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1793" y="1274555"/>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109993" y="1152700"/>
            <a:ext cx="8861077"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7) </a:t>
            </a:r>
            <a:r>
              <a:rPr lang="uk-UA" sz="1200" b="1" kern="1200" spc="7" dirty="0">
                <a:solidFill>
                  <a:srgbClr val="1F497D"/>
                </a:solidFill>
                <a:latin typeface="Trebuchet MS"/>
                <a:ea typeface="+mn-ea"/>
                <a:cs typeface="Trebuchet MS"/>
              </a:rPr>
              <a:t>Підприємства, установи, організації, </a:t>
            </a:r>
            <a:r>
              <a:rPr lang="uk-UA" sz="1200" b="1" u="sng" kern="1200" spc="7" dirty="0">
                <a:solidFill>
                  <a:srgbClr val="1F497D"/>
                </a:solidFill>
                <a:latin typeface="Trebuchet MS"/>
                <a:ea typeface="+mn-ea"/>
                <a:cs typeface="Trebuchet MS"/>
              </a:rPr>
              <a:t>які здійснюють оброблення угідь сільськогосподарського   призначення   </a:t>
            </a:r>
            <a:r>
              <a:rPr lang="uk-UA" sz="1200" b="1" kern="1200" spc="7" dirty="0">
                <a:solidFill>
                  <a:srgbClr val="1F497D"/>
                </a:solidFill>
                <a:latin typeface="Trebuchet MS"/>
                <a:ea typeface="+mn-ea"/>
                <a:cs typeface="Trebuchet MS"/>
              </a:rPr>
              <a:t>на   площі   не   менше  80   га   для провадження сільськогосподарської діяльності або підприємства, установи, організації, що </a:t>
            </a:r>
            <a:r>
              <a:rPr lang="uk-UA" sz="1200" b="1" u="sng" kern="1200" spc="7" dirty="0">
                <a:solidFill>
                  <a:srgbClr val="1F497D"/>
                </a:solidFill>
                <a:latin typeface="Trebuchet MS"/>
                <a:ea typeface="+mn-ea"/>
                <a:cs typeface="Trebuchet MS"/>
              </a:rPr>
              <a:t>займаються: овочівництвом </a:t>
            </a:r>
            <a:r>
              <a:rPr lang="uk-UA" sz="1200" b="1" kern="1200" spc="7" dirty="0">
                <a:solidFill>
                  <a:srgbClr val="1F497D"/>
                </a:solidFill>
                <a:latin typeface="Trebuchet MS"/>
                <a:ea typeface="+mn-ea"/>
                <a:cs typeface="Trebuchet MS"/>
              </a:rPr>
              <a:t>– площею не менше 10 га, </a:t>
            </a:r>
            <a:r>
              <a:rPr lang="uk-UA" sz="1200" b="1" u="sng" kern="1200" spc="7" dirty="0">
                <a:solidFill>
                  <a:srgbClr val="1F497D"/>
                </a:solidFill>
                <a:latin typeface="Trebuchet MS"/>
                <a:ea typeface="+mn-ea"/>
                <a:cs typeface="Trebuchet MS"/>
              </a:rPr>
              <a:t>садівництвом</a:t>
            </a:r>
            <a:r>
              <a:rPr lang="uk-UA" sz="1200" b="1" kern="1200" spc="7" dirty="0">
                <a:solidFill>
                  <a:srgbClr val="1F497D"/>
                </a:solidFill>
                <a:latin typeface="Trebuchet MS"/>
                <a:ea typeface="+mn-ea"/>
                <a:cs typeface="Trebuchet MS"/>
              </a:rPr>
              <a:t> – площею не менше 50 га.</a:t>
            </a:r>
            <a:endParaRPr lang="uk-UA" sz="1200"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1793" y="2127355"/>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123236" y="1973366"/>
            <a:ext cx="8871339" cy="5655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8) </a:t>
            </a:r>
            <a:r>
              <a:rPr lang="uk-UA" sz="1200" b="1" u="sng" kern="1200" spc="7" dirty="0">
                <a:solidFill>
                  <a:srgbClr val="1F497D"/>
                </a:solidFill>
                <a:latin typeface="Trebuchet MS"/>
                <a:ea typeface="+mn-ea"/>
                <a:cs typeface="Trebuchet MS"/>
              </a:rPr>
              <a:t>Лист-обґрунтування від Чернівецької обласної державної адміністрації </a:t>
            </a:r>
            <a:r>
              <a:rPr lang="uk-UA" sz="1200" b="1" kern="1200" spc="7" dirty="0">
                <a:solidFill>
                  <a:srgbClr val="1F497D"/>
                </a:solidFill>
                <a:latin typeface="Trebuchet MS"/>
                <a:ea typeface="+mn-ea"/>
                <a:cs typeface="Trebuchet MS"/>
              </a:rPr>
              <a:t>(за поданням галузевого структурного підрозділу) щодо критичної необхідності продукції (послуг), яка виробляється (надаються) підприємством, установою, організацією для області та відповідної галузі.</a:t>
            </a:r>
            <a:endParaRPr lang="uk-UA" sz="1200"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93025" y="335448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09993" y="2664712"/>
            <a:ext cx="8831014" cy="167353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9) </a:t>
            </a:r>
            <a:r>
              <a:rPr lang="uk-UA" sz="1200" b="1" kern="1200" spc="7" dirty="0">
                <a:solidFill>
                  <a:srgbClr val="1F497D"/>
                </a:solidFill>
                <a:latin typeface="Trebuchet MS"/>
                <a:ea typeface="+mn-ea"/>
                <a:cs typeface="Trebuchet MS"/>
              </a:rPr>
              <a:t>Державні або комунальні підприємства, установи, організації, засновниками яких є органи державної влади та органи місцевого самоврядування або підприємства, установи, організації, незалежно від форми власності, які здійснюють діяльність (станом на 01 січня поточного календарного року) згідно національного класифікатора ДК 009:2010 «Класифікація видів економічної діяльності», затвердженого наказом Державного комітету України з питань технічного регулювання та споживчої політики від 11 жовтня 2010 року № 457, у сферах: постачання електроенергії, газу, пари та кондиційного повітря (секція </a:t>
            </a:r>
            <a:r>
              <a:rPr lang="en-US" sz="1200" b="1" kern="1200" spc="7" dirty="0">
                <a:solidFill>
                  <a:srgbClr val="1F497D"/>
                </a:solidFill>
                <a:latin typeface="Trebuchet MS"/>
                <a:ea typeface="+mn-ea"/>
                <a:cs typeface="Trebuchet MS"/>
              </a:rPr>
              <a:t>D); </a:t>
            </a:r>
            <a:r>
              <a:rPr lang="uk-UA" sz="1200" b="1" kern="1200" spc="7" dirty="0">
                <a:solidFill>
                  <a:srgbClr val="1F497D"/>
                </a:solidFill>
                <a:latin typeface="Trebuchet MS"/>
                <a:ea typeface="+mn-ea"/>
                <a:cs typeface="Trebuchet MS"/>
              </a:rPr>
              <a:t>водопостачання; каналізація, поводження з відходами (секція Е), або, які здійснюють організацію робіт, пов’язаних із першочерговим забезпеченням потреб вразливих категорій населення (які надають послуги не менше ніж 100 особам); пожежно-рятувальні підрозділи органів місцевого самоврядування.</a:t>
            </a:r>
            <a:endParaRPr lang="uk-UA" sz="1200"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025" y="526534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31288" y="4531908"/>
            <a:ext cx="8877184" cy="2042866"/>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10) </a:t>
            </a:r>
            <a:r>
              <a:rPr lang="uk-UA" sz="1200" b="1" kern="1200" spc="7" dirty="0">
                <a:solidFill>
                  <a:srgbClr val="1F497D"/>
                </a:solidFill>
                <a:latin typeface="Trebuchet MS"/>
                <a:ea typeface="+mn-ea"/>
                <a:cs typeface="Trebuchet MS"/>
              </a:rPr>
              <a:t>Підприємства, установи, організації, що </a:t>
            </a:r>
            <a:r>
              <a:rPr lang="uk-UA" sz="1200" b="1" u="sng" kern="1200" spc="7" dirty="0">
                <a:solidFill>
                  <a:srgbClr val="1F497D"/>
                </a:solidFill>
                <a:latin typeface="Trebuchet MS"/>
                <a:ea typeface="+mn-ea"/>
                <a:cs typeface="Trebuchet MS"/>
              </a:rPr>
              <a:t>мають основний вид діяльності </a:t>
            </a:r>
            <a:r>
              <a:rPr lang="uk-UA" sz="1200" b="1" kern="1200" spc="7" dirty="0">
                <a:solidFill>
                  <a:srgbClr val="1F497D"/>
                </a:solidFill>
                <a:latin typeface="Trebuchet MS"/>
                <a:ea typeface="+mn-ea"/>
                <a:cs typeface="Trebuchet MS"/>
              </a:rPr>
              <a:t>(станом на 01 січня поточного календарного року), згідно національного класифікатора ДК 009:2010 «Класифікація видів економічної діяльності», затвердженого наказом Державного комітету України з питань технічного регулювання та споживчої політики від 11 жовтня 2010 року № 457, у сферах: освіти (секція Р, розділ 85); інформації та телекомунікацій (секція </a:t>
            </a:r>
            <a:r>
              <a:rPr lang="en-US" sz="1200" b="1" kern="1200" spc="7" dirty="0">
                <a:solidFill>
                  <a:srgbClr val="1F497D"/>
                </a:solidFill>
                <a:latin typeface="Trebuchet MS"/>
                <a:ea typeface="+mn-ea"/>
                <a:cs typeface="Trebuchet MS"/>
              </a:rPr>
              <a:t>J); </a:t>
            </a:r>
            <a:r>
              <a:rPr lang="uk-UA" sz="1200" b="1" kern="1200" spc="7" dirty="0">
                <a:solidFill>
                  <a:srgbClr val="1F497D"/>
                </a:solidFill>
                <a:latin typeface="Trebuchet MS"/>
                <a:ea typeface="+mn-ea"/>
                <a:cs typeface="Trebuchet MS"/>
              </a:rPr>
              <a:t>сільського господарства (секція А); переробної промисловості (секція С); охорони здоров’я та надання соціальної допомоги (секція </a:t>
            </a:r>
            <a:r>
              <a:rPr lang="en-US" sz="1200" b="1" kern="1200" spc="7" dirty="0">
                <a:solidFill>
                  <a:srgbClr val="1F497D"/>
                </a:solidFill>
                <a:latin typeface="Trebuchet MS"/>
                <a:ea typeface="+mn-ea"/>
                <a:cs typeface="Trebuchet MS"/>
              </a:rPr>
              <a:t>Q); </a:t>
            </a:r>
            <a:r>
              <a:rPr lang="uk-UA" sz="1200" b="1" kern="1200" spc="7" dirty="0">
                <a:solidFill>
                  <a:srgbClr val="1F497D"/>
                </a:solidFill>
                <a:latin typeface="Trebuchet MS"/>
                <a:ea typeface="+mn-ea"/>
                <a:cs typeface="Trebuchet MS"/>
              </a:rPr>
              <a:t>мистецтва, спорту, розваг та відпочинку (секція </a:t>
            </a:r>
            <a:r>
              <a:rPr lang="en-US" sz="1200" b="1" kern="1200" spc="7" dirty="0">
                <a:solidFill>
                  <a:srgbClr val="1F497D"/>
                </a:solidFill>
                <a:latin typeface="Trebuchet MS"/>
                <a:ea typeface="+mn-ea"/>
                <a:cs typeface="Trebuchet MS"/>
              </a:rPr>
              <a:t>R); </a:t>
            </a:r>
            <a:r>
              <a:rPr lang="uk-UA" sz="1200" b="1" kern="1200" spc="7" dirty="0">
                <a:solidFill>
                  <a:srgbClr val="1F497D"/>
                </a:solidFill>
                <a:latin typeface="Trebuchet MS"/>
                <a:ea typeface="+mn-ea"/>
                <a:cs typeface="Trebuchet MS"/>
              </a:rPr>
              <a:t>регулювання у сферах охорони здоров'я, освіти, культури та інших соціальних сферах, крім обов'язкового соціального страхування (секція О, розділ 84, група 84.1, клас 84.12); ветеринарної діяльності (секція М, розділ 75); пасажирського </a:t>
            </a:r>
            <a:r>
              <a:rPr lang="ru-RU" sz="1200" b="1" kern="1200" spc="7" dirty="0">
                <a:solidFill>
                  <a:srgbClr val="1F497D"/>
                </a:solidFill>
                <a:latin typeface="Trebuchet MS"/>
                <a:ea typeface="+mn-ea"/>
                <a:cs typeface="Trebuchet MS"/>
              </a:rPr>
              <a:t>наземного транспорту </a:t>
            </a:r>
            <a:r>
              <a:rPr lang="uk-UA" sz="1200" b="1" kern="1200" spc="7" dirty="0">
                <a:solidFill>
                  <a:srgbClr val="1F497D"/>
                </a:solidFill>
                <a:latin typeface="Trebuchet MS"/>
                <a:ea typeface="+mn-ea"/>
                <a:cs typeface="Trebuchet MS"/>
              </a:rPr>
              <a:t>міського та приміського сполучення (секція Н, розділ 49, група 49.3, клас 49.31); іншого пасажирського наземного транспорту, н.в.і.у. (секція Н, розділ 49, група 49.3, клас 49.39); вантажного автомобільного транспорту (секція Н, розділ 49, група 49.4, клас 49.41</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2" name="Прямоугольник 1">
            <a:extLst>
              <a:ext uri="{FF2B5EF4-FFF2-40B4-BE49-F238E27FC236}">
                <a16:creationId xmlns:a16="http://schemas.microsoft.com/office/drawing/2014/main" id="{BB9914DE-ABC2-F2CA-BF5B-52AF1D09E118}"/>
              </a:ext>
            </a:extLst>
          </p:cNvPr>
          <p:cNvSpPr/>
          <p:nvPr/>
        </p:nvSpPr>
        <p:spPr>
          <a:xfrm>
            <a:off x="155470" y="4429620"/>
            <a:ext cx="2690323" cy="246221"/>
          </a:xfrm>
          <a:prstGeom prst="rect">
            <a:avLst/>
          </a:prstGeom>
        </p:spPr>
        <p:txBody>
          <a:bodyPr wrap="square">
            <a:spAutoFit/>
          </a:bodyPr>
          <a:lstStyle/>
          <a:p>
            <a:r>
              <a:rPr lang="uk-UA" sz="1000" dirty="0">
                <a:ln>
                  <a:solidFill>
                    <a:srgbClr val="00B050"/>
                  </a:solidFill>
                </a:ln>
                <a:solidFill>
                  <a:srgbClr val="00B050"/>
                </a:solidFill>
              </a:rPr>
              <a:t>(Набули чинності у травні 2024 року) </a:t>
            </a:r>
          </a:p>
        </p:txBody>
      </p:sp>
    </p:spTree>
    <p:extLst>
      <p:ext uri="{BB962C8B-B14F-4D97-AF65-F5344CB8AC3E}">
        <p14:creationId xmlns:p14="http://schemas.microsoft.com/office/powerpoint/2010/main" val="188088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164254" y="158894"/>
            <a:ext cx="10862972"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(обласної військової адміністрації) (зміни)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4" y="2774495"/>
            <a:ext cx="2472611" cy="1600438"/>
          </a:xfrm>
          <a:prstGeom prst="rect">
            <a:avLst/>
          </a:prstGeom>
        </p:spPr>
        <p:txBody>
          <a:bodyPr wrap="square">
            <a:spAutoFit/>
          </a:bodyPr>
          <a:lstStyle/>
          <a:p>
            <a:pPr algn="ctr"/>
            <a:r>
              <a:rPr lang="uk-UA"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04805" y="2217385"/>
            <a:ext cx="2332059" cy="523220"/>
          </a:xfrm>
          <a:prstGeom prst="rect">
            <a:avLst/>
          </a:prstGeom>
        </p:spPr>
        <p:txBody>
          <a:bodyPr wrap="square">
            <a:spAutoFit/>
          </a:bodyPr>
          <a:lstStyle/>
          <a:p>
            <a:r>
              <a:rPr lang="uk-UA" sz="2800" dirty="0">
                <a:ln>
                  <a:solidFill>
                    <a:srgbClr val="203965"/>
                  </a:solidFill>
                </a:ln>
                <a:solidFill>
                  <a:srgbClr val="203965"/>
                </a:solidFill>
              </a:rPr>
              <a:t>Критерії (13)</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Блок-схема: узел 35">
            <a:extLst>
              <a:ext uri="{FF2B5EF4-FFF2-40B4-BE49-F238E27FC236}">
                <a16:creationId xmlns:a16="http://schemas.microsoft.com/office/drawing/2014/main" id="{96B5AFD4-2BD2-CC45-3359-5DAA26785315}"/>
              </a:ext>
            </a:extLst>
          </p:cNvPr>
          <p:cNvSpPr/>
          <p:nvPr/>
        </p:nvSpPr>
        <p:spPr>
          <a:xfrm>
            <a:off x="2693025" y="1594684"/>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40056" y="2870026"/>
            <a:ext cx="8831014" cy="1119536"/>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12) </a:t>
            </a:r>
            <a:r>
              <a:rPr lang="uk-UA" sz="1200" b="1" kern="1200" spc="7" dirty="0">
                <a:solidFill>
                  <a:srgbClr val="1F497D"/>
                </a:solidFill>
                <a:latin typeface="Trebuchet MS"/>
                <a:ea typeface="+mn-ea"/>
                <a:cs typeface="Trebuchet MS"/>
              </a:rPr>
              <a:t>Підприємства, установи, організації, які здійснюють виробництво товарів подвійного використання, військового та/або оборонного призначення, їх комплектуючих та мають чинні договори (контракти) на виробництво (постачання) зазначеної продукції для забезпечення потреб сил оборони України та/або здійснили впродовж останніх 6 місяців (відповідно до акта приймання-передачі, видаткової накладної) відпуск товарів подвійного використання, військового та/або оборонного призначення, їх комплектуючих для забезпечення потреб сил оборони України одноразово на суму не менше ніж 150 тис. грн</a:t>
            </a:r>
            <a:r>
              <a:rPr lang="ru-RU" sz="1200" b="1" kern="1200" spc="7" dirty="0">
                <a:solidFill>
                  <a:srgbClr val="1F497D"/>
                </a:solidFill>
                <a:latin typeface="Trebuchet MS"/>
                <a:ea typeface="+mn-ea"/>
                <a:cs typeface="Trebuchet MS"/>
              </a:rPr>
              <a:t>.</a:t>
            </a:r>
            <a:endParaRPr lang="uk-UA" sz="1200"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025" y="3213479"/>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48824" y="4867059"/>
            <a:ext cx="8877184" cy="93487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13) </a:t>
            </a:r>
            <a:r>
              <a:rPr lang="uk-UA" sz="1200" b="1" kern="1200" spc="7" dirty="0">
                <a:solidFill>
                  <a:srgbClr val="1F497D"/>
                </a:solidFill>
                <a:latin typeface="Trebuchet MS"/>
                <a:ea typeface="+mn-ea"/>
                <a:cs typeface="Trebuchet MS"/>
              </a:rPr>
              <a:t>Підприємства, установи організації, які здійснюють для забезпечення потреб оборони України будівництво військових інженерно-технічних та фортифікаційних споруд або виробництво продукції (матеріалів), яка використовується для будівництва таких військових інженерно-технічних та фортифікаційних споруд та мають чинні договори (контракти) з відповідним державним замовником (Чернівецькою обласною військовою адміністрацією, її структурними підрозділами або визначеними нею суб’єктами господарювання).</a:t>
            </a:r>
            <a:endParaRPr lang="uk-UA" sz="1200" kern="1200" dirty="0">
              <a:solidFill>
                <a:prstClr val="black"/>
              </a:solidFill>
              <a:latin typeface="Trebuchet MS"/>
              <a:ea typeface="+mn-ea"/>
              <a:cs typeface="Trebuchet MS"/>
            </a:endParaRPr>
          </a:p>
        </p:txBody>
      </p:sp>
      <p:sp>
        <p:nvSpPr>
          <p:cNvPr id="42" name="Блок-схема: узел 41">
            <a:extLst>
              <a:ext uri="{FF2B5EF4-FFF2-40B4-BE49-F238E27FC236}">
                <a16:creationId xmlns:a16="http://schemas.microsoft.com/office/drawing/2014/main" id="{870EBF3D-1B7B-DD6F-E916-4FDCC4DE7290}"/>
              </a:ext>
            </a:extLst>
          </p:cNvPr>
          <p:cNvSpPr/>
          <p:nvPr/>
        </p:nvSpPr>
        <p:spPr>
          <a:xfrm>
            <a:off x="2701793" y="5190494"/>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object 14">
            <a:extLst>
              <a:ext uri="{FF2B5EF4-FFF2-40B4-BE49-F238E27FC236}">
                <a16:creationId xmlns:a16="http://schemas.microsoft.com/office/drawing/2014/main" id="{E81FC7B7-4EE9-91A4-A274-4BB8B5890D2C}"/>
              </a:ext>
            </a:extLst>
          </p:cNvPr>
          <p:cNvSpPr txBox="1"/>
          <p:nvPr/>
        </p:nvSpPr>
        <p:spPr>
          <a:xfrm>
            <a:off x="3140056" y="1454357"/>
            <a:ext cx="8831013" cy="76302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11) </a:t>
            </a:r>
            <a:r>
              <a:rPr lang="uk-UA" sz="1200" b="1" kern="1200" spc="7" dirty="0">
                <a:solidFill>
                  <a:srgbClr val="1F497D"/>
                </a:solidFill>
                <a:latin typeface="Trebuchet MS"/>
                <a:ea typeface="+mn-ea"/>
                <a:cs typeface="Trebuchet MS"/>
              </a:rPr>
              <a:t>Розмір середньої заробітної плати застрахованих осіб-працівників на підприємстві, в установі, організації за останній календарний квартал </a:t>
            </a:r>
            <a:r>
              <a:rPr lang="uk-UA" sz="1200" b="1" u="sng" kern="1200" spc="7" dirty="0">
                <a:solidFill>
                  <a:srgbClr val="1F497D"/>
                </a:solidFill>
                <a:latin typeface="Trebuchet MS"/>
                <a:ea typeface="+mn-ea"/>
                <a:cs typeface="Trebuchet MS"/>
              </a:rPr>
              <a:t>становить 2,5 і більше розмірів мінімальної заробітної плати</a:t>
            </a:r>
            <a:r>
              <a:rPr lang="uk-UA" sz="1200" b="1" kern="1200" spc="7" dirty="0">
                <a:solidFill>
                  <a:srgbClr val="1F497D"/>
                </a:solidFill>
                <a:latin typeface="Trebuchet MS"/>
                <a:ea typeface="+mn-ea"/>
                <a:cs typeface="Trebuchet MS"/>
              </a:rPr>
              <a:t>, встановленої на відповідний рік, що підтверджується довідкою, наданою підприємством, установою, організацією.</a:t>
            </a:r>
          </a:p>
          <a:p>
            <a:pPr marL="8466" defTabSz="609539">
              <a:spcBef>
                <a:spcPts val="90"/>
              </a:spcBef>
              <a:buClrTx/>
              <a:tabLst>
                <a:tab pos="1301620" algn="l"/>
                <a:tab pos="2402176" algn="l"/>
              </a:tabLst>
            </a:pPr>
            <a:endParaRPr lang="uk-UA" sz="1200" kern="1200" dirty="0">
              <a:solidFill>
                <a:prstClr val="black"/>
              </a:solidFill>
              <a:latin typeface="Trebuchet MS"/>
              <a:ea typeface="+mn-ea"/>
              <a:cs typeface="Trebuchet MS"/>
            </a:endParaRPr>
          </a:p>
        </p:txBody>
      </p:sp>
      <p:sp>
        <p:nvSpPr>
          <p:cNvPr id="2" name="Прямоугольник 1">
            <a:extLst>
              <a:ext uri="{FF2B5EF4-FFF2-40B4-BE49-F238E27FC236}">
                <a16:creationId xmlns:a16="http://schemas.microsoft.com/office/drawing/2014/main" id="{BB9914DE-ABC2-F2CA-BF5B-52AF1D09E118}"/>
              </a:ext>
            </a:extLst>
          </p:cNvPr>
          <p:cNvSpPr/>
          <p:nvPr/>
        </p:nvSpPr>
        <p:spPr>
          <a:xfrm>
            <a:off x="155470" y="4429620"/>
            <a:ext cx="2690323" cy="246221"/>
          </a:xfrm>
          <a:prstGeom prst="rect">
            <a:avLst/>
          </a:prstGeom>
        </p:spPr>
        <p:txBody>
          <a:bodyPr wrap="square">
            <a:spAutoFit/>
          </a:bodyPr>
          <a:lstStyle/>
          <a:p>
            <a:r>
              <a:rPr lang="uk-UA" sz="1000" dirty="0">
                <a:ln>
                  <a:solidFill>
                    <a:srgbClr val="00B050"/>
                  </a:solidFill>
                </a:ln>
                <a:solidFill>
                  <a:srgbClr val="00B050"/>
                </a:solidFill>
              </a:rPr>
              <a:t>(Набули чинності у травні 2024 року) </a:t>
            </a:r>
          </a:p>
        </p:txBody>
      </p:sp>
    </p:spTree>
    <p:extLst>
      <p:ext uri="{BB962C8B-B14F-4D97-AF65-F5344CB8AC3E}">
        <p14:creationId xmlns:p14="http://schemas.microsoft.com/office/powerpoint/2010/main" val="399779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164254" y="158894"/>
            <a:ext cx="10862972"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(обласної військової адміністрації) (зміни)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4" y="2774495"/>
            <a:ext cx="2472611" cy="1600438"/>
          </a:xfrm>
          <a:prstGeom prst="rect">
            <a:avLst/>
          </a:prstGeom>
        </p:spPr>
        <p:txBody>
          <a:bodyPr wrap="square">
            <a:spAutoFit/>
          </a:bodyPr>
          <a:lstStyle/>
          <a:p>
            <a:pPr algn="ctr"/>
            <a:r>
              <a:rPr lang="uk-UA"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задоволення потреб територіальних громад Чернівецької області</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04805" y="2217385"/>
            <a:ext cx="2332059" cy="523220"/>
          </a:xfrm>
          <a:prstGeom prst="rect">
            <a:avLst/>
          </a:prstGeom>
        </p:spPr>
        <p:txBody>
          <a:bodyPr wrap="square">
            <a:spAutoFit/>
          </a:bodyPr>
          <a:lstStyle/>
          <a:p>
            <a:r>
              <a:rPr lang="uk-UA" sz="2800" dirty="0">
                <a:ln>
                  <a:solidFill>
                    <a:srgbClr val="203965"/>
                  </a:solidFill>
                </a:ln>
                <a:solidFill>
                  <a:srgbClr val="203965"/>
                </a:solidFill>
              </a:rPr>
              <a:t>Критерії (13)</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1793" y="1274555"/>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1793" y="2127355"/>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462110" y="2057113"/>
            <a:ext cx="8621644" cy="75020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200" b="1" kern="1200" spc="7" dirty="0">
                <a:solidFill>
                  <a:srgbClr val="1F497D"/>
                </a:solidFill>
                <a:latin typeface="Trebuchet MS"/>
                <a:ea typeface="+mn-ea"/>
                <a:cs typeface="Trebuchet MS"/>
              </a:rPr>
              <a:t>1) </a:t>
            </a:r>
            <a:r>
              <a:rPr lang="uk-UA" sz="1200" b="1" u="sng" kern="1200" spc="7" dirty="0">
                <a:solidFill>
                  <a:srgbClr val="1F497D"/>
                </a:solidFill>
                <a:latin typeface="Trebuchet MS"/>
                <a:ea typeface="+mn-ea"/>
                <a:cs typeface="Trebuchet MS"/>
              </a:rPr>
              <a:t>відповідність чотирьом </a:t>
            </a:r>
            <a:r>
              <a:rPr lang="uk-UA" sz="1200" b="1" kern="1200" spc="7" dirty="0">
                <a:solidFill>
                  <a:srgbClr val="1F497D"/>
                </a:solidFill>
                <a:latin typeface="Trebuchet MS"/>
                <a:ea typeface="+mn-ea"/>
                <a:cs typeface="Trebuchet MS"/>
              </a:rPr>
              <a:t>або більше вищенаведеним критеріям (</a:t>
            </a:r>
            <a:r>
              <a:rPr lang="uk-UA" sz="1200" b="1" u="sng" kern="1200" spc="7" dirty="0">
                <a:solidFill>
                  <a:srgbClr val="1F497D"/>
                </a:solidFill>
                <a:latin typeface="Trebuchet MS"/>
                <a:ea typeface="+mn-ea"/>
                <a:cs typeface="Trebuchet MS"/>
              </a:rPr>
              <a:t>для комунальних підприємств, установ і організацій, а також підприємств, установ, організацій, які відповідають критеріям №12, №13 – трьом або більше вищенаведеним критеріям</a:t>
            </a:r>
            <a:r>
              <a:rPr lang="uk-UA" sz="1200" b="1" kern="1200" spc="7" dirty="0">
                <a:solidFill>
                  <a:srgbClr val="1F497D"/>
                </a:solidFill>
                <a:latin typeface="Trebuchet MS"/>
                <a:ea typeface="+mn-ea"/>
                <a:cs typeface="Trebuchet MS"/>
              </a:rPr>
              <a:t>) та відсутність у складі засновників та співзасновників підприємств, установ і організацій резидентів Російської Федерації/Республіки Білорусь;</a:t>
            </a:r>
            <a:endParaRPr lang="uk-UA" sz="1200"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93025" y="335448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025" y="4976904"/>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Блок-схема: узел 41">
            <a:extLst>
              <a:ext uri="{FF2B5EF4-FFF2-40B4-BE49-F238E27FC236}">
                <a16:creationId xmlns:a16="http://schemas.microsoft.com/office/drawing/2014/main" id="{870EBF3D-1B7B-DD6F-E916-4FDCC4DE7290}"/>
              </a:ext>
            </a:extLst>
          </p:cNvPr>
          <p:cNvSpPr/>
          <p:nvPr/>
        </p:nvSpPr>
        <p:spPr>
          <a:xfrm>
            <a:off x="2693025" y="6045717"/>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a:extLst>
              <a:ext uri="{FF2B5EF4-FFF2-40B4-BE49-F238E27FC236}">
                <a16:creationId xmlns:a16="http://schemas.microsoft.com/office/drawing/2014/main" id="{BB9914DE-ABC2-F2CA-BF5B-52AF1D09E118}"/>
              </a:ext>
            </a:extLst>
          </p:cNvPr>
          <p:cNvSpPr/>
          <p:nvPr/>
        </p:nvSpPr>
        <p:spPr>
          <a:xfrm>
            <a:off x="155470" y="4429620"/>
            <a:ext cx="2690323" cy="246221"/>
          </a:xfrm>
          <a:prstGeom prst="rect">
            <a:avLst/>
          </a:prstGeom>
        </p:spPr>
        <p:txBody>
          <a:bodyPr wrap="square">
            <a:spAutoFit/>
          </a:bodyPr>
          <a:lstStyle/>
          <a:p>
            <a:r>
              <a:rPr lang="uk-UA" sz="1000" dirty="0">
                <a:ln>
                  <a:solidFill>
                    <a:srgbClr val="00B050"/>
                  </a:solidFill>
                </a:ln>
                <a:solidFill>
                  <a:srgbClr val="00B050"/>
                </a:solidFill>
              </a:rPr>
              <a:t>(Набули чинності у травні 2024 року) </a:t>
            </a:r>
          </a:p>
        </p:txBody>
      </p:sp>
      <p:grpSp>
        <p:nvGrpSpPr>
          <p:cNvPr id="10" name="Группа 9">
            <a:extLst>
              <a:ext uri="{FF2B5EF4-FFF2-40B4-BE49-F238E27FC236}">
                <a16:creationId xmlns:a16="http://schemas.microsoft.com/office/drawing/2014/main" id="{51D6117A-0414-0CC4-98E0-CA2DC663B4C9}"/>
              </a:ext>
            </a:extLst>
          </p:cNvPr>
          <p:cNvGrpSpPr/>
          <p:nvPr/>
        </p:nvGrpSpPr>
        <p:grpSpPr>
          <a:xfrm>
            <a:off x="4043640" y="980525"/>
            <a:ext cx="6983586" cy="962562"/>
            <a:chOff x="2899437" y="451663"/>
            <a:chExt cx="1044367" cy="858921"/>
          </a:xfrm>
          <a:solidFill>
            <a:srgbClr val="203965"/>
          </a:solidFill>
        </p:grpSpPr>
        <p:sp>
          <p:nvSpPr>
            <p:cNvPr id="11" name="Скругленный прямоугольник 31">
              <a:extLst>
                <a:ext uri="{FF2B5EF4-FFF2-40B4-BE49-F238E27FC236}">
                  <a16:creationId xmlns:a16="http://schemas.microsoft.com/office/drawing/2014/main" id="{AB45F6DA-2CF5-6543-A362-46FC42D80A99}"/>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12" name="Скругленный прямоугольник 4">
              <a:extLst>
                <a:ext uri="{FF2B5EF4-FFF2-40B4-BE49-F238E27FC236}">
                  <a16:creationId xmlns:a16="http://schemas.microsoft.com/office/drawing/2014/main" id="{32469198-07D7-B0A9-BE2E-1C2FF97364CD}"/>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13" name="Прямоугольник 12">
            <a:extLst>
              <a:ext uri="{FF2B5EF4-FFF2-40B4-BE49-F238E27FC236}">
                <a16:creationId xmlns:a16="http://schemas.microsoft.com/office/drawing/2014/main" id="{8BF7B314-F507-6BF4-8007-14998D4F7F6E}"/>
              </a:ext>
            </a:extLst>
          </p:cNvPr>
          <p:cNvSpPr/>
          <p:nvPr/>
        </p:nvSpPr>
        <p:spPr>
          <a:xfrm>
            <a:off x="4181376" y="1036183"/>
            <a:ext cx="6677628" cy="830997"/>
          </a:xfrm>
          <a:prstGeom prst="rect">
            <a:avLst/>
          </a:prstGeom>
        </p:spPr>
        <p:txBody>
          <a:bodyPr wrap="square">
            <a:spAutoFit/>
          </a:bodyPr>
          <a:lstStyle/>
          <a:p>
            <a:pPr algn="ctr"/>
            <a:r>
              <a:rPr lang="uk-UA" sz="1600" dirty="0">
                <a:ln>
                  <a:solidFill>
                    <a:schemeClr val="bg1"/>
                  </a:solidFill>
                </a:ln>
                <a:solidFill>
                  <a:schemeClr val="bg1"/>
                </a:solidFill>
              </a:rPr>
              <a:t>Підставою для прийняття рішень про визначення підприємств, установ і організацій, які мають важливе значення для задоволення потреб територіальних громад Чернівецької області, є: </a:t>
            </a:r>
          </a:p>
        </p:txBody>
      </p:sp>
      <p:sp>
        <p:nvSpPr>
          <p:cNvPr id="17" name="object 14">
            <a:extLst>
              <a:ext uri="{FF2B5EF4-FFF2-40B4-BE49-F238E27FC236}">
                <a16:creationId xmlns:a16="http://schemas.microsoft.com/office/drawing/2014/main" id="{825E9CD4-F298-F023-CF5A-0C0F446C0734}"/>
              </a:ext>
            </a:extLst>
          </p:cNvPr>
          <p:cNvSpPr txBox="1"/>
          <p:nvPr/>
        </p:nvSpPr>
        <p:spPr>
          <a:xfrm>
            <a:off x="3462108" y="2880025"/>
            <a:ext cx="8621645" cy="1119536"/>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200" b="1" kern="1200" spc="7" dirty="0">
                <a:solidFill>
                  <a:srgbClr val="1F497D"/>
                </a:solidFill>
                <a:latin typeface="Trebuchet MS"/>
                <a:ea typeface="+mn-ea"/>
                <a:cs typeface="Trebuchet MS"/>
              </a:rPr>
              <a:t>2) </a:t>
            </a:r>
            <a:r>
              <a:rPr lang="uk-UA" sz="1200" b="1" u="sng" kern="1200" spc="7" dirty="0">
                <a:solidFill>
                  <a:srgbClr val="1F497D"/>
                </a:solidFill>
                <a:latin typeface="Trebuchet MS"/>
                <a:ea typeface="+mn-ea"/>
                <a:cs typeface="Trebuchet MS"/>
              </a:rPr>
              <a:t>проведення впродовж останнього року звіряння даних списків персонального військового обліку призовників, військовозобов’язаних та резервістів </a:t>
            </a:r>
            <a:r>
              <a:rPr lang="uk-UA" sz="1200" b="1" kern="1200" spc="7" dirty="0">
                <a:solidFill>
                  <a:srgbClr val="1F497D"/>
                </a:solidFill>
                <a:latin typeface="Trebuchet MS"/>
                <a:ea typeface="+mn-ea"/>
                <a:cs typeface="Trebuchet MS"/>
              </a:rPr>
              <a:t>з обліковими даними документів районних (міських) територіальних центрів комплектування та соціальної підтримки, органів СБУ, підрозділів Служби зовнішньої розвідки (підтверджується листом підприємства, установи, організації з витягом із журналу обліку результатів перевірки стану військового обліку призовників, військовозобов’язаних та резервістів, засвідченому в установленому порядку).</a:t>
            </a:r>
            <a:endParaRPr lang="uk-UA" sz="1200" kern="1200" dirty="0">
              <a:solidFill>
                <a:prstClr val="black"/>
              </a:solidFill>
              <a:latin typeface="Trebuchet MS"/>
              <a:ea typeface="+mn-ea"/>
              <a:cs typeface="Trebuchet MS"/>
            </a:endParaRPr>
          </a:p>
        </p:txBody>
      </p:sp>
      <p:grpSp>
        <p:nvGrpSpPr>
          <p:cNvPr id="18" name="Группа 17">
            <a:extLst>
              <a:ext uri="{FF2B5EF4-FFF2-40B4-BE49-F238E27FC236}">
                <a16:creationId xmlns:a16="http://schemas.microsoft.com/office/drawing/2014/main" id="{50F7BB66-38B6-72C4-E9F1-BF9DAE5D903A}"/>
              </a:ext>
            </a:extLst>
          </p:cNvPr>
          <p:cNvGrpSpPr/>
          <p:nvPr/>
        </p:nvGrpSpPr>
        <p:grpSpPr>
          <a:xfrm>
            <a:off x="3443287" y="4149064"/>
            <a:ext cx="7844494" cy="1214742"/>
            <a:chOff x="2899437" y="451663"/>
            <a:chExt cx="1044367" cy="858921"/>
          </a:xfrm>
          <a:solidFill>
            <a:srgbClr val="FEBF0E"/>
          </a:solidFill>
        </p:grpSpPr>
        <p:sp>
          <p:nvSpPr>
            <p:cNvPr id="19" name="Скругленный прямоугольник 31">
              <a:extLst>
                <a:ext uri="{FF2B5EF4-FFF2-40B4-BE49-F238E27FC236}">
                  <a16:creationId xmlns:a16="http://schemas.microsoft.com/office/drawing/2014/main" id="{80CBD512-7DA0-B0BC-9D37-214BD90E4CD6}"/>
                </a:ext>
              </a:extLst>
            </p:cNvPr>
            <p:cNvSpPr/>
            <p:nvPr/>
          </p:nvSpPr>
          <p:spPr>
            <a:xfrm>
              <a:off x="2899437" y="451663"/>
              <a:ext cx="1044367" cy="858921"/>
            </a:xfrm>
            <a:prstGeom prst="roundRect">
              <a:avLst>
                <a:gd name="adj" fmla="val 10000"/>
              </a:avLst>
            </a:prstGeom>
            <a:grpFill/>
            <a:ln>
              <a:solidFill>
                <a:srgbClr val="FEBF0E"/>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20" name="Скругленный прямоугольник 4">
              <a:extLst>
                <a:ext uri="{FF2B5EF4-FFF2-40B4-BE49-F238E27FC236}">
                  <a16:creationId xmlns:a16="http://schemas.microsoft.com/office/drawing/2014/main" id="{7D8934B1-1A27-3050-3515-B5ED439B9218}"/>
                </a:ext>
              </a:extLst>
            </p:cNvPr>
            <p:cNvSpPr txBox="1"/>
            <p:nvPr/>
          </p:nvSpPr>
          <p:spPr>
            <a:xfrm>
              <a:off x="2924594" y="476820"/>
              <a:ext cx="994053" cy="808607"/>
            </a:xfrm>
            <a:prstGeom prst="rect">
              <a:avLst/>
            </a:prstGeom>
            <a:grpFill/>
            <a:ln>
              <a:solidFill>
                <a:srgbClr val="FEBF0E"/>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21" name="Скругленный прямоугольник 31">
            <a:extLst>
              <a:ext uri="{FF2B5EF4-FFF2-40B4-BE49-F238E27FC236}">
                <a16:creationId xmlns:a16="http://schemas.microsoft.com/office/drawing/2014/main" id="{2E22305A-1E43-7DFE-6499-B47CFDEB3EF4}"/>
              </a:ext>
            </a:extLst>
          </p:cNvPr>
          <p:cNvSpPr/>
          <p:nvPr/>
        </p:nvSpPr>
        <p:spPr>
          <a:xfrm>
            <a:off x="3462110" y="5521378"/>
            <a:ext cx="7844494" cy="1179315"/>
          </a:xfrm>
          <a:prstGeom prst="roundRect">
            <a:avLst>
              <a:gd name="adj" fmla="val 10000"/>
            </a:avLst>
          </a:prstGeom>
          <a:solidFill>
            <a:srgbClr val="FEBF0E"/>
          </a:solidFill>
          <a:ln>
            <a:solidFill>
              <a:srgbClr val="FEBF0E"/>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22" name="Прямокутник 6">
            <a:extLst>
              <a:ext uri="{FF2B5EF4-FFF2-40B4-BE49-F238E27FC236}">
                <a16:creationId xmlns:a16="http://schemas.microsoft.com/office/drawing/2014/main" id="{5B7E27A2-2BCC-B8F6-1BE6-A09CE783AFA1}"/>
              </a:ext>
            </a:extLst>
          </p:cNvPr>
          <p:cNvSpPr/>
          <p:nvPr/>
        </p:nvSpPr>
        <p:spPr>
          <a:xfrm>
            <a:off x="3565004" y="4342216"/>
            <a:ext cx="7638705" cy="828437"/>
          </a:xfrm>
          <a:prstGeom prst="rect">
            <a:avLst/>
          </a:prstGeom>
          <a:noFill/>
          <a:ln>
            <a:noFill/>
          </a:ln>
        </p:spPr>
        <p:txBody>
          <a:bodyPr spcFirstLastPara="1" wrap="square" lIns="121884" tIns="60925" rIns="121884" bIns="609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uk-UA" sz="12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Не здійснюється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визначення підприємств, установ і організацій, такими, які мають важливе значення для задоволення потреб територіальних громад Чернівецької області, якщо розмір середньої заробітної плати застрахованих осіб-працівників на підприємстві, в установі, організації за останній календарний квартал </a:t>
            </a:r>
            <a:r>
              <a:rPr lang="uk-UA"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становить менше розміру середньої заробітної плати у регіоні за </a:t>
            </a:r>
            <a:r>
              <a:rPr lang="en-US"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IV </a:t>
            </a:r>
            <a:r>
              <a:rPr lang="uk-UA"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квартал 2021 року</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 (відповідно до даних Державної служби статистики України). Дія цього пункту не поширюється на державні та комунальні підприємства, установи і організації.</a:t>
            </a:r>
            <a:endParaRPr kumimoji="0" lang="uk-UA" sz="120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3" name="Прямокутник 6">
            <a:extLst>
              <a:ext uri="{FF2B5EF4-FFF2-40B4-BE49-F238E27FC236}">
                <a16:creationId xmlns:a16="http://schemas.microsoft.com/office/drawing/2014/main" id="{51E09022-D780-A3B5-1364-109906B9D686}"/>
              </a:ext>
            </a:extLst>
          </p:cNvPr>
          <p:cNvSpPr/>
          <p:nvPr/>
        </p:nvSpPr>
        <p:spPr>
          <a:xfrm>
            <a:off x="3591078" y="5672753"/>
            <a:ext cx="7638705" cy="828437"/>
          </a:xfrm>
          <a:prstGeom prst="rect">
            <a:avLst/>
          </a:prstGeom>
          <a:noFill/>
          <a:ln>
            <a:noFill/>
          </a:ln>
        </p:spPr>
        <p:txBody>
          <a:bodyPr spcFirstLastPara="1" wrap="square" lIns="121884" tIns="60925" rIns="121884" bIns="609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uk-UA" sz="12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Не здійснюється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визначення підприємств, установ і організацій, такими, які мають важливе значення для задоволення потреб територіальних громад Чернівецької області, </a:t>
            </a:r>
            <a:r>
              <a:rPr lang="uk-UA"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одним із видів діяльності</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 яких згідно національного класифікатора ДК 009:2010 «Класифікація видів економічної діяльності», затвердженого наказом Державного комітету України з питань технічного регулювання та споживчої політики від 11 жовтня 2010 року № 457, </a:t>
            </a:r>
            <a:r>
              <a:rPr lang="uk-UA"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є: діяльність приватних охоронних служб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(секція </a:t>
            </a:r>
            <a:r>
              <a:rPr lang="en-US"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N,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розділ 80, група 80.1, клас 80.10); </a:t>
            </a:r>
            <a:r>
              <a:rPr lang="uk-UA" sz="1200" u="sng"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організування азартних ігор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(секція </a:t>
            </a:r>
            <a:r>
              <a:rPr lang="en-US"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R, </a:t>
            </a:r>
            <a:r>
              <a:rPr lang="uk-UA" sz="1200"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розділ 92).</a:t>
            </a:r>
            <a:endParaRPr kumimoji="0" lang="uk-UA" sz="120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4" name="Знак ''минус'' 23">
            <a:extLst>
              <a:ext uri="{FF2B5EF4-FFF2-40B4-BE49-F238E27FC236}">
                <a16:creationId xmlns:a16="http://schemas.microsoft.com/office/drawing/2014/main" id="{5C798521-7A19-E33F-F79E-29BF516D41C9}"/>
              </a:ext>
            </a:extLst>
          </p:cNvPr>
          <p:cNvSpPr/>
          <p:nvPr/>
        </p:nvSpPr>
        <p:spPr>
          <a:xfrm>
            <a:off x="3069848" y="6036979"/>
            <a:ext cx="252000" cy="180000"/>
          </a:xfrm>
          <a:prstGeom prst="mathMin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Знак ''минус'' 24">
            <a:extLst>
              <a:ext uri="{FF2B5EF4-FFF2-40B4-BE49-F238E27FC236}">
                <a16:creationId xmlns:a16="http://schemas.microsoft.com/office/drawing/2014/main" id="{F7977830-E84B-1F3F-3EB2-3574002945CC}"/>
              </a:ext>
            </a:extLst>
          </p:cNvPr>
          <p:cNvSpPr/>
          <p:nvPr/>
        </p:nvSpPr>
        <p:spPr>
          <a:xfrm>
            <a:off x="3050378" y="4616276"/>
            <a:ext cx="252000" cy="180000"/>
          </a:xfrm>
          <a:prstGeom prst="mathMin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7" name="Рисунок 26">
            <a:extLst>
              <a:ext uri="{FF2B5EF4-FFF2-40B4-BE49-F238E27FC236}">
                <a16:creationId xmlns:a16="http://schemas.microsoft.com/office/drawing/2014/main" id="{F9CA3DC9-4C77-E9D0-5424-B5CC683BAD0A}"/>
              </a:ext>
            </a:extLst>
          </p:cNvPr>
          <p:cNvPicPr>
            <a:picLocks noChangeAspect="1"/>
          </p:cNvPicPr>
          <p:nvPr/>
        </p:nvPicPr>
        <p:blipFill>
          <a:blip r:embed="rId4"/>
          <a:stretch>
            <a:fillRect/>
          </a:stretch>
        </p:blipFill>
        <p:spPr>
          <a:xfrm>
            <a:off x="3058137" y="2100767"/>
            <a:ext cx="288000" cy="288000"/>
          </a:xfrm>
          <a:prstGeom prst="rect">
            <a:avLst/>
          </a:prstGeom>
        </p:spPr>
      </p:pic>
      <p:pic>
        <p:nvPicPr>
          <p:cNvPr id="30" name="Рисунок 29">
            <a:extLst>
              <a:ext uri="{FF2B5EF4-FFF2-40B4-BE49-F238E27FC236}">
                <a16:creationId xmlns:a16="http://schemas.microsoft.com/office/drawing/2014/main" id="{79504B17-E88D-8C8A-1176-42B5A0ECE3C0}"/>
              </a:ext>
            </a:extLst>
          </p:cNvPr>
          <p:cNvPicPr>
            <a:picLocks noChangeAspect="1"/>
          </p:cNvPicPr>
          <p:nvPr/>
        </p:nvPicPr>
        <p:blipFill>
          <a:blip r:embed="rId4"/>
          <a:stretch>
            <a:fillRect/>
          </a:stretch>
        </p:blipFill>
        <p:spPr>
          <a:xfrm>
            <a:off x="3067248" y="3153794"/>
            <a:ext cx="288000" cy="288000"/>
          </a:xfrm>
          <a:prstGeom prst="rect">
            <a:avLst/>
          </a:prstGeom>
        </p:spPr>
      </p:pic>
      <p:pic>
        <p:nvPicPr>
          <p:cNvPr id="32" name="Рисунок 31" descr="Восклицательный знак">
            <a:extLst>
              <a:ext uri="{FF2B5EF4-FFF2-40B4-BE49-F238E27FC236}">
                <a16:creationId xmlns:a16="http://schemas.microsoft.com/office/drawing/2014/main" id="{522C13C2-C3A9-9E42-AB31-FA79C34A8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57713" y="1008374"/>
            <a:ext cx="914400" cy="914400"/>
          </a:xfrm>
          <a:prstGeom prst="rect">
            <a:avLst/>
          </a:prstGeom>
        </p:spPr>
      </p:pic>
      <p:pic>
        <p:nvPicPr>
          <p:cNvPr id="34" name="Рисунок 33" descr="Восклицательный знак">
            <a:extLst>
              <a:ext uri="{FF2B5EF4-FFF2-40B4-BE49-F238E27FC236}">
                <a16:creationId xmlns:a16="http://schemas.microsoft.com/office/drawing/2014/main" id="{D823C1E7-0EE9-301A-3ED8-33887759D4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9353" y="4261676"/>
            <a:ext cx="914400" cy="914400"/>
          </a:xfrm>
          <a:prstGeom prst="rect">
            <a:avLst/>
          </a:prstGeom>
        </p:spPr>
      </p:pic>
      <p:pic>
        <p:nvPicPr>
          <p:cNvPr id="35" name="Рисунок 34" descr="Восклицательный знак">
            <a:extLst>
              <a:ext uri="{FF2B5EF4-FFF2-40B4-BE49-F238E27FC236}">
                <a16:creationId xmlns:a16="http://schemas.microsoft.com/office/drawing/2014/main" id="{C750511B-0C41-8708-490D-34B1523A1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1872" y="5459078"/>
            <a:ext cx="914400" cy="914400"/>
          </a:xfrm>
          <a:prstGeom prst="rect">
            <a:avLst/>
          </a:prstGeom>
        </p:spPr>
      </p:pic>
    </p:spTree>
    <p:extLst>
      <p:ext uri="{BB962C8B-B14F-4D97-AF65-F5344CB8AC3E}">
        <p14:creationId xmlns:p14="http://schemas.microsoft.com/office/powerpoint/2010/main" val="200866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9" name="Google Shape;752;p23">
            <a:extLst>
              <a:ext uri="{FF2B5EF4-FFF2-40B4-BE49-F238E27FC236}">
                <a16:creationId xmlns:a16="http://schemas.microsoft.com/office/drawing/2014/main" id="{F28E345C-694B-D867-07E5-24CB31CFDD4A}"/>
              </a:ext>
            </a:extLst>
          </p:cNvPr>
          <p:cNvSpPr/>
          <p:nvPr/>
        </p:nvSpPr>
        <p:spPr>
          <a:xfrm>
            <a:off x="-783" y="908178"/>
            <a:ext cx="3286590" cy="5952437"/>
          </a:xfrm>
          <a:custGeom>
            <a:avLst/>
            <a:gdLst/>
            <a:ahLst/>
            <a:cxnLst/>
            <a:rect l="l" t="t" r="r" b="b"/>
            <a:pathLst>
              <a:path w="2068819" h="2999023" extrusionOk="0">
                <a:moveTo>
                  <a:pt x="0" y="0"/>
                </a:moveTo>
                <a:lnTo>
                  <a:pt x="2068819" y="0"/>
                </a:lnTo>
                <a:lnTo>
                  <a:pt x="2068819" y="2999023"/>
                </a:lnTo>
                <a:lnTo>
                  <a:pt x="0" y="2999023"/>
                </a:lnTo>
                <a:close/>
              </a:path>
            </a:pathLst>
          </a:custGeom>
          <a:solidFill>
            <a:srgbClr val="FEBF0E"/>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Заголовок 2">
            <a:extLst>
              <a:ext uri="{FF2B5EF4-FFF2-40B4-BE49-F238E27FC236}">
                <a16:creationId xmlns:a16="http://schemas.microsoft.com/office/drawing/2014/main" id="{6D8BC07D-626D-9174-6E82-593665F86C18}"/>
              </a:ext>
            </a:extLst>
          </p:cNvPr>
          <p:cNvSpPr>
            <a:spLocks noGrp="1"/>
          </p:cNvSpPr>
          <p:nvPr>
            <p:ph type="title"/>
          </p:nvPr>
        </p:nvSpPr>
        <p:spPr>
          <a:xfrm>
            <a:off x="132755" y="55758"/>
            <a:ext cx="11101302" cy="811347"/>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Times New Roman"/>
              </a:rPr>
              <a:t>Критерії, які найчастіше використовуються суб’єктами господарювання в області </a:t>
            </a:r>
            <a:endParaRPr lang="uk-UA" sz="20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81EB7A1B-9193-466F-A755-777C2529EA87}"/>
              </a:ext>
            </a:extLst>
          </p:cNvPr>
          <p:cNvSpPr txBox="1"/>
          <p:nvPr/>
        </p:nvSpPr>
        <p:spPr>
          <a:xfrm>
            <a:off x="132755" y="1906931"/>
            <a:ext cx="3019513" cy="3954929"/>
          </a:xfrm>
          <a:prstGeom prst="rect">
            <a:avLst/>
          </a:prstGeom>
          <a:noFill/>
        </p:spPr>
        <p:txBody>
          <a:bodyPr wrap="square">
            <a:spAutoFit/>
          </a:bodyPr>
          <a:lstStyle/>
          <a:p>
            <a:pPr marL="0" marR="0" lvl="0" indent="0" algn="ctr" defTabSz="914400" rtl="0" eaLnBrk="1" fontAlgn="auto" latinLnBrk="0" hangingPunct="1">
              <a:lnSpc>
                <a:spcPts val="3400"/>
              </a:lnSpc>
              <a:spcBef>
                <a:spcPts val="0"/>
              </a:spcBef>
              <a:spcAft>
                <a:spcPts val="0"/>
              </a:spcAft>
              <a:buClr>
                <a:srgbClr val="000000"/>
              </a:buClr>
              <a:buSzTx/>
              <a:buFont typeface="Arial"/>
              <a:buNone/>
              <a:tabLst/>
              <a:defRPr/>
            </a:pPr>
            <a:r>
              <a:rPr kumimoji="0" lang="uk-UA"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ПОРЯДОК ТА КРИТЕРІЇ визначення підприємств, установ і організацій, які є критично важливими для функціонування економіки та забезпечення життєдіяльності населення в особливий період, Пункт 2</a:t>
            </a:r>
          </a:p>
        </p:txBody>
      </p:sp>
      <p:sp>
        <p:nvSpPr>
          <p:cNvPr id="93" name="TextBox 18">
            <a:extLst>
              <a:ext uri="{FF2B5EF4-FFF2-40B4-BE49-F238E27FC236}">
                <a16:creationId xmlns:a16="http://schemas.microsoft.com/office/drawing/2014/main" id="{08F0EBBE-8EF2-48A4-BD0A-4CFA2957947B}"/>
              </a:ext>
            </a:extLst>
          </p:cNvPr>
          <p:cNvSpPr txBox="1"/>
          <p:nvPr/>
        </p:nvSpPr>
        <p:spPr>
          <a:xfrm>
            <a:off x="3348137" y="991374"/>
            <a:ext cx="641334" cy="48731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4)</a:t>
            </a:r>
            <a:endParaRPr kumimoji="0" lang="en-US"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94" name="TextBox 20">
            <a:extLst>
              <a:ext uri="{FF2B5EF4-FFF2-40B4-BE49-F238E27FC236}">
                <a16:creationId xmlns:a16="http://schemas.microsoft.com/office/drawing/2014/main" id="{D424A587-E0C0-44B9-BBE3-A4B116DE8E61}"/>
              </a:ext>
            </a:extLst>
          </p:cNvPr>
          <p:cNvSpPr txBox="1"/>
          <p:nvPr/>
        </p:nvSpPr>
        <p:spPr>
          <a:xfrm>
            <a:off x="3758754" y="966804"/>
            <a:ext cx="5225143" cy="2743893"/>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200" b="1" dirty="0">
                <a:latin typeface="Tahoma" panose="020B0604030504040204" pitchFamily="34" charset="0"/>
                <a:ea typeface="Tahoma" panose="020B0604030504040204" pitchFamily="34" charset="0"/>
                <a:cs typeface="Tahoma" panose="020B0604030504040204" pitchFamily="34" charset="0"/>
              </a:rPr>
              <a:t>підприємство має важливе значення для галузі національної економіки чи задоволення потреб територіальної громади</a:t>
            </a:r>
            <a:r>
              <a:rPr lang="uk-UA" sz="1200" dirty="0">
                <a:latin typeface="Tahoma" panose="020B0604030504040204" pitchFamily="34" charset="0"/>
                <a:ea typeface="Tahoma" panose="020B0604030504040204" pitchFamily="34" charset="0"/>
                <a:cs typeface="Tahoma" panose="020B0604030504040204" pitchFamily="34" charset="0"/>
              </a:rPr>
              <a:t>. Критерії, за якими здійснюється визначення підприємства, яке має важливе значення для галузі національної економіки чи задоволення потреб територіальної громади, встановлюються органами виконавчої влади, іншими державними органами, органами державного управління, юрисдикція яких поширюється на всю територію України, за сферою їх управління чи галуззю національної економіки або обласною, Київською та Севастопольською міськими держадміністраціями, або обласною, Київською та Севастопольською міськими військовими/військово-цивільними адміністраціями (у разі їх утворення) з урахуванням потреб територіальної громади;</a:t>
            </a:r>
          </a:p>
        </p:txBody>
      </p:sp>
      <p:sp>
        <p:nvSpPr>
          <p:cNvPr id="95" name="TextBox 21">
            <a:extLst>
              <a:ext uri="{FF2B5EF4-FFF2-40B4-BE49-F238E27FC236}">
                <a16:creationId xmlns:a16="http://schemas.microsoft.com/office/drawing/2014/main" id="{F777CE08-A7FE-456E-AC71-CC1B9DFA00FB}"/>
              </a:ext>
            </a:extLst>
          </p:cNvPr>
          <p:cNvSpPr txBox="1"/>
          <p:nvPr/>
        </p:nvSpPr>
        <p:spPr>
          <a:xfrm>
            <a:off x="3360675" y="5477075"/>
            <a:ext cx="641334" cy="48731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6)</a:t>
            </a:r>
            <a:endParaRPr kumimoji="0" lang="en-US"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9" name="TextBox 20">
            <a:extLst>
              <a:ext uri="{FF2B5EF4-FFF2-40B4-BE49-F238E27FC236}">
                <a16:creationId xmlns:a16="http://schemas.microsoft.com/office/drawing/2014/main" id="{7EE92D40-DCF4-44EB-A5AE-5B24420D1EFD}"/>
              </a:ext>
            </a:extLst>
          </p:cNvPr>
          <p:cNvSpPr txBox="1"/>
          <p:nvPr/>
        </p:nvSpPr>
        <p:spPr>
          <a:xfrm>
            <a:off x="3768037" y="5441982"/>
            <a:ext cx="5206576" cy="1361848"/>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розмір середньої заробітної плати застрахованих осіб-працівників на підприємстві за останній календарний квартал становить не менше розміру середньої заробітної плати у регіоні за </a:t>
            </a:r>
            <a:r>
              <a:rPr kumimoji="0" lang="en-US" sz="1313"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IV </a:t>
            </a:r>
            <a:r>
              <a:rPr kumimoji="0" lang="uk-UA" sz="1313"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квартал 2021 р.</a:t>
            </a:r>
            <a:r>
              <a:rPr kumimoji="0" lang="uk-UA" sz="1313"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(відповідно до даних Держстату), </a:t>
            </a:r>
            <a:r>
              <a:rPr kumimoji="0" lang="uk-UA" sz="1313" b="0"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що підтверджується довідкою, наданою підприємством.</a:t>
            </a:r>
            <a:endParaRPr kumimoji="0" lang="en-US" sz="1313" b="1"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 name="TextBox 18">
            <a:extLst>
              <a:ext uri="{FF2B5EF4-FFF2-40B4-BE49-F238E27FC236}">
                <a16:creationId xmlns:a16="http://schemas.microsoft.com/office/drawing/2014/main" id="{EAE0A6C7-A6E8-51C0-4ACF-65BDA3539219}"/>
              </a:ext>
            </a:extLst>
          </p:cNvPr>
          <p:cNvSpPr txBox="1"/>
          <p:nvPr/>
        </p:nvSpPr>
        <p:spPr>
          <a:xfrm>
            <a:off x="3370526" y="3884395"/>
            <a:ext cx="641334" cy="48731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5)</a:t>
            </a:r>
            <a:endParaRPr kumimoji="0" lang="en-US" sz="3492"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TextBox 25">
            <a:extLst>
              <a:ext uri="{FF2B5EF4-FFF2-40B4-BE49-F238E27FC236}">
                <a16:creationId xmlns:a16="http://schemas.microsoft.com/office/drawing/2014/main" id="{5AFBB9D3-1E5E-24EF-4D11-5DFBE8E4E0E4}"/>
              </a:ext>
            </a:extLst>
          </p:cNvPr>
          <p:cNvSpPr txBox="1"/>
          <p:nvPr/>
        </p:nvSpPr>
        <p:spPr>
          <a:xfrm>
            <a:off x="3758754" y="3810396"/>
            <a:ext cx="5225143" cy="1592680"/>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відсутність заборгованості із сплати єдиного внеску на загальнообов’язкове державне соціальне страхування</a:t>
            </a:r>
            <a:r>
              <a:rPr kumimoji="0" lang="uk-UA" sz="1313"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313" b="0"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що підтверджується довідкою про відсутність заборгованості з платежів</a:t>
            </a:r>
            <a:r>
              <a:rPr kumimoji="0" lang="uk-UA" sz="1313"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контроль за справлянням яких покладено на контролюючі органи, </a:t>
            </a:r>
            <a:r>
              <a:rPr kumimoji="0" lang="uk-UA" sz="1313" b="0"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або витягом з інформаційної системи органів ДПС </a:t>
            </a:r>
            <a:r>
              <a:rPr kumimoji="0" lang="uk-UA" sz="1313"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щодо статусу розрахунків платника з бюджетом та цільовими фондами, засвідченим керівником підприємства;</a:t>
            </a:r>
            <a:endParaRPr kumimoji="0" lang="uk-UA" sz="1313" b="1"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Рисунок 7">
            <a:extLst>
              <a:ext uri="{FF2B5EF4-FFF2-40B4-BE49-F238E27FC236}">
                <a16:creationId xmlns:a16="http://schemas.microsoft.com/office/drawing/2014/main" id="{E28E2F08-9224-F3C5-69A8-09E1751E6820}"/>
              </a:ext>
            </a:extLst>
          </p:cNvPr>
          <p:cNvPicPr>
            <a:picLocks noGrp="1" noChangeAspect="1"/>
          </p:cNvPicPr>
          <p:nvPr>
            <p:ph type="pic" sz="quarter" idx="10"/>
          </p:nvPr>
        </p:nvPicPr>
        <p:blipFill>
          <a:blip r:embed="rId3"/>
          <a:srcRect l="29393" r="29393"/>
          <a:stretch>
            <a:fillRect/>
          </a:stretch>
        </p:blipFill>
        <p:spPr>
          <a:xfrm>
            <a:off x="9068616" y="914398"/>
            <a:ext cx="3121798" cy="5945189"/>
          </a:xfrm>
        </p:spPr>
      </p:pic>
    </p:spTree>
    <p:extLst>
      <p:ext uri="{BB962C8B-B14F-4D97-AF65-F5344CB8AC3E}">
        <p14:creationId xmlns:p14="http://schemas.microsoft.com/office/powerpoint/2010/main" val="4401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TotalTime>
  <Words>2671</Words>
  <Application>Microsoft Office PowerPoint</Application>
  <PresentationFormat>Произвольный</PresentationFormat>
  <Paragraphs>108</Paragraphs>
  <Slides>11</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Tahoma</vt:lpstr>
      <vt:lpstr>Arial</vt:lpstr>
      <vt:lpstr>Calibri</vt:lpstr>
      <vt:lpstr>Quattrocento Sans</vt:lpstr>
      <vt:lpstr>Trebuchet MS</vt:lpstr>
      <vt:lpstr>Office Theme</vt:lpstr>
      <vt:lpstr>Презентация PowerPoint</vt:lpstr>
      <vt:lpstr>Нормативно правові документи</vt:lpstr>
      <vt:lpstr>Постанова КМУ від 27 січня 2023 року № 76</vt:lpstr>
      <vt:lpstr>Підпункт 4 пункту 2 Порядку та Критеріїв</vt:lpstr>
      <vt:lpstr>Розпорядження Чернівецької обласної державної адміністрації (обласної військової адміністрації) (зміни)</vt:lpstr>
      <vt:lpstr>Розпорядження Чернівецької обласної державної адміністрації (обласної військової адміністрації) (зміни)</vt:lpstr>
      <vt:lpstr>Розпорядження Чернівецької обласної державної адміністрації (обласної військової адміністрації) (зміни)</vt:lpstr>
      <vt:lpstr>Розпорядження Чернівецької обласної державної адміністрації (обласної військової адміністрації) (зміни)</vt:lpstr>
      <vt:lpstr>Критерії, які найчастіше використовуються суб’єктами господарювання в області </vt:lpstr>
      <vt:lpstr>Порядок дій </vt:lpstr>
      <vt:lpstr>Рішення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412</cp:revision>
  <cp:lastPrinted>2023-12-12T15:29:32Z</cp:lastPrinted>
  <dcterms:created xsi:type="dcterms:W3CDTF">2006-08-16T00:00:00Z</dcterms:created>
  <dcterms:modified xsi:type="dcterms:W3CDTF">2024-05-21T10:07:49Z</dcterms:modified>
</cp:coreProperties>
</file>